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8"/>
  </p:notesMasterIdLst>
  <p:handoutMasterIdLst>
    <p:handoutMasterId r:id="rId219"/>
  </p:handoutMasterIdLst>
  <p:sldIdLst>
    <p:sldId id="1200" r:id="rId2"/>
    <p:sldId id="312" r:id="rId3"/>
    <p:sldId id="259" r:id="rId4"/>
    <p:sldId id="1201" r:id="rId5"/>
    <p:sldId id="1202" r:id="rId6"/>
    <p:sldId id="1203" r:id="rId7"/>
    <p:sldId id="1204" r:id="rId8"/>
    <p:sldId id="1205" r:id="rId9"/>
    <p:sldId id="1207" r:id="rId10"/>
    <p:sldId id="1209" r:id="rId11"/>
    <p:sldId id="1508" r:id="rId12"/>
    <p:sldId id="1509" r:id="rId13"/>
    <p:sldId id="1510" r:id="rId14"/>
    <p:sldId id="1468" r:id="rId15"/>
    <p:sldId id="1511" r:id="rId16"/>
    <p:sldId id="1512" r:id="rId17"/>
    <p:sldId id="1513" r:id="rId18"/>
    <p:sldId id="1514" r:id="rId19"/>
    <p:sldId id="1469" r:id="rId20"/>
    <p:sldId id="1219" r:id="rId21"/>
    <p:sldId id="1515" r:id="rId22"/>
    <p:sldId id="1516" r:id="rId23"/>
    <p:sldId id="1517" r:id="rId24"/>
    <p:sldId id="1518" r:id="rId25"/>
    <p:sldId id="1519" r:id="rId26"/>
    <p:sldId id="1520" r:id="rId27"/>
    <p:sldId id="1470" r:id="rId28"/>
    <p:sldId id="1521" r:id="rId29"/>
    <p:sldId id="1522" r:id="rId30"/>
    <p:sldId id="1698" r:id="rId31"/>
    <p:sldId id="1231" r:id="rId32"/>
    <p:sldId id="1523" r:id="rId33"/>
    <p:sldId id="1732" r:id="rId34"/>
    <p:sldId id="1526" r:id="rId35"/>
    <p:sldId id="1527" r:id="rId36"/>
    <p:sldId id="1528" r:id="rId37"/>
    <p:sldId id="1529" r:id="rId38"/>
    <p:sldId id="1530" r:id="rId39"/>
    <p:sldId id="1531" r:id="rId40"/>
    <p:sldId id="1731" r:id="rId41"/>
    <p:sldId id="1533" r:id="rId42"/>
    <p:sldId id="1534" r:id="rId43"/>
    <p:sldId id="1535" r:id="rId44"/>
    <p:sldId id="1536" r:id="rId45"/>
    <p:sldId id="1730" r:id="rId46"/>
    <p:sldId id="1538" r:id="rId47"/>
    <p:sldId id="1539" r:id="rId48"/>
    <p:sldId id="1540" r:id="rId49"/>
    <p:sldId id="1541" r:id="rId50"/>
    <p:sldId id="1543" r:id="rId51"/>
    <p:sldId id="1544" r:id="rId52"/>
    <p:sldId id="1545" r:id="rId53"/>
    <p:sldId id="1546" r:id="rId54"/>
    <p:sldId id="1547" r:id="rId55"/>
    <p:sldId id="1699" r:id="rId56"/>
    <p:sldId id="1258" r:id="rId57"/>
    <p:sldId id="1551" r:id="rId58"/>
    <p:sldId id="1735" r:id="rId59"/>
    <p:sldId id="1553" r:id="rId60"/>
    <p:sldId id="1554" r:id="rId61"/>
    <p:sldId id="1555" r:id="rId62"/>
    <p:sldId id="1556" r:id="rId63"/>
    <p:sldId id="1557" r:id="rId64"/>
    <p:sldId id="1558" r:id="rId65"/>
    <p:sldId id="1734" r:id="rId66"/>
    <p:sldId id="1560" r:id="rId67"/>
    <p:sldId id="1561" r:id="rId68"/>
    <p:sldId id="1562" r:id="rId69"/>
    <p:sldId id="1563" r:id="rId70"/>
    <p:sldId id="1733" r:id="rId71"/>
    <p:sldId id="1565" r:id="rId72"/>
    <p:sldId id="1566" r:id="rId73"/>
    <p:sldId id="1567" r:id="rId74"/>
    <p:sldId id="1568" r:id="rId75"/>
    <p:sldId id="1577" r:id="rId76"/>
    <p:sldId id="1569" r:id="rId77"/>
    <p:sldId id="1578" r:id="rId78"/>
    <p:sldId id="1570" r:id="rId79"/>
    <p:sldId id="1571" r:id="rId80"/>
    <p:sldId id="1572" r:id="rId81"/>
    <p:sldId id="1573" r:id="rId82"/>
    <p:sldId id="1700" r:id="rId83"/>
    <p:sldId id="1289" r:id="rId84"/>
    <p:sldId id="1579" r:id="rId85"/>
    <p:sldId id="1738" r:id="rId86"/>
    <p:sldId id="1581" r:id="rId87"/>
    <p:sldId id="1582" r:id="rId88"/>
    <p:sldId id="1583" r:id="rId89"/>
    <p:sldId id="1584" r:id="rId90"/>
    <p:sldId id="1585" r:id="rId91"/>
    <p:sldId id="1586" r:id="rId92"/>
    <p:sldId id="1737" r:id="rId93"/>
    <p:sldId id="1588" r:id="rId94"/>
    <p:sldId id="1589" r:id="rId95"/>
    <p:sldId id="1590" r:id="rId96"/>
    <p:sldId id="1591" r:id="rId97"/>
    <p:sldId id="1736" r:id="rId98"/>
    <p:sldId id="1593" r:id="rId99"/>
    <p:sldId id="1607" r:id="rId100"/>
    <p:sldId id="1595" r:id="rId101"/>
    <p:sldId id="1596" r:id="rId102"/>
    <p:sldId id="1597" r:id="rId103"/>
    <p:sldId id="1608" r:id="rId104"/>
    <p:sldId id="1600" r:id="rId105"/>
    <p:sldId id="1601" r:id="rId106"/>
    <p:sldId id="1602" r:id="rId107"/>
    <p:sldId id="1603" r:id="rId108"/>
    <p:sldId id="1701" r:id="rId109"/>
    <p:sldId id="1322" r:id="rId110"/>
    <p:sldId id="1609" r:id="rId111"/>
    <p:sldId id="1741" r:id="rId112"/>
    <p:sldId id="1611" r:id="rId113"/>
    <p:sldId id="1612" r:id="rId114"/>
    <p:sldId id="1613" r:id="rId115"/>
    <p:sldId id="1614" r:id="rId116"/>
    <p:sldId id="1615" r:id="rId117"/>
    <p:sldId id="1616" r:id="rId118"/>
    <p:sldId id="1740" r:id="rId119"/>
    <p:sldId id="1618" r:id="rId120"/>
    <p:sldId id="1619" r:id="rId121"/>
    <p:sldId id="1637" r:id="rId122"/>
    <p:sldId id="1620" r:id="rId123"/>
    <p:sldId id="1621" r:id="rId124"/>
    <p:sldId id="1739" r:id="rId125"/>
    <p:sldId id="1623" r:id="rId126"/>
    <p:sldId id="1625" r:id="rId127"/>
    <p:sldId id="1626" r:id="rId128"/>
    <p:sldId id="1627" r:id="rId129"/>
    <p:sldId id="1628" r:id="rId130"/>
    <p:sldId id="1638" r:id="rId131"/>
    <p:sldId id="1629" r:id="rId132"/>
    <p:sldId id="1630" r:id="rId133"/>
    <p:sldId id="1631" r:id="rId134"/>
    <p:sldId id="1632" r:id="rId135"/>
    <p:sldId id="1702" r:id="rId136"/>
    <p:sldId id="1350" r:id="rId137"/>
    <p:sldId id="1639" r:id="rId138"/>
    <p:sldId id="1640" r:id="rId139"/>
    <p:sldId id="1641" r:id="rId140"/>
    <p:sldId id="1642" r:id="rId141"/>
    <p:sldId id="1643" r:id="rId142"/>
    <p:sldId id="1644" r:id="rId143"/>
    <p:sldId id="1645" r:id="rId144"/>
    <p:sldId id="1646" r:id="rId145"/>
    <p:sldId id="1647" r:id="rId146"/>
    <p:sldId id="1648" r:id="rId147"/>
    <p:sldId id="1649" r:id="rId148"/>
    <p:sldId id="1651" r:id="rId149"/>
    <p:sldId id="1652" r:id="rId150"/>
    <p:sldId id="1653" r:id="rId151"/>
    <p:sldId id="1654" r:id="rId152"/>
    <p:sldId id="1655" r:id="rId153"/>
    <p:sldId id="1656" r:id="rId154"/>
    <p:sldId id="1657" r:id="rId155"/>
    <p:sldId id="1667" r:id="rId156"/>
    <p:sldId id="1660" r:id="rId157"/>
    <p:sldId id="1661" r:id="rId158"/>
    <p:sldId id="1662" r:id="rId159"/>
    <p:sldId id="1663" r:id="rId160"/>
    <p:sldId id="1668" r:id="rId161"/>
    <p:sldId id="1703" r:id="rId162"/>
    <p:sldId id="1376" r:id="rId163"/>
    <p:sldId id="1669" r:id="rId164"/>
    <p:sldId id="1670" r:id="rId165"/>
    <p:sldId id="1671" r:id="rId166"/>
    <p:sldId id="1672" r:id="rId167"/>
    <p:sldId id="1673" r:id="rId168"/>
    <p:sldId id="1674" r:id="rId169"/>
    <p:sldId id="1696" r:id="rId170"/>
    <p:sldId id="1675" r:id="rId171"/>
    <p:sldId id="1676" r:id="rId172"/>
    <p:sldId id="1677" r:id="rId173"/>
    <p:sldId id="1678" r:id="rId174"/>
    <p:sldId id="1679" r:id="rId175"/>
    <p:sldId id="1680" r:id="rId176"/>
    <p:sldId id="1681" r:id="rId177"/>
    <p:sldId id="1682" r:id="rId178"/>
    <p:sldId id="1742" r:id="rId179"/>
    <p:sldId id="1683" r:id="rId180"/>
    <p:sldId id="1684" r:id="rId181"/>
    <p:sldId id="1685" r:id="rId182"/>
    <p:sldId id="1686" r:id="rId183"/>
    <p:sldId id="1697" r:id="rId184"/>
    <p:sldId id="1688" r:id="rId185"/>
    <p:sldId id="1689" r:id="rId186"/>
    <p:sldId id="1690" r:id="rId187"/>
    <p:sldId id="1691" r:id="rId188"/>
    <p:sldId id="1692" r:id="rId189"/>
    <p:sldId id="1693" r:id="rId190"/>
    <p:sldId id="1401" r:id="rId191"/>
    <p:sldId id="1704" r:id="rId192"/>
    <p:sldId id="1705" r:id="rId193"/>
    <p:sldId id="1706" r:id="rId194"/>
    <p:sldId id="1707" r:id="rId195"/>
    <p:sldId id="1708" r:id="rId196"/>
    <p:sldId id="1709" r:id="rId197"/>
    <p:sldId id="1711" r:id="rId198"/>
    <p:sldId id="1712" r:id="rId199"/>
    <p:sldId id="1713" r:id="rId200"/>
    <p:sldId id="1714" r:id="rId201"/>
    <p:sldId id="1715" r:id="rId202"/>
    <p:sldId id="1716" r:id="rId203"/>
    <p:sldId id="1717" r:id="rId204"/>
    <p:sldId id="1718" r:id="rId205"/>
    <p:sldId id="1719" r:id="rId206"/>
    <p:sldId id="1720" r:id="rId207"/>
    <p:sldId id="1721" r:id="rId208"/>
    <p:sldId id="1722" r:id="rId209"/>
    <p:sldId id="1724" r:id="rId210"/>
    <p:sldId id="1725" r:id="rId211"/>
    <p:sldId id="1726" r:id="rId212"/>
    <p:sldId id="1727" r:id="rId213"/>
    <p:sldId id="1728" r:id="rId214"/>
    <p:sldId id="1729" r:id="rId215"/>
    <p:sldId id="1184" r:id="rId216"/>
    <p:sldId id="1185" r:id="rId2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目录" id="{94EDEAF2-004B-4217-A16B-969AB5C3B1C6}">
          <p14:sldIdLst>
            <p14:sldId id="1200"/>
            <p14:sldId id="312"/>
            <p14:sldId id="259"/>
          </p14:sldIdLst>
        </p14:section>
        <p14:section name="unit 1" id="{2D8988F6-3679-48DF-83B0-999338E6C041}">
          <p14:sldIdLst>
            <p14:sldId id="1201"/>
            <p14:sldId id="1202"/>
            <p14:sldId id="1203"/>
            <p14:sldId id="1204"/>
            <p14:sldId id="1205"/>
            <p14:sldId id="1207"/>
            <p14:sldId id="1209"/>
            <p14:sldId id="1508"/>
            <p14:sldId id="1509"/>
            <p14:sldId id="1510"/>
            <p14:sldId id="1468"/>
            <p14:sldId id="1511"/>
            <p14:sldId id="1512"/>
            <p14:sldId id="1513"/>
            <p14:sldId id="1514"/>
            <p14:sldId id="1469"/>
            <p14:sldId id="1219"/>
            <p14:sldId id="1515"/>
            <p14:sldId id="1516"/>
            <p14:sldId id="1517"/>
            <p14:sldId id="1518"/>
            <p14:sldId id="1519"/>
            <p14:sldId id="1520"/>
            <p14:sldId id="1470"/>
            <p14:sldId id="1521"/>
            <p14:sldId id="1522"/>
            <p14:sldId id="1698"/>
          </p14:sldIdLst>
        </p14:section>
        <p14:section name="unit 2" id="{FA3531BD-4CA6-4791-B6B1-1838C69E6FB5}">
          <p14:sldIdLst>
            <p14:sldId id="1231"/>
            <p14:sldId id="1523"/>
            <p14:sldId id="1732"/>
            <p14:sldId id="1526"/>
            <p14:sldId id="1527"/>
            <p14:sldId id="1528"/>
            <p14:sldId id="1529"/>
            <p14:sldId id="1530"/>
            <p14:sldId id="1531"/>
            <p14:sldId id="1731"/>
            <p14:sldId id="1533"/>
            <p14:sldId id="1534"/>
            <p14:sldId id="1535"/>
            <p14:sldId id="1536"/>
            <p14:sldId id="1730"/>
            <p14:sldId id="1538"/>
            <p14:sldId id="1539"/>
            <p14:sldId id="1540"/>
            <p14:sldId id="1541"/>
            <p14:sldId id="1543"/>
            <p14:sldId id="1544"/>
            <p14:sldId id="1545"/>
            <p14:sldId id="1546"/>
            <p14:sldId id="1547"/>
            <p14:sldId id="1699"/>
          </p14:sldIdLst>
        </p14:section>
        <p14:section name="unit 3" id="{BE871DE4-FC1D-428E-9DDD-1CB191F87890}">
          <p14:sldIdLst>
            <p14:sldId id="1258"/>
            <p14:sldId id="1551"/>
            <p14:sldId id="1735"/>
            <p14:sldId id="1553"/>
            <p14:sldId id="1554"/>
            <p14:sldId id="1555"/>
            <p14:sldId id="1556"/>
            <p14:sldId id="1557"/>
            <p14:sldId id="1558"/>
            <p14:sldId id="1734"/>
            <p14:sldId id="1560"/>
            <p14:sldId id="1561"/>
            <p14:sldId id="1562"/>
            <p14:sldId id="1563"/>
            <p14:sldId id="1733"/>
            <p14:sldId id="1565"/>
            <p14:sldId id="1566"/>
            <p14:sldId id="1567"/>
            <p14:sldId id="1568"/>
            <p14:sldId id="1577"/>
            <p14:sldId id="1569"/>
            <p14:sldId id="1578"/>
            <p14:sldId id="1570"/>
            <p14:sldId id="1571"/>
            <p14:sldId id="1572"/>
            <p14:sldId id="1573"/>
            <p14:sldId id="1700"/>
          </p14:sldIdLst>
        </p14:section>
        <p14:section name="unit 4" id="{5B77BBCE-9363-4DD7-A03A-8C5993A9C34A}">
          <p14:sldIdLst>
            <p14:sldId id="1289"/>
            <p14:sldId id="1579"/>
            <p14:sldId id="1738"/>
            <p14:sldId id="1581"/>
            <p14:sldId id="1582"/>
            <p14:sldId id="1583"/>
            <p14:sldId id="1584"/>
            <p14:sldId id="1585"/>
            <p14:sldId id="1586"/>
            <p14:sldId id="1737"/>
            <p14:sldId id="1588"/>
            <p14:sldId id="1589"/>
            <p14:sldId id="1590"/>
            <p14:sldId id="1591"/>
            <p14:sldId id="1736"/>
            <p14:sldId id="1593"/>
            <p14:sldId id="1607"/>
            <p14:sldId id="1595"/>
            <p14:sldId id="1596"/>
            <p14:sldId id="1597"/>
            <p14:sldId id="1608"/>
            <p14:sldId id="1600"/>
            <p14:sldId id="1601"/>
            <p14:sldId id="1602"/>
            <p14:sldId id="1603"/>
            <p14:sldId id="1701"/>
          </p14:sldIdLst>
        </p14:section>
        <p14:section name="unit 5" id="{3654D7E3-9023-46B6-9659-DFEE5C46FC8D}">
          <p14:sldIdLst>
            <p14:sldId id="1322"/>
            <p14:sldId id="1609"/>
            <p14:sldId id="1741"/>
            <p14:sldId id="1611"/>
            <p14:sldId id="1612"/>
            <p14:sldId id="1613"/>
            <p14:sldId id="1614"/>
            <p14:sldId id="1615"/>
            <p14:sldId id="1616"/>
            <p14:sldId id="1740"/>
            <p14:sldId id="1618"/>
            <p14:sldId id="1619"/>
            <p14:sldId id="1637"/>
            <p14:sldId id="1620"/>
            <p14:sldId id="1621"/>
            <p14:sldId id="1739"/>
            <p14:sldId id="1623"/>
            <p14:sldId id="1625"/>
            <p14:sldId id="1626"/>
            <p14:sldId id="1627"/>
            <p14:sldId id="1628"/>
            <p14:sldId id="1638"/>
            <p14:sldId id="1629"/>
            <p14:sldId id="1630"/>
            <p14:sldId id="1631"/>
            <p14:sldId id="1632"/>
            <p14:sldId id="1702"/>
          </p14:sldIdLst>
        </p14:section>
        <p14:section name="unit 6" id="{2E9AF6F9-AE6B-4E09-A4A2-483873C715E3}">
          <p14:sldIdLst>
            <p14:sldId id="1350"/>
            <p14:sldId id="1639"/>
            <p14:sldId id="1640"/>
            <p14:sldId id="1641"/>
            <p14:sldId id="1642"/>
            <p14:sldId id="1643"/>
            <p14:sldId id="1644"/>
            <p14:sldId id="1645"/>
            <p14:sldId id="1646"/>
            <p14:sldId id="1647"/>
            <p14:sldId id="1648"/>
            <p14:sldId id="1649"/>
            <p14:sldId id="1651"/>
            <p14:sldId id="1652"/>
            <p14:sldId id="1653"/>
            <p14:sldId id="1654"/>
            <p14:sldId id="1655"/>
            <p14:sldId id="1656"/>
            <p14:sldId id="1657"/>
            <p14:sldId id="1667"/>
            <p14:sldId id="1660"/>
            <p14:sldId id="1661"/>
            <p14:sldId id="1662"/>
            <p14:sldId id="1663"/>
            <p14:sldId id="1668"/>
            <p14:sldId id="1703"/>
          </p14:sldIdLst>
        </p14:section>
        <p14:section name="unit 7" id="{E6BDC42A-E35A-4610-942A-A6DFBABDF003}">
          <p14:sldIdLst>
            <p14:sldId id="1376"/>
            <p14:sldId id="1669"/>
            <p14:sldId id="1670"/>
            <p14:sldId id="1671"/>
            <p14:sldId id="1672"/>
            <p14:sldId id="1673"/>
            <p14:sldId id="1674"/>
            <p14:sldId id="1696"/>
            <p14:sldId id="1675"/>
            <p14:sldId id="1676"/>
            <p14:sldId id="1677"/>
            <p14:sldId id="1678"/>
            <p14:sldId id="1679"/>
            <p14:sldId id="1680"/>
            <p14:sldId id="1681"/>
            <p14:sldId id="1682"/>
            <p14:sldId id="1742"/>
            <p14:sldId id="1683"/>
            <p14:sldId id="1684"/>
            <p14:sldId id="1685"/>
            <p14:sldId id="1686"/>
            <p14:sldId id="1697"/>
            <p14:sldId id="1688"/>
            <p14:sldId id="1689"/>
            <p14:sldId id="1690"/>
            <p14:sldId id="1691"/>
            <p14:sldId id="1692"/>
            <p14:sldId id="1693"/>
          </p14:sldIdLst>
        </p14:section>
        <p14:section name="unit 8" id="{B9744126-73C9-4A83-AD9C-CB2B999012D8}">
          <p14:sldIdLst>
            <p14:sldId id="1401"/>
            <p14:sldId id="1704"/>
            <p14:sldId id="1705"/>
            <p14:sldId id="1706"/>
            <p14:sldId id="1707"/>
            <p14:sldId id="1708"/>
            <p14:sldId id="1709"/>
            <p14:sldId id="1711"/>
            <p14:sldId id="1712"/>
            <p14:sldId id="1713"/>
            <p14:sldId id="1714"/>
            <p14:sldId id="1715"/>
            <p14:sldId id="1716"/>
            <p14:sldId id="1717"/>
            <p14:sldId id="1718"/>
            <p14:sldId id="1719"/>
            <p14:sldId id="1720"/>
            <p14:sldId id="1721"/>
            <p14:sldId id="1722"/>
            <p14:sldId id="1724"/>
            <p14:sldId id="1725"/>
            <p14:sldId id="1726"/>
            <p14:sldId id="1727"/>
            <p14:sldId id="1728"/>
            <p14:sldId id="1729"/>
          </p14:sldIdLst>
        </p14:section>
        <p14:section name="End" id="{E91F9E0A-DD82-4D52-B8A9-A5C1139D8434}">
          <p14:sldIdLst>
            <p14:sldId id="1184"/>
            <p14:sldId id="11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E9E"/>
    <a:srgbClr val="E70BD7"/>
    <a:srgbClr val="8B0B7C"/>
    <a:srgbClr val="FFFFFF"/>
    <a:srgbClr val="4ECEB6"/>
    <a:srgbClr val="089C98"/>
    <a:srgbClr val="C90202"/>
    <a:srgbClr val="4A7B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94022" autoAdjust="0"/>
  </p:normalViewPr>
  <p:slideViewPr>
    <p:cSldViewPr snapToGrid="0">
      <p:cViewPr varScale="1">
        <p:scale>
          <a:sx n="59" d="100"/>
          <a:sy n="59" d="100"/>
        </p:scale>
        <p:origin x="84" y="6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microsoft.com/office/2015/10/relationships/revisionInfo" Target="revisionInfo.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handoutMaster" Target="handoutMasters/handout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EF7E6-AE36-44E6-8874-6C4E9D9D7552}" type="datetimeFigureOut">
              <a:rPr lang="zh-CN" altLang="en-US" smtClean="0"/>
              <a:t>2019/9/6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14D70D-C7AD-4ACE-845A-9E345908C0EC}" type="slidenum">
              <a:rPr lang="zh-CN" altLang="en-US" smtClean="0"/>
              <a:t>‹#›</a:t>
            </a:fld>
            <a:endParaRPr lang="zh-CN" altLang="en-US"/>
          </a:p>
        </p:txBody>
      </p:sp>
    </p:spTree>
    <p:extLst>
      <p:ext uri="{BB962C8B-B14F-4D97-AF65-F5344CB8AC3E}">
        <p14:creationId xmlns:p14="http://schemas.microsoft.com/office/powerpoint/2010/main" val="3691089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189C0F-D4DA-4111-9B17-B95652A85865}" type="datetimeFigureOut">
              <a:rPr lang="zh-CN" altLang="en-US" smtClean="0"/>
              <a:t>2019/9/6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B92E68-137D-463E-A4D3-09E4864234DE}" type="slidenum">
              <a:rPr lang="zh-CN" altLang="en-US" smtClean="0"/>
              <a:t>‹#›</a:t>
            </a:fld>
            <a:endParaRPr lang="zh-CN" altLang="en-US"/>
          </a:p>
        </p:txBody>
      </p:sp>
    </p:spTree>
    <p:extLst>
      <p:ext uri="{BB962C8B-B14F-4D97-AF65-F5344CB8AC3E}">
        <p14:creationId xmlns:p14="http://schemas.microsoft.com/office/powerpoint/2010/main" val="1778902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92E68-137D-463E-A4D3-09E4864234DE}" type="slidenum">
              <a:rPr lang="zh-CN" altLang="en-US" smtClean="0"/>
              <a:t>56</a:t>
            </a:fld>
            <a:endParaRPr lang="zh-CN" altLang="en-US"/>
          </a:p>
        </p:txBody>
      </p:sp>
    </p:spTree>
    <p:extLst>
      <p:ext uri="{BB962C8B-B14F-4D97-AF65-F5344CB8AC3E}">
        <p14:creationId xmlns:p14="http://schemas.microsoft.com/office/powerpoint/2010/main" val="330680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92E68-137D-463E-A4D3-09E4864234DE}" type="slidenum">
              <a:rPr lang="zh-CN" altLang="en-US" smtClean="0"/>
              <a:t>120</a:t>
            </a:fld>
            <a:endParaRPr lang="zh-CN" altLang="en-US"/>
          </a:p>
        </p:txBody>
      </p:sp>
    </p:spTree>
    <p:extLst>
      <p:ext uri="{BB962C8B-B14F-4D97-AF65-F5344CB8AC3E}">
        <p14:creationId xmlns:p14="http://schemas.microsoft.com/office/powerpoint/2010/main" val="234384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92E68-137D-463E-A4D3-09E4864234DE}" type="slidenum">
              <a:rPr lang="zh-CN" altLang="en-US" smtClean="0"/>
              <a:t>209</a:t>
            </a:fld>
            <a:endParaRPr lang="zh-CN" altLang="en-US"/>
          </a:p>
        </p:txBody>
      </p:sp>
    </p:spTree>
    <p:extLst>
      <p:ext uri="{BB962C8B-B14F-4D97-AF65-F5344CB8AC3E}">
        <p14:creationId xmlns:p14="http://schemas.microsoft.com/office/powerpoint/2010/main" val="1084766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 Target="../slides/slide5.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 Target="../slides/slide18.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slide" Target="../slides/slide27.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slideMaster" Target="../slideMasters/slideMaster1.xml"/><Relationship Id="rId32" Type="http://schemas.openxmlformats.org/officeDocument/2006/relationships/slide" Target="../slides/slide3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 Target="../slides/slide14.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slide" Target="../slides/slide216.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 Target="../slides/slide20.xml"/><Relationship Id="rId30" Type="http://schemas.openxmlformats.org/officeDocument/2006/relationships/slide" Target="../slides/slide30.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Layouts/_rels/slideLayout5.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12"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slideMaster" Target="../slideMasters/slideMaster1.xml"/><Relationship Id="rId5" Type="http://schemas.microsoft.com/office/2007/relationships/media" Target="../media/media3.wav"/><Relationship Id="rId10" Type="http://schemas.openxmlformats.org/officeDocument/2006/relationships/audio" Target="../media/media5.wav"/><Relationship Id="rId4" Type="http://schemas.openxmlformats.org/officeDocument/2006/relationships/audio" Target="../media/media2.wav"/><Relationship Id="rId9" Type="http://schemas.microsoft.com/office/2007/relationships/media" Target="../media/media5.wav"/></Relationships>
</file>

<file path=ppt/slideLayouts/_rels/slideLayout6.xml.rels><?xml version="1.0" encoding="UTF-8" standalone="yes"?>
<Relationships xmlns="http://schemas.openxmlformats.org/package/2006/relationships"><Relationship Id="rId8" Type="http://schemas.openxmlformats.org/officeDocument/2006/relationships/audio" Target="../media/media9.wav"/><Relationship Id="rId3" Type="http://schemas.microsoft.com/office/2007/relationships/media" Target="../media/media7.wav"/><Relationship Id="rId7" Type="http://schemas.microsoft.com/office/2007/relationships/media" Target="../media/media9.wav"/><Relationship Id="rId12" Type="http://schemas.openxmlformats.org/officeDocument/2006/relationships/image" Target="../media/image6.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audio" Target="../media/media8.wav"/><Relationship Id="rId11" Type="http://schemas.openxmlformats.org/officeDocument/2006/relationships/slideMaster" Target="../slideMasters/slideMaster1.xml"/><Relationship Id="rId5" Type="http://schemas.microsoft.com/office/2007/relationships/media" Target="../media/media8.wav"/><Relationship Id="rId10" Type="http://schemas.openxmlformats.org/officeDocument/2006/relationships/audio" Target="../media/media10.wav"/><Relationship Id="rId4" Type="http://schemas.openxmlformats.org/officeDocument/2006/relationships/audio" Target="../media/media7.wav"/><Relationship Id="rId9" Type="http://schemas.microsoft.com/office/2007/relationships/media" Target="../media/media10.wav"/></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MH_Number_1" descr="#wm#_48_07_*Z">
            <a:hlinkClick r:id="rId25" action="ppaction://hlinksldjump"/>
          </p:cNvPr>
          <p:cNvSpPr>
            <a:spLocks noChangeArrowheads="1"/>
          </p:cNvSpPr>
          <p:nvPr userDrawn="1">
            <p:custDataLst>
              <p:tags r:id="rId1"/>
            </p:custDataLst>
          </p:nvPr>
        </p:nvSpPr>
        <p:spPr bwMode="auto">
          <a:xfrm>
            <a:off x="562547" y="1355154"/>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1</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4" name="MH_Others_1" descr="#wm#_48_07_*Z"/>
          <p:cNvSpPr>
            <a:spLocks noChangeArrowheads="1"/>
          </p:cNvSpPr>
          <p:nvPr userDrawn="1">
            <p:custDataLst>
              <p:tags r:id="rId2"/>
            </p:custDataLst>
          </p:nvPr>
        </p:nvSpPr>
        <p:spPr bwMode="auto">
          <a:xfrm>
            <a:off x="532384" y="1621854"/>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5" name="MH_Entry_1">
            <a:hlinkClick r:id="rId26" action="ppaction://hlinksldjump"/>
          </p:cNvPr>
          <p:cNvSpPr txBox="1">
            <a:spLocks noChangeArrowheads="1"/>
          </p:cNvSpPr>
          <p:nvPr userDrawn="1">
            <p:custDataLst>
              <p:tags r:id="rId3"/>
            </p:custDataLst>
          </p:nvPr>
        </p:nvSpPr>
        <p:spPr bwMode="auto">
          <a:xfrm>
            <a:off x="1156272" y="1336104"/>
            <a:ext cx="678109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200" dirty="0">
                <a:solidFill>
                  <a:schemeClr val="bg2"/>
                </a:solidFill>
                <a:latin typeface="造字工房尚黑 G0v1 粗体" pitchFamily="50" charset="-122"/>
                <a:ea typeface="造字工房尚黑 G0v1 粗体" pitchFamily="50" charset="-122"/>
              </a:rPr>
              <a:t>Section    I            Sentence Interpretation</a:t>
            </a:r>
            <a:endParaRPr lang="zh-CN" altLang="en-US" sz="2200" dirty="0">
              <a:solidFill>
                <a:schemeClr val="bg2"/>
              </a:solidFill>
              <a:latin typeface="造字工房尚黑 G0v1 粗体" pitchFamily="50" charset="-122"/>
              <a:ea typeface="造字工房尚黑 G0v1 粗体" pitchFamily="50" charset="-122"/>
            </a:endParaRPr>
          </a:p>
        </p:txBody>
      </p:sp>
      <p:sp>
        <p:nvSpPr>
          <p:cNvPr id="6" name="MH_Number_2" descr="#wm#_48_07_*Z">
            <a:hlinkClick r:id="" action="ppaction://noaction"/>
          </p:cNvPr>
          <p:cNvSpPr>
            <a:spLocks noChangeArrowheads="1"/>
          </p:cNvSpPr>
          <p:nvPr userDrawn="1">
            <p:custDataLst>
              <p:tags r:id="rId4"/>
            </p:custDataLst>
          </p:nvPr>
        </p:nvSpPr>
        <p:spPr bwMode="auto">
          <a:xfrm>
            <a:off x="562547" y="2040954"/>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2</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8" name="MH_Others_2" descr="#wm#_48_07_*Z"/>
          <p:cNvSpPr>
            <a:spLocks noChangeArrowheads="1"/>
          </p:cNvSpPr>
          <p:nvPr userDrawn="1">
            <p:custDataLst>
              <p:tags r:id="rId5"/>
            </p:custDataLst>
          </p:nvPr>
        </p:nvSpPr>
        <p:spPr bwMode="auto">
          <a:xfrm>
            <a:off x="532384" y="2307654"/>
            <a:ext cx="169863" cy="169862"/>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9" name="MH_Entry_2">
            <a:hlinkClick r:id="" action="ppaction://noaction"/>
          </p:cNvPr>
          <p:cNvSpPr txBox="1">
            <a:spLocks noChangeArrowheads="1"/>
          </p:cNvSpPr>
          <p:nvPr userDrawn="1">
            <p:custDataLst>
              <p:tags r:id="rId6"/>
            </p:custDataLst>
          </p:nvPr>
        </p:nvSpPr>
        <p:spPr bwMode="auto">
          <a:xfrm>
            <a:off x="1148333" y="2004441"/>
            <a:ext cx="729808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200" dirty="0">
                <a:solidFill>
                  <a:schemeClr val="bg2"/>
                </a:solidFill>
                <a:latin typeface="造字工房尚黑 G0v1 粗体" pitchFamily="50" charset="-122"/>
                <a:ea typeface="造字工房尚黑 G0v1 粗体" pitchFamily="50" charset="-122"/>
              </a:rPr>
              <a:t>Section   II            Conversation Interpretation</a:t>
            </a:r>
            <a:endParaRPr lang="zh-CN" altLang="en-US" sz="2200" dirty="0">
              <a:solidFill>
                <a:schemeClr val="bg2"/>
              </a:solidFill>
              <a:latin typeface="造字工房尚黑 G0v1 粗体" pitchFamily="50" charset="-122"/>
              <a:ea typeface="造字工房尚黑 G0v1 粗体" pitchFamily="50" charset="-122"/>
            </a:endParaRPr>
          </a:p>
        </p:txBody>
      </p:sp>
      <p:sp>
        <p:nvSpPr>
          <p:cNvPr id="10" name="MH_Number_3" descr="#wm#_48_07_*Z">
            <a:hlinkClick r:id="rId27" action="ppaction://hlinksldjump"/>
          </p:cNvPr>
          <p:cNvSpPr>
            <a:spLocks noChangeArrowheads="1"/>
          </p:cNvSpPr>
          <p:nvPr userDrawn="1">
            <p:custDataLst>
              <p:tags r:id="rId7"/>
            </p:custDataLst>
          </p:nvPr>
        </p:nvSpPr>
        <p:spPr bwMode="auto">
          <a:xfrm>
            <a:off x="562547" y="2728341"/>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3</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1" name="MH_Others_3" descr="#wm#_48_07_*Z"/>
          <p:cNvSpPr>
            <a:spLocks noChangeArrowheads="1"/>
          </p:cNvSpPr>
          <p:nvPr userDrawn="1">
            <p:custDataLst>
              <p:tags r:id="rId8"/>
            </p:custDataLst>
          </p:nvPr>
        </p:nvSpPr>
        <p:spPr bwMode="auto">
          <a:xfrm>
            <a:off x="532384" y="2995041"/>
            <a:ext cx="169863" cy="169863"/>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2" name="MH_Entry_3">
            <a:hlinkClick r:id="rId28" action="ppaction://hlinksldjump"/>
          </p:cNvPr>
          <p:cNvSpPr txBox="1">
            <a:spLocks noChangeArrowheads="1"/>
          </p:cNvSpPr>
          <p:nvPr userDrawn="1">
            <p:custDataLst>
              <p:tags r:id="rId9"/>
            </p:custDataLst>
          </p:nvPr>
        </p:nvSpPr>
        <p:spPr bwMode="auto">
          <a:xfrm>
            <a:off x="1138809" y="2690241"/>
            <a:ext cx="652518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200" dirty="0">
                <a:solidFill>
                  <a:schemeClr val="bg2"/>
                </a:solidFill>
                <a:latin typeface="造字工房尚黑 G0v1 粗体" pitchFamily="50" charset="-122"/>
                <a:ea typeface="造字工房尚黑 G0v1 粗体" pitchFamily="50" charset="-122"/>
              </a:rPr>
              <a:t>Section   III           Passage Interpretation</a:t>
            </a:r>
            <a:endParaRPr lang="zh-CN" altLang="en-US" sz="2200" dirty="0">
              <a:solidFill>
                <a:schemeClr val="bg2"/>
              </a:solidFill>
              <a:latin typeface="造字工房尚黑 G0v1 粗体" pitchFamily="50" charset="-122"/>
              <a:ea typeface="造字工房尚黑 G0v1 粗体" pitchFamily="50" charset="-122"/>
            </a:endParaRPr>
          </a:p>
        </p:txBody>
      </p:sp>
      <p:sp>
        <p:nvSpPr>
          <p:cNvPr id="13" name="MH_Number_4" descr="#wm#_48_07_*Z">
            <a:hlinkClick r:id="rId29" action="ppaction://hlinksldjump"/>
          </p:cNvPr>
          <p:cNvSpPr>
            <a:spLocks noChangeArrowheads="1"/>
          </p:cNvSpPr>
          <p:nvPr userDrawn="1">
            <p:custDataLst>
              <p:tags r:id="rId10"/>
            </p:custDataLst>
          </p:nvPr>
        </p:nvSpPr>
        <p:spPr bwMode="auto">
          <a:xfrm>
            <a:off x="562547" y="3415729"/>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4</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4" name="MH_Others_4" descr="#wm#_48_07_*Z"/>
          <p:cNvSpPr>
            <a:spLocks noChangeArrowheads="1"/>
          </p:cNvSpPr>
          <p:nvPr userDrawn="1">
            <p:custDataLst>
              <p:tags r:id="rId11"/>
            </p:custDataLst>
          </p:nvPr>
        </p:nvSpPr>
        <p:spPr bwMode="auto">
          <a:xfrm>
            <a:off x="532384" y="3682429"/>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5" name="MH_Entry_4">
            <a:hlinkClick r:id="rId27" action="ppaction://hlinksldjump"/>
          </p:cNvPr>
          <p:cNvSpPr txBox="1">
            <a:spLocks noChangeArrowheads="1"/>
          </p:cNvSpPr>
          <p:nvPr userDrawn="1">
            <p:custDataLst>
              <p:tags r:id="rId12"/>
            </p:custDataLst>
          </p:nvPr>
        </p:nvSpPr>
        <p:spPr bwMode="auto">
          <a:xfrm>
            <a:off x="1138809" y="3377629"/>
            <a:ext cx="626123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200" dirty="0">
                <a:solidFill>
                  <a:schemeClr val="bg2"/>
                </a:solidFill>
                <a:latin typeface="造字工房尚黑 G0v1 粗体" pitchFamily="50" charset="-122"/>
                <a:ea typeface="造字工房尚黑 G0v1 粗体" pitchFamily="50" charset="-122"/>
              </a:rPr>
              <a:t>Section   IV            Sentence Translation</a:t>
            </a:r>
            <a:endParaRPr lang="zh-CN" altLang="en-US" sz="2200" dirty="0">
              <a:solidFill>
                <a:schemeClr val="bg2"/>
              </a:solidFill>
              <a:latin typeface="造字工房尚黑 G0v1 粗体" pitchFamily="50" charset="-122"/>
              <a:ea typeface="造字工房尚黑 G0v1 粗体" pitchFamily="50" charset="-122"/>
            </a:endParaRPr>
          </a:p>
        </p:txBody>
      </p:sp>
      <p:sp>
        <p:nvSpPr>
          <p:cNvPr id="16" name="MH_Number_5" descr="#wm#_48_07_*Z">
            <a:hlinkClick r:id="rId30" action="ppaction://hlinksldjump"/>
          </p:cNvPr>
          <p:cNvSpPr>
            <a:spLocks noChangeArrowheads="1"/>
          </p:cNvSpPr>
          <p:nvPr userDrawn="1">
            <p:custDataLst>
              <p:tags r:id="rId13"/>
            </p:custDataLst>
          </p:nvPr>
        </p:nvSpPr>
        <p:spPr bwMode="auto">
          <a:xfrm>
            <a:off x="562547" y="4101529"/>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5</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7" name="MH_Others_5" descr="#wm#_48_07_*Z"/>
          <p:cNvSpPr>
            <a:spLocks noChangeArrowheads="1"/>
          </p:cNvSpPr>
          <p:nvPr userDrawn="1">
            <p:custDataLst>
              <p:tags r:id="rId14"/>
            </p:custDataLst>
          </p:nvPr>
        </p:nvSpPr>
        <p:spPr bwMode="auto">
          <a:xfrm>
            <a:off x="532384" y="4369816"/>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8" name="MH_Entry_5">
            <a:hlinkClick r:id="rId31" action="ppaction://hlinksldjump"/>
          </p:cNvPr>
          <p:cNvSpPr txBox="1">
            <a:spLocks noChangeArrowheads="1"/>
          </p:cNvSpPr>
          <p:nvPr userDrawn="1">
            <p:custDataLst>
              <p:tags r:id="rId15"/>
            </p:custDataLst>
          </p:nvPr>
        </p:nvSpPr>
        <p:spPr bwMode="auto">
          <a:xfrm>
            <a:off x="1138809" y="4065016"/>
            <a:ext cx="626123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200" dirty="0">
                <a:solidFill>
                  <a:schemeClr val="bg2"/>
                </a:solidFill>
                <a:latin typeface="造字工房尚黑 G0v1 粗体" pitchFamily="50" charset="-122"/>
                <a:ea typeface="造字工房尚黑 G0v1 粗体" pitchFamily="50" charset="-122"/>
              </a:rPr>
              <a:t>Section   V             Passage Translation</a:t>
            </a:r>
            <a:endParaRPr lang="zh-CN" altLang="en-US" sz="2200" dirty="0">
              <a:solidFill>
                <a:schemeClr val="bg2"/>
              </a:solidFill>
              <a:latin typeface="造字工房尚黑 G0v1 粗体" pitchFamily="50" charset="-122"/>
              <a:ea typeface="造字工房尚黑 G0v1 粗体" pitchFamily="50" charset="-122"/>
            </a:endParaRPr>
          </a:p>
        </p:txBody>
      </p:sp>
      <p:sp>
        <p:nvSpPr>
          <p:cNvPr id="19" name="MH_Number_6" descr="#wm#_48_07_*Z">
            <a:hlinkClick r:id="" action="ppaction://noaction"/>
          </p:cNvPr>
          <p:cNvSpPr>
            <a:spLocks noChangeArrowheads="1"/>
          </p:cNvSpPr>
          <p:nvPr userDrawn="1">
            <p:custDataLst>
              <p:tags r:id="rId16"/>
            </p:custDataLst>
          </p:nvPr>
        </p:nvSpPr>
        <p:spPr bwMode="auto">
          <a:xfrm>
            <a:off x="562547" y="4788916"/>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6</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20" name="MH_Others_6" descr="#wm#_48_07_*Z"/>
          <p:cNvSpPr>
            <a:spLocks noChangeArrowheads="1"/>
          </p:cNvSpPr>
          <p:nvPr userDrawn="1">
            <p:custDataLst>
              <p:tags r:id="rId17"/>
            </p:custDataLst>
          </p:nvPr>
        </p:nvSpPr>
        <p:spPr bwMode="auto">
          <a:xfrm>
            <a:off x="532384" y="5055616"/>
            <a:ext cx="169863" cy="169863"/>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21" name="MH_Entry_6">
            <a:hlinkClick r:id="rId32" action="ppaction://hlinksldjump"/>
          </p:cNvPr>
          <p:cNvSpPr txBox="1">
            <a:spLocks noChangeArrowheads="1"/>
          </p:cNvSpPr>
          <p:nvPr userDrawn="1">
            <p:custDataLst>
              <p:tags r:id="rId18"/>
            </p:custDataLst>
          </p:nvPr>
        </p:nvSpPr>
        <p:spPr bwMode="auto">
          <a:xfrm>
            <a:off x="1138809" y="4750816"/>
            <a:ext cx="6723146"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fr-FR" altLang="zh-CN" sz="2200" dirty="0">
                <a:solidFill>
                  <a:schemeClr val="bg2"/>
                </a:solidFill>
                <a:latin typeface="造字工房尚黑 G0v1 粗体" pitchFamily="50" charset="-122"/>
                <a:ea typeface="造字工房尚黑 G0v1 粗体" pitchFamily="50" charset="-122"/>
              </a:rPr>
              <a:t>Section   VI            Cultures &amp; Skills Salon</a:t>
            </a:r>
            <a:endParaRPr lang="zh-CN" altLang="en-US" sz="2200" dirty="0">
              <a:solidFill>
                <a:schemeClr val="bg2"/>
              </a:solidFill>
              <a:latin typeface="造字工房尚黑 G0v1 粗体" pitchFamily="50" charset="-122"/>
              <a:ea typeface="造字工房尚黑 G0v1 粗体" pitchFamily="50" charset="-122"/>
            </a:endParaRPr>
          </a:p>
        </p:txBody>
      </p:sp>
      <p:sp>
        <p:nvSpPr>
          <p:cNvPr id="22" name="MH_Number_7" descr="#wm#_48_07_*Z">
            <a:hlinkClick r:id="" action="ppaction://noaction"/>
          </p:cNvPr>
          <p:cNvSpPr>
            <a:spLocks noChangeArrowheads="1"/>
          </p:cNvSpPr>
          <p:nvPr userDrawn="1">
            <p:custDataLst>
              <p:tags r:id="rId19"/>
            </p:custDataLst>
          </p:nvPr>
        </p:nvSpPr>
        <p:spPr bwMode="auto">
          <a:xfrm>
            <a:off x="562547" y="5476304"/>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7</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23" name="MH_Others_7" descr="#wm#_48_07_*Z"/>
          <p:cNvSpPr>
            <a:spLocks noChangeArrowheads="1"/>
          </p:cNvSpPr>
          <p:nvPr userDrawn="1">
            <p:custDataLst>
              <p:tags r:id="rId20"/>
            </p:custDataLst>
          </p:nvPr>
        </p:nvSpPr>
        <p:spPr bwMode="auto">
          <a:xfrm>
            <a:off x="532384" y="5743004"/>
            <a:ext cx="169863" cy="169862"/>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24" name="MH_Entry_7">
            <a:hlinkClick r:id="" action="ppaction://noaction"/>
          </p:cNvPr>
          <p:cNvSpPr txBox="1">
            <a:spLocks noChangeArrowheads="1"/>
          </p:cNvSpPr>
          <p:nvPr userDrawn="1">
            <p:custDataLst>
              <p:tags r:id="rId21"/>
            </p:custDataLst>
          </p:nvPr>
        </p:nvSpPr>
        <p:spPr bwMode="auto">
          <a:xfrm>
            <a:off x="1138809" y="5438204"/>
            <a:ext cx="50260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200" dirty="0">
                <a:solidFill>
                  <a:schemeClr val="bg2"/>
                </a:solidFill>
                <a:latin typeface="造字工房尚黑 G0v1 粗体" pitchFamily="50" charset="-122"/>
                <a:ea typeface="造字工房尚黑 G0v1 粗体" pitchFamily="50" charset="-122"/>
              </a:rPr>
              <a:t>Section   VII           Practice</a:t>
            </a:r>
            <a:endParaRPr lang="zh-CN" altLang="en-US" sz="2200" dirty="0">
              <a:solidFill>
                <a:schemeClr val="bg2"/>
              </a:solidFill>
              <a:latin typeface="造字工房尚黑 G0v1 粗体" pitchFamily="50" charset="-122"/>
              <a:ea typeface="造字工房尚黑 G0v1 粗体" pitchFamily="50" charset="-122"/>
            </a:endParaRPr>
          </a:p>
        </p:txBody>
      </p:sp>
      <p:sp>
        <p:nvSpPr>
          <p:cNvPr id="25" name="MH_Others_10" descr="#wm#_48_07_*Z"/>
          <p:cNvSpPr>
            <a:spLocks noChangeArrowheads="1"/>
          </p:cNvSpPr>
          <p:nvPr userDrawn="1">
            <p:custDataLst>
              <p:tags r:id="rId22"/>
            </p:custDataLst>
          </p:nvPr>
        </p:nvSpPr>
        <p:spPr bwMode="auto">
          <a:xfrm rot="16200000">
            <a:off x="-943255" y="232400"/>
            <a:ext cx="887412" cy="889000"/>
          </a:xfrm>
          <a:prstGeom prst="ellipse">
            <a:avLst/>
          </a:prstGeom>
          <a:solidFill>
            <a:srgbClr val="84BCA1"/>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MH_Others_12"/>
          <p:cNvSpPr txBox="1">
            <a:spLocks noChangeArrowheads="1"/>
          </p:cNvSpPr>
          <p:nvPr userDrawn="1">
            <p:custDataLst>
              <p:tags r:id="rId23"/>
            </p:custDataLst>
          </p:nvPr>
        </p:nvSpPr>
        <p:spPr bwMode="auto">
          <a:xfrm rot="16200000">
            <a:off x="1753859" y="-715354"/>
            <a:ext cx="612775"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4400" b="1" dirty="0">
                <a:solidFill>
                  <a:schemeClr val="bg2"/>
                </a:solidFill>
                <a:latin typeface="造字工房尚黑 G0v1 粗体" pitchFamily="50" charset="-122"/>
                <a:ea typeface="造字工房尚黑 G0v1 粗体" pitchFamily="50" charset="-122"/>
              </a:rPr>
              <a:t>CONTENTS</a:t>
            </a:r>
            <a:endParaRPr lang="zh-CN" altLang="en-US" sz="4400" b="1" dirty="0">
              <a:solidFill>
                <a:schemeClr val="bg2"/>
              </a:solidFill>
              <a:latin typeface="造字工房尚黑 G0v1 粗体" pitchFamily="50" charset="-122"/>
              <a:ea typeface="造字工房尚黑 G0v1 粗体" pitchFamily="5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58333E-6 -1.11111E-6 L 0.09844 -1.11111E-6 " pathEditMode="relative" rAng="0" ptsTypes="AA">
                                      <p:cBhvr>
                                        <p:cTn id="6" dur="500" fill="hold"/>
                                        <p:tgtEl>
                                          <p:spTgt spid="25"/>
                                        </p:tgtEl>
                                        <p:attrNameLst>
                                          <p:attrName>ppt_x</p:attrName>
                                          <p:attrName>ppt_y</p:attrName>
                                        </p:attrNameLst>
                                      </p:cBhvr>
                                      <p:rCtr x="4922" y="0"/>
                                    </p:animMotion>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500"/>
                                        <p:tgtEl>
                                          <p:spTgt spid="1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500" fill="hold"/>
                                        <p:tgtEl>
                                          <p:spTgt spid="19"/>
                                        </p:tgtEl>
                                        <p:attrNameLst>
                                          <p:attrName>ppt_w</p:attrName>
                                        </p:attrNameLst>
                                      </p:cBhvr>
                                      <p:tavLst>
                                        <p:tav tm="0">
                                          <p:val>
                                            <p:fltVal val="0"/>
                                          </p:val>
                                        </p:tav>
                                        <p:tav tm="100000">
                                          <p:val>
                                            <p:strVal val="#ppt_w"/>
                                          </p:val>
                                        </p:tav>
                                      </p:tavLst>
                                    </p:anim>
                                    <p:anim calcmode="lin" valueType="num">
                                      <p:cBhvr>
                                        <p:cTn id="89" dur="500" fill="hold"/>
                                        <p:tgtEl>
                                          <p:spTgt spid="19"/>
                                        </p:tgtEl>
                                        <p:attrNameLst>
                                          <p:attrName>ppt_h</p:attrName>
                                        </p:attrNameLst>
                                      </p:cBhvr>
                                      <p:tavLst>
                                        <p:tav tm="0">
                                          <p:val>
                                            <p:fltVal val="0"/>
                                          </p:val>
                                        </p:tav>
                                        <p:tav tm="100000">
                                          <p:val>
                                            <p:strVal val="#ppt_h"/>
                                          </p:val>
                                        </p:tav>
                                      </p:tavLst>
                                    </p:anim>
                                    <p:animEffect transition="in" filter="fade">
                                      <p:cBhvr>
                                        <p:cTn id="90" dur="500"/>
                                        <p:tgtEl>
                                          <p:spTgt spid="19"/>
                                        </p:tgtEl>
                                      </p:cBhvr>
                                    </p:animEffect>
                                  </p:childTnLst>
                                </p:cTn>
                              </p:par>
                            </p:childTnLst>
                          </p:cTn>
                        </p:par>
                        <p:par>
                          <p:cTn id="91" fill="hold">
                            <p:stCondLst>
                              <p:cond delay="3500"/>
                            </p:stCondLst>
                            <p:childTnLst>
                              <p:par>
                                <p:cTn id="92" presetID="22" presetClass="entr" presetSubtype="8"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left)">
                                      <p:cBhvr>
                                        <p:cTn id="94" dur="50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500" fill="hold"/>
                                        <p:tgtEl>
                                          <p:spTgt spid="23"/>
                                        </p:tgtEl>
                                        <p:attrNameLst>
                                          <p:attrName>ppt_w</p:attrName>
                                        </p:attrNameLst>
                                      </p:cBhvr>
                                      <p:tavLst>
                                        <p:tav tm="0">
                                          <p:val>
                                            <p:fltVal val="0"/>
                                          </p:val>
                                        </p:tav>
                                        <p:tav tm="100000">
                                          <p:val>
                                            <p:strVal val="#ppt_w"/>
                                          </p:val>
                                        </p:tav>
                                      </p:tavLst>
                                    </p:anim>
                                    <p:anim calcmode="lin" valueType="num">
                                      <p:cBhvr>
                                        <p:cTn id="98" dur="500" fill="hold"/>
                                        <p:tgtEl>
                                          <p:spTgt spid="23"/>
                                        </p:tgtEl>
                                        <p:attrNameLst>
                                          <p:attrName>ppt_h</p:attrName>
                                        </p:attrNameLst>
                                      </p:cBhvr>
                                      <p:tavLst>
                                        <p:tav tm="0">
                                          <p:val>
                                            <p:fltVal val="0"/>
                                          </p:val>
                                        </p:tav>
                                        <p:tav tm="100000">
                                          <p:val>
                                            <p:strVal val="#ppt_h"/>
                                          </p:val>
                                        </p:tav>
                                      </p:tavLst>
                                    </p:anim>
                                    <p:animEffect transition="in" filter="fade">
                                      <p:cBhvr>
                                        <p:cTn id="99" dur="500"/>
                                        <p:tgtEl>
                                          <p:spTgt spid="23"/>
                                        </p:tgtEl>
                                      </p:cBhvr>
                                    </p:animEffect>
                                  </p:childTnLst>
                                </p:cTn>
                              </p:par>
                              <p:par>
                                <p:cTn id="100" presetID="53" presetClass="entr" presetSubtype="16" fill="hold" grpId="0" nodeType="withEffect">
                                  <p:stCondLst>
                                    <p:cond delay="10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ppt_w</p:attrName>
                                        </p:attrNameLst>
                                      </p:cBhvr>
                                      <p:tavLst>
                                        <p:tav tm="0">
                                          <p:val>
                                            <p:fltVal val="0"/>
                                          </p:val>
                                        </p:tav>
                                        <p:tav tm="100000">
                                          <p:val>
                                            <p:strVal val="#ppt_w"/>
                                          </p:val>
                                        </p:tav>
                                      </p:tavLst>
                                    </p:anim>
                                    <p:anim calcmode="lin" valueType="num">
                                      <p:cBhvr>
                                        <p:cTn id="103" dur="500" fill="hold"/>
                                        <p:tgtEl>
                                          <p:spTgt spid="22"/>
                                        </p:tgtEl>
                                        <p:attrNameLst>
                                          <p:attrName>ppt_h</p:attrName>
                                        </p:attrNameLst>
                                      </p:cBhvr>
                                      <p:tavLst>
                                        <p:tav tm="0">
                                          <p:val>
                                            <p:fltVal val="0"/>
                                          </p:val>
                                        </p:tav>
                                        <p:tav tm="100000">
                                          <p:val>
                                            <p:strVal val="#ppt_h"/>
                                          </p:val>
                                        </p:tav>
                                      </p:tavLst>
                                    </p:anim>
                                    <p:animEffect transition="in" filter="fade">
                                      <p:cBhvr>
                                        <p:cTn id="104" dur="500"/>
                                        <p:tgtEl>
                                          <p:spTgt spid="22"/>
                                        </p:tgtEl>
                                      </p:cBhvr>
                                    </p:animEffect>
                                  </p:childTnLst>
                                </p:cTn>
                              </p:par>
                            </p:childTnLst>
                          </p:cTn>
                        </p:par>
                        <p:par>
                          <p:cTn id="105" fill="hold">
                            <p:stCondLst>
                              <p:cond delay="4000"/>
                            </p:stCondLst>
                            <p:childTnLst>
                              <p:par>
                                <p:cTn id="106" presetID="22" presetClass="entr" presetSubtype="8"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left)">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animBg="1"/>
      <p:bldP spid="20" grpId="0" animBg="1"/>
      <p:bldP spid="21" grpId="0"/>
      <p:bldP spid="22" grpId="0" animBg="1"/>
      <p:bldP spid="23" grpId="0" animBg="1"/>
      <p:bldP spid="24" grpId="0"/>
      <p:bldP spid="25" grpId="0" animBg="1"/>
      <p:bldP spid="2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p:cNvSpPr/>
          <p:nvPr userDrawn="1"/>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矩形 7"/>
          <p:cNvSpPr/>
          <p:nvPr userDrawn="1"/>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0" name="图片 6">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userDrawn="1"/>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9" name="图片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16" presetClass="entr" presetSubtype="37"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 name="AutoShape 16"/>
          <p:cNvSpPr>
            <a:spLocks noChangeArrowheads="1"/>
          </p:cNvSpPr>
          <p:nvPr userDrawn="1"/>
        </p:nvSpPr>
        <p:spPr bwMode="auto">
          <a:xfrm>
            <a:off x="643800" y="1025195"/>
            <a:ext cx="10494000" cy="516618"/>
          </a:xfrm>
          <a:prstGeom prst="roundRect">
            <a:avLst>
              <a:gd name="adj" fmla="val 16667"/>
            </a:avLst>
          </a:prstGeom>
          <a:solidFill>
            <a:srgbClr val="CCFFCC">
              <a:alpha val="50000"/>
            </a:srgbClr>
          </a:solidFill>
          <a:ln w="9525">
            <a:solidFill>
              <a:srgbClr val="99FF66"/>
            </a:solidFill>
            <a:round/>
          </a:ln>
        </p:spPr>
        <p:txBody>
          <a:bodyPr wrap="none" anchor="ctr"/>
          <a:lstStyle/>
          <a:p>
            <a:endParaRPr lang="en-US" dirty="0"/>
          </a:p>
        </p:txBody>
      </p:sp>
      <p:sp>
        <p:nvSpPr>
          <p:cNvPr id="4" name="AutoShape 16"/>
          <p:cNvSpPr>
            <a:spLocks noChangeArrowheads="1"/>
          </p:cNvSpPr>
          <p:nvPr userDrawn="1"/>
        </p:nvSpPr>
        <p:spPr bwMode="auto">
          <a:xfrm>
            <a:off x="622028" y="2171365"/>
            <a:ext cx="10494000" cy="516618"/>
          </a:xfrm>
          <a:prstGeom prst="roundRect">
            <a:avLst>
              <a:gd name="adj" fmla="val 16667"/>
            </a:avLst>
          </a:prstGeom>
          <a:solidFill>
            <a:srgbClr val="CCFFCC">
              <a:alpha val="40000"/>
            </a:srgbClr>
          </a:solidFill>
          <a:ln w="9525">
            <a:solidFill>
              <a:srgbClr val="99FF66"/>
            </a:solidFill>
            <a:round/>
          </a:ln>
        </p:spPr>
        <p:txBody>
          <a:bodyPr wrap="none" anchor="ctr"/>
          <a:lstStyle/>
          <a:p>
            <a:endParaRPr lang="en-US" dirty="0"/>
          </a:p>
        </p:txBody>
      </p:sp>
      <p:sp>
        <p:nvSpPr>
          <p:cNvPr id="5" name="AutoShape 16"/>
          <p:cNvSpPr>
            <a:spLocks noChangeArrowheads="1"/>
          </p:cNvSpPr>
          <p:nvPr userDrawn="1"/>
        </p:nvSpPr>
        <p:spPr bwMode="auto">
          <a:xfrm>
            <a:off x="622028" y="3245446"/>
            <a:ext cx="10494000" cy="516618"/>
          </a:xfrm>
          <a:prstGeom prst="roundRect">
            <a:avLst>
              <a:gd name="adj" fmla="val 16667"/>
            </a:avLst>
          </a:prstGeom>
          <a:solidFill>
            <a:srgbClr val="CCFFCC">
              <a:alpha val="40000"/>
            </a:srgbClr>
          </a:solidFill>
          <a:ln w="9525">
            <a:solidFill>
              <a:srgbClr val="99FF66"/>
            </a:solidFill>
            <a:round/>
          </a:ln>
        </p:spPr>
        <p:txBody>
          <a:bodyPr wrap="none" anchor="ctr"/>
          <a:lstStyle/>
          <a:p>
            <a:endParaRPr lang="en-US" dirty="0"/>
          </a:p>
        </p:txBody>
      </p:sp>
      <p:sp>
        <p:nvSpPr>
          <p:cNvPr id="6" name="AutoShape 16"/>
          <p:cNvSpPr>
            <a:spLocks noChangeArrowheads="1"/>
          </p:cNvSpPr>
          <p:nvPr userDrawn="1"/>
        </p:nvSpPr>
        <p:spPr bwMode="auto">
          <a:xfrm>
            <a:off x="622028" y="4385049"/>
            <a:ext cx="10494000" cy="516618"/>
          </a:xfrm>
          <a:prstGeom prst="roundRect">
            <a:avLst>
              <a:gd name="adj" fmla="val 16667"/>
            </a:avLst>
          </a:prstGeom>
          <a:solidFill>
            <a:srgbClr val="CCFFCC">
              <a:alpha val="40000"/>
            </a:srgbClr>
          </a:solidFill>
          <a:ln w="9525">
            <a:solidFill>
              <a:srgbClr val="99FF66"/>
            </a:solidFill>
            <a:round/>
          </a:ln>
        </p:spPr>
        <p:txBody>
          <a:bodyPr wrap="none" anchor="ctr"/>
          <a:lstStyle/>
          <a:p>
            <a:endParaRPr lang="en-US" dirty="0"/>
          </a:p>
        </p:txBody>
      </p:sp>
      <p:sp>
        <p:nvSpPr>
          <p:cNvPr id="8" name="AutoShape 16"/>
          <p:cNvSpPr>
            <a:spLocks noChangeArrowheads="1"/>
          </p:cNvSpPr>
          <p:nvPr userDrawn="1"/>
        </p:nvSpPr>
        <p:spPr bwMode="auto">
          <a:xfrm>
            <a:off x="622026" y="5569871"/>
            <a:ext cx="10494000" cy="516618"/>
          </a:xfrm>
          <a:prstGeom prst="roundRect">
            <a:avLst>
              <a:gd name="adj" fmla="val 16667"/>
            </a:avLst>
          </a:prstGeom>
          <a:solidFill>
            <a:srgbClr val="CCFFCC">
              <a:alpha val="40000"/>
            </a:srgbClr>
          </a:solidFill>
          <a:ln w="9525">
            <a:solidFill>
              <a:srgbClr val="99FF66"/>
            </a:solidFill>
            <a:round/>
          </a:ln>
        </p:spPr>
        <p:txBody>
          <a:bodyPr wrap="none" anchor="ctr"/>
          <a:lstStyle/>
          <a:p>
            <a:endParaRPr lang="en-US" dirty="0"/>
          </a:p>
        </p:txBody>
      </p:sp>
      <p:pic>
        <p:nvPicPr>
          <p:cNvPr id="9" name="T1-1">
            <a:hlinkClick r:id="" action="ppaction://media"/>
          </p:cNvPr>
          <p:cNvPicPr>
            <a:picLocks noChangeAspect="1"/>
          </p:cNvPicPr>
          <p:nvPr userDrawn="1">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tretch>
            <a:fillRect/>
          </a:stretch>
        </p:blipFill>
        <p:spPr>
          <a:xfrm>
            <a:off x="10659087" y="1038872"/>
            <a:ext cx="478711" cy="487363"/>
          </a:xfrm>
          <a:prstGeom prst="rect">
            <a:avLst/>
          </a:prstGeom>
          <a:noFill/>
        </p:spPr>
      </p:pic>
      <p:pic>
        <p:nvPicPr>
          <p:cNvPr id="10" name="T1-2">
            <a:hlinkClick r:id="" action="ppaction://media"/>
          </p:cNvPr>
          <p:cNvPicPr>
            <a:picLocks noChangeAspect="1"/>
          </p:cNvPicPr>
          <p:nvPr userDrawn="1">
            <a:audioFile r:link="rId4"/>
            <p:extLst>
              <p:ext uri="{DAA4B4D4-6D71-4841-9C94-3DE7FCFB9230}">
                <p14:media xmlns:p14="http://schemas.microsoft.com/office/powerpoint/2010/main" r:embed="rId3"/>
              </p:ext>
            </p:extLst>
          </p:nvPr>
        </p:nvPicPr>
        <p:blipFill>
          <a:blip r:embed="rId12">
            <a:extLst>
              <a:ext uri="{28A0092B-C50C-407E-A947-70E740481C1C}">
                <a14:useLocalDpi xmlns:a14="http://schemas.microsoft.com/office/drawing/2010/main" val="0"/>
              </a:ext>
            </a:extLst>
          </a:blip>
          <a:stretch>
            <a:fillRect/>
          </a:stretch>
        </p:blipFill>
        <p:spPr>
          <a:xfrm>
            <a:off x="10626431" y="2179939"/>
            <a:ext cx="478711" cy="487363"/>
          </a:xfrm>
          <a:prstGeom prst="rect">
            <a:avLst/>
          </a:prstGeom>
        </p:spPr>
      </p:pic>
      <p:pic>
        <p:nvPicPr>
          <p:cNvPr id="11" name="T1-3">
            <a:hlinkClick r:id="" action="ppaction://media"/>
          </p:cNvPr>
          <p:cNvPicPr>
            <a:picLocks noChangeAspect="1"/>
          </p:cNvPicPr>
          <p:nvPr userDrawn="1">
            <a:audioFile r:link="rId6"/>
            <p:extLst>
              <p:ext uri="{DAA4B4D4-6D71-4841-9C94-3DE7FCFB9230}">
                <p14:media xmlns:p14="http://schemas.microsoft.com/office/powerpoint/2010/main" r:embed="rId5"/>
              </p:ext>
            </p:extLst>
          </p:nvPr>
        </p:nvPicPr>
        <p:blipFill>
          <a:blip r:embed="rId12">
            <a:extLst>
              <a:ext uri="{28A0092B-C50C-407E-A947-70E740481C1C}">
                <a14:useLocalDpi xmlns:a14="http://schemas.microsoft.com/office/drawing/2010/main" val="0"/>
              </a:ext>
            </a:extLst>
          </a:blip>
          <a:stretch>
            <a:fillRect/>
          </a:stretch>
        </p:blipFill>
        <p:spPr>
          <a:xfrm>
            <a:off x="10623774" y="3266863"/>
            <a:ext cx="478711" cy="487363"/>
          </a:xfrm>
          <a:prstGeom prst="rect">
            <a:avLst/>
          </a:prstGeom>
        </p:spPr>
      </p:pic>
      <p:pic>
        <p:nvPicPr>
          <p:cNvPr id="12" name="T1-4">
            <a:hlinkClick r:id="" action="ppaction://media"/>
          </p:cNvPr>
          <p:cNvPicPr>
            <a:picLocks noChangeAspect="1"/>
          </p:cNvPicPr>
          <p:nvPr userDrawn="1">
            <a:audioFile r:link="rId8"/>
            <p:extLst>
              <p:ext uri="{DAA4B4D4-6D71-4841-9C94-3DE7FCFB9230}">
                <p14:media xmlns:p14="http://schemas.microsoft.com/office/powerpoint/2010/main" r:embed="rId7"/>
              </p:ext>
            </p:extLst>
          </p:nvPr>
        </p:nvPicPr>
        <p:blipFill>
          <a:blip r:embed="rId12">
            <a:extLst>
              <a:ext uri="{28A0092B-C50C-407E-A947-70E740481C1C}">
                <a14:useLocalDpi xmlns:a14="http://schemas.microsoft.com/office/drawing/2010/main" val="0"/>
              </a:ext>
            </a:extLst>
          </a:blip>
          <a:stretch>
            <a:fillRect/>
          </a:stretch>
        </p:blipFill>
        <p:spPr>
          <a:xfrm>
            <a:off x="10626428" y="4386585"/>
            <a:ext cx="478711" cy="487363"/>
          </a:xfrm>
          <a:prstGeom prst="rect">
            <a:avLst/>
          </a:prstGeom>
        </p:spPr>
      </p:pic>
      <p:pic>
        <p:nvPicPr>
          <p:cNvPr id="13" name="T1-5">
            <a:hlinkClick r:id="" action="ppaction://media"/>
          </p:cNvPr>
          <p:cNvPicPr>
            <a:picLocks noChangeAspect="1"/>
          </p:cNvPicPr>
          <p:nvPr userDrawn="1">
            <a:audioFile r:link="rId10"/>
            <p:extLst>
              <p:ext uri="{DAA4B4D4-6D71-4841-9C94-3DE7FCFB9230}">
                <p14:media xmlns:p14="http://schemas.microsoft.com/office/powerpoint/2010/main" r:embed="rId9"/>
              </p:ext>
            </p:extLst>
          </p:nvPr>
        </p:nvPicPr>
        <p:blipFill>
          <a:blip r:embed="rId12">
            <a:extLst>
              <a:ext uri="{28A0092B-C50C-407E-A947-70E740481C1C}">
                <a14:useLocalDpi xmlns:a14="http://schemas.microsoft.com/office/drawing/2010/main" val="0"/>
              </a:ext>
            </a:extLst>
          </a:blip>
          <a:stretch>
            <a:fillRect/>
          </a:stretch>
        </p:blipFill>
        <p:spPr>
          <a:xfrm>
            <a:off x="10637315" y="5585798"/>
            <a:ext cx="478711" cy="487363"/>
          </a:xfrm>
          <a:prstGeom prst="rect">
            <a:avLst/>
          </a:prstGeom>
        </p:spPr>
      </p:pic>
      <p:sp>
        <p:nvSpPr>
          <p:cNvPr id="19" name="矩形 18"/>
          <p:cNvSpPr/>
          <p:nvPr userDrawn="1"/>
        </p:nvSpPr>
        <p:spPr>
          <a:xfrm>
            <a:off x="4258000" y="2967335"/>
            <a:ext cx="3676006" cy="923330"/>
          </a:xfrm>
          <a:prstGeom prst="rect">
            <a:avLst/>
          </a:prstGeom>
          <a:noFill/>
        </p:spPr>
        <p:txBody>
          <a:bodyPr wrap="none" lIns="91440" tIns="45720" rIns="91440" bIns="45720">
            <a:spAutoFit/>
          </a:bodyPr>
          <a:lstStyle/>
          <a:p>
            <a:pPr algn="ctr"/>
            <a:r>
              <a:rPr lang="en-US" altLang="zh-C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Translation</a:t>
            </a:r>
            <a:endParaRPr lang="zh-CN"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6" presetClass="path" presetSubtype="0" accel="50000" decel="50000" fill="hold" grpId="1" nodeType="withEffect">
                                  <p:stCondLst>
                                    <p:cond delay="500"/>
                                  </p:stCondLst>
                                  <p:childTnLst>
                                    <p:animMotion origin="layout" path="M 0 0 L -0.31055 -0.42292 " pathEditMode="relative" rAng="0" ptsTypes="AA">
                                      <p:cBhvr>
                                        <p:cTn id="9" dur="2000" fill="hold"/>
                                        <p:tgtEl>
                                          <p:spTgt spid="19"/>
                                        </p:tgtEl>
                                        <p:attrNameLst>
                                          <p:attrName>ppt_x</p:attrName>
                                          <p:attrName>ppt_y</p:attrName>
                                        </p:attrNameLst>
                                      </p:cBhvr>
                                      <p:rCtr x="-15534" y="-21157"/>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1" fill="hold" display="0">
                  <p:stCondLst>
                    <p:cond delay="indefinite"/>
                  </p:stCondLst>
                  <p:endCondLst>
                    <p:cond evt="onStopAudio" delay="0">
                      <p:tgtEl>
                        <p:sldTgt/>
                      </p:tgtEl>
                    </p:cond>
                  </p:endCondLst>
                </p:cTn>
                <p:tgtEl>
                  <p:spTgt spid="10"/>
                </p:tgtEl>
              </p:cMediaNode>
            </p:audio>
            <p:audio>
              <p:cMediaNode vol="80000">
                <p:cTn id="62" fill="hold" display="0">
                  <p:stCondLst>
                    <p:cond delay="indefinite"/>
                  </p:stCondLst>
                  <p:endCondLst>
                    <p:cond evt="onStopAudio" delay="0">
                      <p:tgtEl>
                        <p:sldTgt/>
                      </p:tgtEl>
                    </p:cond>
                  </p:endCondLst>
                </p:cTn>
                <p:tgtEl>
                  <p:spTgt spid="11"/>
                </p:tgtEl>
              </p:cMediaNode>
            </p:audio>
            <p:audio>
              <p:cMediaNode vol="80000">
                <p:cTn id="63" fill="hold" display="0">
                  <p:stCondLst>
                    <p:cond delay="indefinite"/>
                  </p:stCondLst>
                  <p:endCondLst>
                    <p:cond evt="onStopAudio" delay="0">
                      <p:tgtEl>
                        <p:sldTgt/>
                      </p:tgtEl>
                    </p:cond>
                  </p:endCondLst>
                </p:cTn>
                <p:tgtEl>
                  <p:spTgt spid="12"/>
                </p:tgtEl>
              </p:cMediaNode>
            </p:audio>
            <p:audio>
              <p:cMediaNode vol="80000">
                <p:cTn id="64" fill="hold" display="0">
                  <p:stCondLst>
                    <p:cond delay="indefinite"/>
                  </p:stCondLst>
                  <p:endCondLst>
                    <p:cond evt="onStopAudio" delay="0">
                      <p:tgtEl>
                        <p:sldTgt/>
                      </p:tgtEl>
                    </p:cond>
                  </p:endCondLst>
                </p:cTn>
                <p:tgtEl>
                  <p:spTgt spid="13"/>
                </p:tgtEl>
              </p:cMediaNode>
            </p:audio>
            <p:audio>
              <p:cMediaNode vol="80000">
                <p:cTn id="65" fill="hold" display="0">
                  <p:stCondLst>
                    <p:cond delay="indefinite"/>
                  </p:stCondLst>
                  <p:endCondLst>
                    <p:cond evt="onStopAudio" delay="0">
                      <p:tgtEl>
                        <p:sldTgt/>
                      </p:tgtEl>
                    </p:cond>
                  </p:endCondLst>
                </p:cTn>
                <p:tgtEl>
                  <p:spTgt spid="9"/>
                </p:tgtEl>
              </p:cMediaNode>
            </p:audio>
          </p:childTnLst>
        </p:cTn>
      </p:par>
    </p:tnLst>
    <p:bldLst>
      <p:bldP spid="3" grpId="0" animBg="1"/>
      <p:bldP spid="4" grpId="0" animBg="1"/>
      <p:bldP spid="5" grpId="0" animBg="1"/>
      <p:bldP spid="6" grpId="0" animBg="1"/>
      <p:bldP spid="8" grpId="0" animBg="1"/>
      <p:bldP spid="19" grpId="0"/>
      <p:bldP spid="19"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AutoShape 16"/>
          <p:cNvSpPr>
            <a:spLocks noChangeArrowheads="1"/>
          </p:cNvSpPr>
          <p:nvPr userDrawn="1"/>
        </p:nvSpPr>
        <p:spPr bwMode="auto">
          <a:xfrm>
            <a:off x="676457" y="1097328"/>
            <a:ext cx="10492286" cy="518400"/>
          </a:xfrm>
          <a:prstGeom prst="roundRect">
            <a:avLst>
              <a:gd name="adj" fmla="val 16667"/>
            </a:avLst>
          </a:prstGeom>
          <a:solidFill>
            <a:srgbClr val="CCFFCC">
              <a:alpha val="50000"/>
            </a:srgbClr>
          </a:solidFill>
          <a:ln w="9525">
            <a:solidFill>
              <a:srgbClr val="99FF66"/>
            </a:solidFill>
            <a:round/>
          </a:ln>
        </p:spPr>
        <p:txBody>
          <a:bodyPr wrap="none" anchor="ctr"/>
          <a:lstStyle/>
          <a:p>
            <a:r>
              <a:rPr lang="en-US" altLang="zh-CN" b="1" dirty="0"/>
              <a:t>Have you heard about the Seven Wonders? I guess they must be very fantastic.</a:t>
            </a:r>
            <a:endParaRPr lang="en-US" dirty="0"/>
          </a:p>
        </p:txBody>
      </p:sp>
      <p:sp>
        <p:nvSpPr>
          <p:cNvPr id="4" name="AutoShape 16"/>
          <p:cNvSpPr>
            <a:spLocks noChangeArrowheads="1"/>
          </p:cNvSpPr>
          <p:nvPr userDrawn="1"/>
        </p:nvSpPr>
        <p:spPr bwMode="auto">
          <a:xfrm>
            <a:off x="676457" y="2178530"/>
            <a:ext cx="10492286" cy="518400"/>
          </a:xfrm>
          <a:prstGeom prst="roundRect">
            <a:avLst>
              <a:gd name="adj" fmla="val 16667"/>
            </a:avLst>
          </a:prstGeom>
          <a:solidFill>
            <a:srgbClr val="CCFFCC">
              <a:alpha val="50000"/>
            </a:srgbClr>
          </a:solidFill>
          <a:ln w="9525">
            <a:solidFill>
              <a:srgbClr val="99FF66"/>
            </a:solidFill>
            <a:round/>
          </a:ln>
        </p:spPr>
        <p:txBody>
          <a:bodyPr wrap="none" anchor="ctr"/>
          <a:lstStyle/>
          <a:p>
            <a:r>
              <a:rPr lang="en-US" altLang="zh-CN" b="1" dirty="0"/>
              <a:t>Let's meet at the front gate of the park.</a:t>
            </a:r>
            <a:endParaRPr lang="en-US" dirty="0"/>
          </a:p>
        </p:txBody>
      </p:sp>
      <p:sp>
        <p:nvSpPr>
          <p:cNvPr id="5" name="AutoShape 16"/>
          <p:cNvSpPr>
            <a:spLocks noChangeArrowheads="1"/>
          </p:cNvSpPr>
          <p:nvPr userDrawn="1"/>
        </p:nvSpPr>
        <p:spPr bwMode="auto">
          <a:xfrm>
            <a:off x="676457" y="3364789"/>
            <a:ext cx="10492286" cy="518400"/>
          </a:xfrm>
          <a:prstGeom prst="roundRect">
            <a:avLst>
              <a:gd name="adj" fmla="val 16667"/>
            </a:avLst>
          </a:prstGeom>
          <a:solidFill>
            <a:srgbClr val="CCFFCC">
              <a:alpha val="50000"/>
            </a:srgbClr>
          </a:solidFill>
          <a:ln w="9525">
            <a:solidFill>
              <a:srgbClr val="99FF66"/>
            </a:solidFill>
            <a:round/>
          </a:ln>
        </p:spPr>
        <p:txBody>
          <a:bodyPr wrap="none" anchor="ctr"/>
          <a:lstStyle/>
          <a:p>
            <a:r>
              <a:rPr lang="en-US" altLang="zh-CN" b="1" dirty="0"/>
              <a:t>Members are free to use all the facilities of the club.</a:t>
            </a:r>
            <a:endParaRPr lang="en-US" dirty="0"/>
          </a:p>
        </p:txBody>
      </p:sp>
      <p:sp>
        <p:nvSpPr>
          <p:cNvPr id="6" name="AutoShape 16"/>
          <p:cNvSpPr>
            <a:spLocks noChangeArrowheads="1"/>
          </p:cNvSpPr>
          <p:nvPr userDrawn="1"/>
        </p:nvSpPr>
        <p:spPr bwMode="auto">
          <a:xfrm>
            <a:off x="676457" y="4444444"/>
            <a:ext cx="10492286" cy="518400"/>
          </a:xfrm>
          <a:prstGeom prst="roundRect">
            <a:avLst>
              <a:gd name="adj" fmla="val 16667"/>
            </a:avLst>
          </a:prstGeom>
          <a:solidFill>
            <a:srgbClr val="CCFFCC">
              <a:alpha val="50000"/>
            </a:srgbClr>
          </a:solidFill>
          <a:ln w="9525">
            <a:solidFill>
              <a:srgbClr val="99FF66"/>
            </a:solidFill>
            <a:round/>
          </a:ln>
        </p:spPr>
        <p:txBody>
          <a:bodyPr wrap="none" anchor="ctr"/>
          <a:lstStyle/>
          <a:p>
            <a:r>
              <a:rPr lang="en-US" altLang="zh-CN" b="1" dirty="0"/>
              <a:t>There are a lot of interesting places to visit in Paris, and the food there is very delicious.</a:t>
            </a:r>
            <a:endParaRPr lang="en-US" dirty="0"/>
          </a:p>
        </p:txBody>
      </p:sp>
      <p:sp>
        <p:nvSpPr>
          <p:cNvPr id="7" name="AutoShape 16"/>
          <p:cNvSpPr>
            <a:spLocks noChangeArrowheads="1"/>
          </p:cNvSpPr>
          <p:nvPr userDrawn="1"/>
        </p:nvSpPr>
        <p:spPr bwMode="auto">
          <a:xfrm>
            <a:off x="676457" y="5546408"/>
            <a:ext cx="10492286" cy="518400"/>
          </a:xfrm>
          <a:prstGeom prst="roundRect">
            <a:avLst>
              <a:gd name="adj" fmla="val 16667"/>
            </a:avLst>
          </a:prstGeom>
          <a:solidFill>
            <a:srgbClr val="CCFFCC">
              <a:alpha val="50000"/>
            </a:srgbClr>
          </a:solidFill>
          <a:ln w="9525">
            <a:solidFill>
              <a:srgbClr val="99FF66"/>
            </a:solidFill>
            <a:round/>
          </a:ln>
        </p:spPr>
        <p:txBody>
          <a:bodyPr wrap="none" anchor="ctr"/>
          <a:lstStyle/>
          <a:p>
            <a:r>
              <a:rPr lang="en-US" altLang="zh-CN" b="1" dirty="0"/>
              <a:t>Could you please tell me when the next train for Oxford is leaving?</a:t>
            </a:r>
            <a:endParaRPr lang="en-US" dirty="0"/>
          </a:p>
        </p:txBody>
      </p:sp>
      <p:pic>
        <p:nvPicPr>
          <p:cNvPr id="8" name="T1-6.MP3">
            <a:hlinkClick r:id="" action="ppaction://media"/>
          </p:cNvPr>
          <p:cNvPicPr>
            <a:picLocks noChangeAspect="1"/>
          </p:cNvPicPr>
          <p:nvPr userDrawn="1">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tretch>
            <a:fillRect/>
          </a:stretch>
        </p:blipFill>
        <p:spPr>
          <a:xfrm>
            <a:off x="10652241" y="1104996"/>
            <a:ext cx="478800" cy="487454"/>
          </a:xfrm>
          <a:prstGeom prst="rect">
            <a:avLst/>
          </a:prstGeom>
        </p:spPr>
      </p:pic>
      <p:pic>
        <p:nvPicPr>
          <p:cNvPr id="9" name="T1-7.MP3">
            <a:hlinkClick r:id="" action="ppaction://media"/>
          </p:cNvPr>
          <p:cNvPicPr>
            <a:picLocks noChangeAspect="1"/>
          </p:cNvPicPr>
          <p:nvPr userDrawn="1">
            <a:audioFile r:link="rId4"/>
            <p:extLst>
              <p:ext uri="{DAA4B4D4-6D71-4841-9C94-3DE7FCFB9230}">
                <p14:media xmlns:p14="http://schemas.microsoft.com/office/powerpoint/2010/main" r:embed="rId3"/>
              </p:ext>
            </p:extLst>
          </p:nvPr>
        </p:nvPicPr>
        <p:blipFill>
          <a:blip r:embed="rId12">
            <a:extLst>
              <a:ext uri="{28A0092B-C50C-407E-A947-70E740481C1C}">
                <a14:useLocalDpi xmlns:a14="http://schemas.microsoft.com/office/drawing/2010/main" val="0"/>
              </a:ext>
            </a:extLst>
          </a:blip>
          <a:stretch>
            <a:fillRect/>
          </a:stretch>
        </p:blipFill>
        <p:spPr>
          <a:xfrm>
            <a:off x="10652241" y="2211875"/>
            <a:ext cx="478800" cy="487454"/>
          </a:xfrm>
          <a:prstGeom prst="rect">
            <a:avLst/>
          </a:prstGeom>
        </p:spPr>
      </p:pic>
      <p:pic>
        <p:nvPicPr>
          <p:cNvPr id="10" name="T1-8.MP3">
            <a:hlinkClick r:id="" action="ppaction://media"/>
          </p:cNvPr>
          <p:cNvPicPr>
            <a:picLocks noChangeAspect="1"/>
          </p:cNvPicPr>
          <p:nvPr userDrawn="1">
            <a:audioFile r:link="rId6"/>
            <p:extLst>
              <p:ext uri="{DAA4B4D4-6D71-4841-9C94-3DE7FCFB9230}">
                <p14:media xmlns:p14="http://schemas.microsoft.com/office/powerpoint/2010/main" r:embed="rId5"/>
              </p:ext>
            </p:extLst>
          </p:nvPr>
        </p:nvPicPr>
        <p:blipFill>
          <a:blip r:embed="rId12">
            <a:extLst>
              <a:ext uri="{28A0092B-C50C-407E-A947-70E740481C1C}">
                <a14:useLocalDpi xmlns:a14="http://schemas.microsoft.com/office/drawing/2010/main" val="0"/>
              </a:ext>
            </a:extLst>
          </a:blip>
          <a:stretch>
            <a:fillRect/>
          </a:stretch>
        </p:blipFill>
        <p:spPr>
          <a:xfrm>
            <a:off x="10652241" y="3372457"/>
            <a:ext cx="478800" cy="487454"/>
          </a:xfrm>
          <a:prstGeom prst="rect">
            <a:avLst/>
          </a:prstGeom>
        </p:spPr>
      </p:pic>
      <p:pic>
        <p:nvPicPr>
          <p:cNvPr id="11" name="T1-9.MP3">
            <a:hlinkClick r:id="" action="ppaction://media"/>
          </p:cNvPr>
          <p:cNvPicPr>
            <a:picLocks noChangeAspect="1"/>
          </p:cNvPicPr>
          <p:nvPr userDrawn="1">
            <a:audioFile r:link="rId8"/>
            <p:extLst>
              <p:ext uri="{DAA4B4D4-6D71-4841-9C94-3DE7FCFB9230}">
                <p14:media xmlns:p14="http://schemas.microsoft.com/office/powerpoint/2010/main" r:embed="rId7"/>
              </p:ext>
            </p:extLst>
          </p:nvPr>
        </p:nvPicPr>
        <p:blipFill>
          <a:blip r:embed="rId12">
            <a:extLst>
              <a:ext uri="{28A0092B-C50C-407E-A947-70E740481C1C}">
                <a14:useLocalDpi xmlns:a14="http://schemas.microsoft.com/office/drawing/2010/main" val="0"/>
              </a:ext>
            </a:extLst>
          </a:blip>
          <a:stretch>
            <a:fillRect/>
          </a:stretch>
        </p:blipFill>
        <p:spPr>
          <a:xfrm>
            <a:off x="10652241" y="4452112"/>
            <a:ext cx="478800" cy="487454"/>
          </a:xfrm>
          <a:prstGeom prst="rect">
            <a:avLst/>
          </a:prstGeom>
        </p:spPr>
      </p:pic>
      <p:pic>
        <p:nvPicPr>
          <p:cNvPr id="12" name="T1-10">
            <a:hlinkClick r:id="" action="ppaction://media"/>
          </p:cNvPr>
          <p:cNvPicPr>
            <a:picLocks noChangeAspect="1"/>
          </p:cNvPicPr>
          <p:nvPr userDrawn="1">
            <a:audioFile r:link="rId10"/>
            <p:extLst>
              <p:ext uri="{DAA4B4D4-6D71-4841-9C94-3DE7FCFB9230}">
                <p14:media xmlns:p14="http://schemas.microsoft.com/office/powerpoint/2010/main" r:embed="rId9"/>
              </p:ext>
            </p:extLst>
          </p:nvPr>
        </p:nvPicPr>
        <p:blipFill>
          <a:blip r:embed="rId12">
            <a:extLst>
              <a:ext uri="{28A0092B-C50C-407E-A947-70E740481C1C}">
                <a14:useLocalDpi xmlns:a14="http://schemas.microsoft.com/office/drawing/2010/main" val="0"/>
              </a:ext>
            </a:extLst>
          </a:blip>
          <a:stretch>
            <a:fillRect/>
          </a:stretch>
        </p:blipFill>
        <p:spPr>
          <a:xfrm>
            <a:off x="10652330" y="5546408"/>
            <a:ext cx="478711" cy="487363"/>
          </a:xfrm>
          <a:prstGeom prst="rect">
            <a:avLst/>
          </a:prstGeom>
        </p:spPr>
      </p:pic>
      <p:sp>
        <p:nvSpPr>
          <p:cNvPr id="13" name="矩形 12"/>
          <p:cNvSpPr/>
          <p:nvPr userDrawn="1"/>
        </p:nvSpPr>
        <p:spPr>
          <a:xfrm>
            <a:off x="676457" y="1671356"/>
            <a:ext cx="6340197" cy="461665"/>
          </a:xfrm>
          <a:prstGeom prst="rect">
            <a:avLst/>
          </a:prstGeom>
        </p:spPr>
        <p:txBody>
          <a:bodyPr wrap="none">
            <a:spAutoFit/>
          </a:bodyPr>
          <a:lstStyle/>
          <a:p>
            <a:r>
              <a:rPr lang="zh-CN" altLang="en-US" sz="2400" dirty="0">
                <a:solidFill>
                  <a:schemeClr val="bg1">
                    <a:lumMod val="85000"/>
                  </a:schemeClr>
                </a:solidFill>
                <a:latin typeface="华文新魏" panose="02010800040101010101" pitchFamily="2" charset="-122"/>
                <a:ea typeface="华文新魏" panose="02010800040101010101" pitchFamily="2" charset="-122"/>
              </a:rPr>
              <a:t>你听说过七大奇迹吗？我想他们一定非常棒。</a:t>
            </a:r>
          </a:p>
        </p:txBody>
      </p:sp>
      <p:sp>
        <p:nvSpPr>
          <p:cNvPr id="14" name="矩形 13"/>
          <p:cNvSpPr/>
          <p:nvPr userDrawn="1"/>
        </p:nvSpPr>
        <p:spPr>
          <a:xfrm>
            <a:off x="676457" y="2819447"/>
            <a:ext cx="3877985" cy="461665"/>
          </a:xfrm>
          <a:prstGeom prst="rect">
            <a:avLst/>
          </a:prstGeom>
        </p:spPr>
        <p:txBody>
          <a:bodyPr wrap="none">
            <a:spAutoFit/>
          </a:bodyPr>
          <a:lstStyle/>
          <a:p>
            <a:r>
              <a:rPr lang="zh-CN" altLang="en-US" sz="2400" dirty="0">
                <a:solidFill>
                  <a:schemeClr val="bg1">
                    <a:lumMod val="85000"/>
                  </a:schemeClr>
                </a:solidFill>
                <a:latin typeface="华文新魏" panose="02010800040101010101" pitchFamily="2" charset="-122"/>
                <a:ea typeface="华文新魏" panose="02010800040101010101" pitchFamily="2" charset="-122"/>
              </a:rPr>
              <a:t>那我们在公园前门碰头吧。</a:t>
            </a:r>
          </a:p>
        </p:txBody>
      </p:sp>
      <p:sp>
        <p:nvSpPr>
          <p:cNvPr id="15" name="矩形 14"/>
          <p:cNvSpPr/>
          <p:nvPr userDrawn="1"/>
        </p:nvSpPr>
        <p:spPr>
          <a:xfrm>
            <a:off x="676457" y="3944795"/>
            <a:ext cx="5416868" cy="461665"/>
          </a:xfrm>
          <a:prstGeom prst="rect">
            <a:avLst/>
          </a:prstGeom>
        </p:spPr>
        <p:txBody>
          <a:bodyPr wrap="none">
            <a:spAutoFit/>
          </a:bodyPr>
          <a:lstStyle/>
          <a:p>
            <a:r>
              <a:rPr lang="zh-CN" altLang="en-US" sz="2400" dirty="0">
                <a:solidFill>
                  <a:schemeClr val="bg1">
                    <a:lumMod val="85000"/>
                  </a:schemeClr>
                </a:solidFill>
                <a:latin typeface="华文新魏" panose="02010800040101010101" pitchFamily="2" charset="-122"/>
                <a:ea typeface="华文新魏" panose="02010800040101010101" pitchFamily="2" charset="-122"/>
              </a:rPr>
              <a:t>会员可以免费使用俱乐部里所有设施。</a:t>
            </a:r>
          </a:p>
        </p:txBody>
      </p:sp>
      <p:sp>
        <p:nvSpPr>
          <p:cNvPr id="16" name="矩形 15"/>
          <p:cNvSpPr/>
          <p:nvPr userDrawn="1"/>
        </p:nvSpPr>
        <p:spPr>
          <a:xfrm>
            <a:off x="676457" y="5013398"/>
            <a:ext cx="7571303" cy="461665"/>
          </a:xfrm>
          <a:prstGeom prst="rect">
            <a:avLst/>
          </a:prstGeom>
        </p:spPr>
        <p:txBody>
          <a:bodyPr wrap="none">
            <a:spAutoFit/>
          </a:bodyPr>
          <a:lstStyle/>
          <a:p>
            <a:r>
              <a:rPr lang="zh-CN" altLang="en-US" sz="2400" dirty="0">
                <a:solidFill>
                  <a:schemeClr val="bg1">
                    <a:lumMod val="85000"/>
                  </a:schemeClr>
                </a:solidFill>
                <a:latin typeface="华文新魏" panose="02010800040101010101" pitchFamily="2" charset="-122"/>
                <a:ea typeface="华文新魏" panose="02010800040101010101" pitchFamily="2" charset="-122"/>
              </a:rPr>
              <a:t>巴黎有很多景点可以去，另外那里的食物也是很美味。</a:t>
            </a:r>
          </a:p>
        </p:txBody>
      </p:sp>
      <p:sp>
        <p:nvSpPr>
          <p:cNvPr id="17" name="矩形 16"/>
          <p:cNvSpPr/>
          <p:nvPr userDrawn="1"/>
        </p:nvSpPr>
        <p:spPr>
          <a:xfrm>
            <a:off x="676457" y="6090790"/>
            <a:ext cx="6032421" cy="461665"/>
          </a:xfrm>
          <a:prstGeom prst="rect">
            <a:avLst/>
          </a:prstGeom>
        </p:spPr>
        <p:txBody>
          <a:bodyPr wrap="none">
            <a:spAutoFit/>
          </a:bodyPr>
          <a:lstStyle/>
          <a:p>
            <a:r>
              <a:rPr lang="zh-CN" altLang="en-US" sz="2400" dirty="0">
                <a:solidFill>
                  <a:schemeClr val="bg1">
                    <a:lumMod val="85000"/>
                  </a:schemeClr>
                </a:solidFill>
                <a:latin typeface="华文新魏" panose="02010800040101010101" pitchFamily="2" charset="-122"/>
                <a:ea typeface="华文新魏" panose="02010800040101010101" pitchFamily="2" charset="-122"/>
              </a:rPr>
              <a:t>您能告诉我们下趟开往牛津的列车时间吗？</a:t>
            </a:r>
          </a:p>
        </p:txBody>
      </p:sp>
      <p:sp>
        <p:nvSpPr>
          <p:cNvPr id="18" name="矩形 17"/>
          <p:cNvSpPr/>
          <p:nvPr userDrawn="1"/>
        </p:nvSpPr>
        <p:spPr>
          <a:xfrm>
            <a:off x="468424" y="42668"/>
            <a:ext cx="3676006" cy="923330"/>
          </a:xfrm>
          <a:prstGeom prst="rect">
            <a:avLst/>
          </a:prstGeom>
          <a:noFill/>
        </p:spPr>
        <p:txBody>
          <a:bodyPr wrap="none" lIns="91440" tIns="45720" rIns="91440" bIns="45720">
            <a:spAutoFit/>
          </a:bodyPr>
          <a:lstStyle/>
          <a:p>
            <a:pPr algn="ctr"/>
            <a:r>
              <a:rPr lang="en-US" altLang="zh-C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Translation</a:t>
            </a:r>
            <a:endParaRPr lang="zh-CN"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2" presetClass="entr" presetSubtype="2"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p:tgtEl>
                                          <p:spTgt spid="13"/>
                                        </p:tgtEl>
                                        <p:attrNameLst>
                                          <p:attrName>ppt_x</p:attrName>
                                        </p:attrNameLst>
                                      </p:cBhvr>
                                      <p:tavLst>
                                        <p:tav tm="0">
                                          <p:val>
                                            <p:strVal val="#ppt_x+#ppt_w*1.125000"/>
                                          </p:val>
                                        </p:tav>
                                        <p:tav tm="100000">
                                          <p:val>
                                            <p:strVal val="#ppt_x"/>
                                          </p:val>
                                        </p:tav>
                                      </p:tavLst>
                                    </p:anim>
                                    <p:animEffect transition="in" filter="wipe(lef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2"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p:tgtEl>
                                          <p:spTgt spid="14"/>
                                        </p:tgtEl>
                                        <p:attrNameLst>
                                          <p:attrName>ppt_x</p:attrName>
                                        </p:attrNameLst>
                                      </p:cBhvr>
                                      <p:tavLst>
                                        <p:tav tm="0">
                                          <p:val>
                                            <p:strVal val="#ppt_x+#ppt_w*1.125000"/>
                                          </p:val>
                                        </p:tav>
                                        <p:tav tm="100000">
                                          <p:val>
                                            <p:strVal val="#ppt_x"/>
                                          </p:val>
                                        </p:tav>
                                      </p:tavLst>
                                    </p:anim>
                                    <p:animEffect transition="in" filter="wipe(left)">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2"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p:tgtEl>
                                          <p:spTgt spid="15"/>
                                        </p:tgtEl>
                                        <p:attrNameLst>
                                          <p:attrName>ppt_x</p:attrName>
                                        </p:attrNameLst>
                                      </p:cBhvr>
                                      <p:tavLst>
                                        <p:tav tm="0">
                                          <p:val>
                                            <p:strVal val="#ppt_x+#ppt_w*1.125000"/>
                                          </p:val>
                                        </p:tav>
                                        <p:tav tm="100000">
                                          <p:val>
                                            <p:strVal val="#ppt_x"/>
                                          </p:val>
                                        </p:tav>
                                      </p:tavLst>
                                    </p:anim>
                                    <p:animEffect transition="in" filter="wipe(left)">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2"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p:tgtEl>
                                          <p:spTgt spid="16"/>
                                        </p:tgtEl>
                                        <p:attrNameLst>
                                          <p:attrName>ppt_x</p:attrName>
                                        </p:attrNameLst>
                                      </p:cBhvr>
                                      <p:tavLst>
                                        <p:tav tm="0">
                                          <p:val>
                                            <p:strVal val="#ppt_x+#ppt_w*1.125000"/>
                                          </p:val>
                                        </p:tav>
                                        <p:tav tm="100000">
                                          <p:val>
                                            <p:strVal val="#ppt_x"/>
                                          </p:val>
                                        </p:tav>
                                      </p:tavLst>
                                    </p:anim>
                                    <p:animEffect transition="in" filter="wipe(left)">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2"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p:tgtEl>
                                          <p:spTgt spid="17"/>
                                        </p:tgtEl>
                                        <p:attrNameLst>
                                          <p:attrName>ppt_x</p:attrName>
                                        </p:attrNameLst>
                                      </p:cBhvr>
                                      <p:tavLst>
                                        <p:tav tm="0">
                                          <p:val>
                                            <p:strVal val="#ppt_x+#ppt_w*1.125000"/>
                                          </p:val>
                                        </p:tav>
                                        <p:tav tm="100000">
                                          <p:val>
                                            <p:strVal val="#ppt_x"/>
                                          </p:val>
                                        </p:tav>
                                      </p:tavLst>
                                    </p:anim>
                                    <p:animEffect transition="in" filter="wipe(left)">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8"/>
                    </p:tgtEl>
                  </p:cond>
                </p:stCondLst>
                <p:endSync evt="end" delay="0">
                  <p:rtn val="all"/>
                </p:endSync>
                <p:childTnLst>
                  <p:par>
                    <p:cTn id="86" fill="hold">
                      <p:stCondLst>
                        <p:cond delay="0"/>
                      </p:stCondLst>
                      <p:childTnLst>
                        <p:par>
                          <p:cTn id="87" fill="hold">
                            <p:stCondLst>
                              <p:cond delay="0"/>
                            </p:stCondLst>
                            <p:childTnLst>
                              <p:par>
                                <p:cTn id="88" presetID="1" presetClass="mediacall" presetSubtype="0" fill="hold" nodeType="clickEffect">
                                  <p:stCondLst>
                                    <p:cond delay="0"/>
                                  </p:stCondLst>
                                  <p:childTnLst>
                                    <p:cmd type="call" cmd="playFrom(0.0)">
                                      <p:cBhvr>
                                        <p:cTn id="89" dur="10553" fill="hold"/>
                                        <p:tgtEl>
                                          <p:spTgt spid="8"/>
                                        </p:tgtEl>
                                      </p:cBhvr>
                                    </p:cmd>
                                  </p:childTnLst>
                                </p:cTn>
                              </p:par>
                            </p:childTnLst>
                          </p:cTn>
                        </p:par>
                      </p:childTnLst>
                    </p:cTn>
                  </p:par>
                </p:childTnLst>
              </p:cTn>
              <p:nextCondLst>
                <p:cond evt="onClick" delay="0">
                  <p:tgtEl>
                    <p:spTgt spid="8"/>
                  </p:tgtEl>
                </p:cond>
              </p:nextCondLst>
            </p:seq>
            <p:seq concurrent="1" nextAc="seek">
              <p:cTn id="90" restart="whenNotActive" fill="hold" evtFilter="cancelBubble" nodeType="interactiveSeq">
                <p:stCondLst>
                  <p:cond evt="onClick" delay="0">
                    <p:tgtEl>
                      <p:spTgt spid="9"/>
                    </p:tgtEl>
                  </p:cond>
                </p:stCondLst>
                <p:endSync evt="end" delay="0">
                  <p:rtn val="all"/>
                </p:endSync>
                <p:childTnLst>
                  <p:par>
                    <p:cTn id="91" fill="hold">
                      <p:stCondLst>
                        <p:cond delay="0"/>
                      </p:stCondLst>
                      <p:childTnLst>
                        <p:par>
                          <p:cTn id="92" fill="hold">
                            <p:stCondLst>
                              <p:cond delay="0"/>
                            </p:stCondLst>
                            <p:childTnLst>
                              <p:par>
                                <p:cTn id="93" presetID="1" presetClass="mediacall" presetSubtype="0" fill="hold" nodeType="clickEffect">
                                  <p:stCondLst>
                                    <p:cond delay="0"/>
                                  </p:stCondLst>
                                  <p:childTnLst>
                                    <p:cmd type="call" cmd="playFrom(0.0)">
                                      <p:cBhvr>
                                        <p:cTn id="94" dur="6400" fill="hold"/>
                                        <p:tgtEl>
                                          <p:spTgt spid="9"/>
                                        </p:tgtEl>
                                      </p:cBhvr>
                                    </p:cmd>
                                  </p:childTnLst>
                                </p:cTn>
                              </p:par>
                            </p:childTnLst>
                          </p:cTn>
                        </p:par>
                      </p:childTnLst>
                    </p:cTn>
                  </p:par>
                </p:childTnLst>
              </p:cTn>
              <p:nextCondLst>
                <p:cond evt="onClick" delay="0">
                  <p:tgtEl>
                    <p:spTgt spid="9"/>
                  </p:tgtEl>
                </p:cond>
              </p:nextCondLst>
            </p:seq>
            <p:seq concurrent="1" nextAc="seek">
              <p:cTn id="95" restart="whenNotActive" fill="hold" evtFilter="cancelBubble" nodeType="interactiveSeq">
                <p:stCondLst>
                  <p:cond evt="onClick" delay="0">
                    <p:tgtEl>
                      <p:spTgt spid="10"/>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7993" fill="hold"/>
                                        <p:tgtEl>
                                          <p:spTgt spid="10"/>
                                        </p:tgtEl>
                                      </p:cBhvr>
                                    </p:cmd>
                                  </p:childTnLst>
                                </p:cTn>
                              </p:par>
                            </p:childTnLst>
                          </p:cTn>
                        </p:par>
                      </p:childTnLst>
                    </p:cTn>
                  </p:par>
                </p:childTnLst>
              </p:cTn>
              <p:nextCondLst>
                <p:cond evt="onClick" delay="0">
                  <p:tgtEl>
                    <p:spTgt spid="10"/>
                  </p:tgtEl>
                </p:cond>
              </p:nextCondLst>
            </p:seq>
            <p:seq concurrent="1" nextAc="seek">
              <p:cTn id="100" restart="whenNotActive" fill="hold" evtFilter="cancelBubble" nodeType="interactiveSeq">
                <p:stCondLst>
                  <p:cond evt="onClick" delay="0">
                    <p:tgtEl>
                      <p:spTgt spid="11"/>
                    </p:tgtEl>
                  </p:cond>
                </p:stCondLst>
                <p:endSync evt="end" delay="0">
                  <p:rtn val="all"/>
                </p:endSync>
                <p:childTnLst>
                  <p:par>
                    <p:cTn id="101" fill="hold">
                      <p:stCondLst>
                        <p:cond delay="0"/>
                      </p:stCondLst>
                      <p:childTnLst>
                        <p:par>
                          <p:cTn id="102" fill="hold">
                            <p:stCondLst>
                              <p:cond delay="0"/>
                            </p:stCondLst>
                            <p:childTnLst>
                              <p:par>
                                <p:cTn id="103" presetID="1" presetClass="mediacall" presetSubtype="0" fill="hold" nodeType="clickEffect">
                                  <p:stCondLst>
                                    <p:cond delay="0"/>
                                  </p:stCondLst>
                                  <p:childTnLst>
                                    <p:cmd type="call" cmd="playFrom(0.0)">
                                      <p:cBhvr>
                                        <p:cTn id="104" dur="11859" fill="hold"/>
                                        <p:tgtEl>
                                          <p:spTgt spid="11"/>
                                        </p:tgtEl>
                                      </p:cBhvr>
                                    </p:cmd>
                                  </p:childTnLst>
                                </p:cTn>
                              </p:par>
                            </p:childTnLst>
                          </p:cTn>
                        </p:par>
                      </p:childTnLst>
                    </p:cTn>
                  </p:par>
                </p:childTnLst>
              </p:cTn>
              <p:nextCondLst>
                <p:cond evt="onClick" delay="0">
                  <p:tgtEl>
                    <p:spTgt spid="11"/>
                  </p:tgtEl>
                </p:cond>
              </p:nextCondLst>
            </p:seq>
            <p:seq concurrent="1" nextAc="seek">
              <p:cTn id="105" restart="whenNotActive" fill="hold" evtFilter="cancelBubble" nodeType="interactiveSeq">
                <p:stCondLst>
                  <p:cond evt="onClick" delay="0">
                    <p:tgtEl>
                      <p:spTgt spid="12"/>
                    </p:tgtEl>
                  </p:cond>
                </p:stCondLst>
                <p:endSync evt="end" delay="0">
                  <p:rtn val="all"/>
                </p:endSync>
                <p:childTnLst>
                  <p:par>
                    <p:cTn id="106" fill="hold">
                      <p:stCondLst>
                        <p:cond delay="0"/>
                      </p:stCondLst>
                      <p:childTnLst>
                        <p:par>
                          <p:cTn id="107" fill="hold">
                            <p:stCondLst>
                              <p:cond delay="0"/>
                            </p:stCondLst>
                            <p:childTnLst>
                              <p:par>
                                <p:cTn id="108" presetID="1" presetClass="mediacall" presetSubtype="0" fill="hold" nodeType="clickEffect">
                                  <p:stCondLst>
                                    <p:cond delay="0"/>
                                  </p:stCondLst>
                                  <p:childTnLst>
                                    <p:cmd type="call" cmd="playFrom(0.0)">
                                      <p:cBhvr>
                                        <p:cTn id="109" dur="7915" fill="hold"/>
                                        <p:tgtEl>
                                          <p:spTgt spid="12"/>
                                        </p:tgtEl>
                                      </p:cBhvr>
                                    </p:cmd>
                                  </p:childTnLst>
                                </p:cTn>
                              </p:par>
                            </p:childTnLst>
                          </p:cTn>
                        </p:par>
                      </p:childTnLst>
                    </p:cTn>
                  </p:par>
                </p:childTnLst>
              </p:cTn>
              <p:nextCondLst>
                <p:cond evt="onClick" delay="0">
                  <p:tgtEl>
                    <p:spTgt spid="12"/>
                  </p:tgtEl>
                </p:cond>
              </p:nextCondLst>
            </p:seq>
            <p:audio>
              <p:cMediaNode vol="80000">
                <p:cTn id="110" fill="hold" display="0">
                  <p:stCondLst>
                    <p:cond delay="indefinite"/>
                  </p:stCondLst>
                  <p:endCondLst>
                    <p:cond evt="onStopAudio" delay="0">
                      <p:tgtEl>
                        <p:sldTgt/>
                      </p:tgtEl>
                    </p:cond>
                  </p:endCondLst>
                </p:cTn>
                <p:tgtEl>
                  <p:spTgt spid="8"/>
                </p:tgtEl>
              </p:cMediaNode>
            </p:audio>
            <p:audio>
              <p:cMediaNode vol="80000">
                <p:cTn id="111" fill="hold" display="0">
                  <p:stCondLst>
                    <p:cond delay="indefinite"/>
                  </p:stCondLst>
                  <p:endCondLst>
                    <p:cond evt="onStopAudio" delay="0">
                      <p:tgtEl>
                        <p:sldTgt/>
                      </p:tgtEl>
                    </p:cond>
                  </p:endCondLst>
                </p:cTn>
                <p:tgtEl>
                  <p:spTgt spid="9"/>
                </p:tgtEl>
              </p:cMediaNode>
            </p:audio>
            <p:audio>
              <p:cMediaNode vol="80000">
                <p:cTn id="112" fill="hold" display="0">
                  <p:stCondLst>
                    <p:cond delay="indefinite"/>
                  </p:stCondLst>
                  <p:endCondLst>
                    <p:cond evt="onStopAudio" delay="0">
                      <p:tgtEl>
                        <p:sldTgt/>
                      </p:tgtEl>
                    </p:cond>
                  </p:endCondLst>
                </p:cTn>
                <p:tgtEl>
                  <p:spTgt spid="10"/>
                </p:tgtEl>
              </p:cMediaNode>
            </p:audio>
            <p:audio>
              <p:cMediaNode vol="80000">
                <p:cTn id="113" fill="hold" display="0">
                  <p:stCondLst>
                    <p:cond delay="indefinite"/>
                  </p:stCondLst>
                  <p:endCondLst>
                    <p:cond evt="onStopAudio" delay="0">
                      <p:tgtEl>
                        <p:sldTgt/>
                      </p:tgtEl>
                    </p:cond>
                  </p:endCondLst>
                </p:cTn>
                <p:tgtEl>
                  <p:spTgt spid="11"/>
                </p:tgtEl>
              </p:cMediaNode>
            </p:audio>
            <p:audio>
              <p:cMediaNode vol="80000">
                <p:cTn id="114" fill="hold" display="0">
                  <p:stCondLst>
                    <p:cond delay="indefinite"/>
                  </p:stCondLst>
                  <p:endCondLst>
                    <p:cond evt="onStopAudio" delay="0">
                      <p:tgtEl>
                        <p:sldTgt/>
                      </p:tgtEl>
                    </p:cond>
                  </p:endCondLst>
                </p:cTn>
                <p:tgtEl>
                  <p:spTgt spid="12"/>
                </p:tgtEl>
              </p:cMediaNode>
            </p:audio>
          </p:childTnLst>
        </p:cTn>
      </p:par>
    </p:tnLst>
    <p:bldLst>
      <p:bldP spid="3" grpId="0" animBg="1"/>
      <p:bldP spid="4" grpId="0" animBg="1"/>
      <p:bldP spid="5" grpId="0" animBg="1"/>
      <p:bldP spid="6" grpId="0" animBg="1"/>
      <p:bldP spid="7" grpId="0" animBg="1"/>
      <p:bldP spid="13" grpId="0"/>
      <p:bldP spid="14" grpId="0"/>
      <p:bldP spid="15" grpId="0"/>
      <p:bldP spid="16" grpId="0"/>
      <p:bldP spid="1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7" name="图片 6"/>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3977" y="20321"/>
            <a:ext cx="2526073" cy="690879"/>
          </a:xfrm>
          <a:prstGeom prst="rect">
            <a:avLst/>
          </a:prstGeom>
        </p:spPr>
      </p:pic>
      <p:sp>
        <p:nvSpPr>
          <p:cNvPr id="4" name="矩形 3"/>
          <p:cNvSpPr/>
          <p:nvPr userDrawn="1"/>
        </p:nvSpPr>
        <p:spPr>
          <a:xfrm>
            <a:off x="683661" y="447040"/>
            <a:ext cx="6793586" cy="584775"/>
          </a:xfrm>
          <a:prstGeom prst="rect">
            <a:avLst/>
          </a:prstGeom>
        </p:spPr>
        <p:txBody>
          <a:bodyPr wrap="square">
            <a:spAutoFit/>
          </a:bodyPr>
          <a:lstStyle/>
          <a:p>
            <a:r>
              <a:rPr lang="en-US" altLang="zh-CN" sz="3200" b="1" dirty="0">
                <a:solidFill>
                  <a:srgbClr val="FF0000"/>
                </a:solidFill>
                <a:effectLst>
                  <a:outerShdw blurRad="38100" dist="38100" dir="2700000" algn="tl">
                    <a:srgbClr val="DDDDDD"/>
                  </a:outerShdw>
                </a:effectLst>
                <a:latin typeface="Times New Roman" panose="02020603050405020304" pitchFamily="18" charset="0"/>
                <a:ea typeface="宋体" panose="02010600030101010101" pitchFamily="2" charset="-122"/>
              </a:rPr>
              <a:t>Section I     Sentence Interpretation</a:t>
            </a:r>
            <a:endParaRPr lang="zh-CN" altLang="en-US" sz="3200" b="1" dirty="0">
              <a:solidFill>
                <a:srgbClr val="FF0000"/>
              </a:solidFill>
              <a:effectLst>
                <a:outerShdw blurRad="38100" dist="38100" dir="2700000" algn="tl">
                  <a:srgbClr val="DDDDDD"/>
                </a:outerShdw>
              </a:effectLst>
              <a:latin typeface="Times New Roman" panose="02020603050405020304" pitchFamily="18" charset="0"/>
              <a:ea typeface="宋体" panose="02010600030101010101" pitchFamily="2" charset="-122"/>
            </a:endParaRPr>
          </a:p>
        </p:txBody>
      </p:sp>
      <p:cxnSp>
        <p:nvCxnSpPr>
          <p:cNvPr id="5" name="肘形连接符 4"/>
          <p:cNvCxnSpPr/>
          <p:nvPr userDrawn="1"/>
        </p:nvCxnSpPr>
        <p:spPr>
          <a:xfrm>
            <a:off x="0" y="2193423"/>
            <a:ext cx="2032000" cy="1926457"/>
          </a:xfrm>
          <a:prstGeom prst="bentConnector3">
            <a:avLst>
              <a:gd name="adj1" fmla="val 50000"/>
            </a:avLst>
          </a:prstGeom>
          <a:ln w="76200"/>
        </p:spPr>
        <p:style>
          <a:lnRef idx="3">
            <a:schemeClr val="dk1"/>
          </a:lnRef>
          <a:fillRef idx="0">
            <a:schemeClr val="dk1"/>
          </a:fillRef>
          <a:effectRef idx="2">
            <a:schemeClr val="dk1"/>
          </a:effectRef>
          <a:fontRef idx="minor">
            <a:schemeClr val="tx1"/>
          </a:fontRef>
        </p:style>
      </p:cxnSp>
      <p:cxnSp>
        <p:nvCxnSpPr>
          <p:cNvPr id="6" name="直接连接符 5"/>
          <p:cNvCxnSpPr/>
          <p:nvPr userDrawn="1"/>
        </p:nvCxnSpPr>
        <p:spPr>
          <a:xfrm flipV="1">
            <a:off x="2032986" y="2262228"/>
            <a:ext cx="0" cy="2041864"/>
          </a:xfrm>
          <a:prstGeom prst="line">
            <a:avLst/>
          </a:prstGeom>
        </p:spPr>
        <p:style>
          <a:lnRef idx="3">
            <a:schemeClr val="dk1"/>
          </a:lnRef>
          <a:fillRef idx="0">
            <a:schemeClr val="dk1"/>
          </a:fillRef>
          <a:effectRef idx="2">
            <a:schemeClr val="dk1"/>
          </a:effectRef>
          <a:fontRef idx="minor">
            <a:schemeClr val="tx1"/>
          </a:fontRef>
        </p:style>
      </p:cxnSp>
      <p:cxnSp>
        <p:nvCxnSpPr>
          <p:cNvPr id="8" name="直接连接符 7"/>
          <p:cNvCxnSpPr/>
          <p:nvPr userDrawn="1"/>
        </p:nvCxnSpPr>
        <p:spPr>
          <a:xfrm flipV="1">
            <a:off x="2032000" y="4304092"/>
            <a:ext cx="0" cy="2041864"/>
          </a:xfrm>
          <a:prstGeom prst="line">
            <a:avLst/>
          </a:prstGeom>
        </p:spPr>
        <p:style>
          <a:lnRef idx="3">
            <a:schemeClr val="dk1"/>
          </a:lnRef>
          <a:fillRef idx="0">
            <a:schemeClr val="dk1"/>
          </a:fillRef>
          <a:effectRef idx="2">
            <a:schemeClr val="dk1"/>
          </a:effectRef>
          <a:fontRef idx="minor">
            <a:schemeClr val="tx1"/>
          </a:fontRef>
        </p:style>
      </p:cxnSp>
      <p:cxnSp>
        <p:nvCxnSpPr>
          <p:cNvPr id="9" name="直接连接符 8"/>
          <p:cNvCxnSpPr/>
          <p:nvPr userDrawn="1"/>
        </p:nvCxnSpPr>
        <p:spPr>
          <a:xfrm>
            <a:off x="2032000" y="2262228"/>
            <a:ext cx="8128000" cy="0"/>
          </a:xfrm>
          <a:prstGeom prst="line">
            <a:avLst/>
          </a:prstGeom>
        </p:spPr>
        <p:style>
          <a:lnRef idx="3">
            <a:schemeClr val="dk1"/>
          </a:lnRef>
          <a:fillRef idx="0">
            <a:schemeClr val="dk1"/>
          </a:fillRef>
          <a:effectRef idx="2">
            <a:schemeClr val="dk1"/>
          </a:effectRef>
          <a:fontRef idx="minor">
            <a:schemeClr val="tx1"/>
          </a:fontRef>
        </p:style>
      </p:cxnSp>
      <p:cxnSp>
        <p:nvCxnSpPr>
          <p:cNvPr id="10" name="直接连接符 9"/>
          <p:cNvCxnSpPr/>
          <p:nvPr userDrawn="1"/>
        </p:nvCxnSpPr>
        <p:spPr>
          <a:xfrm>
            <a:off x="2032000" y="6336388"/>
            <a:ext cx="8128000" cy="0"/>
          </a:xfrm>
          <a:prstGeom prst="line">
            <a:avLst/>
          </a:prstGeom>
        </p:spPr>
        <p:style>
          <a:lnRef idx="3">
            <a:schemeClr val="dk1"/>
          </a:lnRef>
          <a:fillRef idx="0">
            <a:schemeClr val="dk1"/>
          </a:fillRef>
          <a:effectRef idx="2">
            <a:schemeClr val="dk1"/>
          </a:effectRef>
          <a:fontRef idx="minor">
            <a:schemeClr val="tx1"/>
          </a:fontRef>
        </p:style>
      </p:cxnSp>
      <p:cxnSp>
        <p:nvCxnSpPr>
          <p:cNvPr id="11" name="直接连接符 10"/>
          <p:cNvCxnSpPr/>
          <p:nvPr userDrawn="1"/>
        </p:nvCxnSpPr>
        <p:spPr>
          <a:xfrm flipV="1">
            <a:off x="10152601" y="2262228"/>
            <a:ext cx="0" cy="2041864"/>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userDrawn="1"/>
        </p:nvCxnSpPr>
        <p:spPr>
          <a:xfrm flipV="1">
            <a:off x="10151349" y="4304092"/>
            <a:ext cx="0" cy="2041864"/>
          </a:xfrm>
          <a:prstGeom prst="line">
            <a:avLst/>
          </a:prstGeom>
        </p:spPr>
        <p:style>
          <a:lnRef idx="3">
            <a:schemeClr val="dk1"/>
          </a:lnRef>
          <a:fillRef idx="0">
            <a:schemeClr val="dk1"/>
          </a:fillRef>
          <a:effectRef idx="2">
            <a:schemeClr val="dk1"/>
          </a:effectRef>
          <a:fontRef idx="minor">
            <a:schemeClr val="tx1"/>
          </a:fontRef>
        </p:style>
      </p:cxnSp>
      <p:sp>
        <p:nvSpPr>
          <p:cNvPr id="13" name="圆角矩形 12"/>
          <p:cNvSpPr/>
          <p:nvPr userDrawn="1"/>
        </p:nvSpPr>
        <p:spPr>
          <a:xfrm>
            <a:off x="294640" y="1458030"/>
            <a:ext cx="4998720" cy="313153"/>
          </a:xfrm>
          <a:prstGeom prst="roundRect">
            <a:avLst/>
          </a:prstGeom>
          <a:noFill/>
          <a:ln w="31750"/>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14" name="文本框 25"/>
          <p:cNvSpPr txBox="1"/>
          <p:nvPr userDrawn="1"/>
        </p:nvSpPr>
        <p:spPr>
          <a:xfrm>
            <a:off x="578987" y="1186408"/>
            <a:ext cx="4395306" cy="461665"/>
          </a:xfrm>
          <a:prstGeom prst="rect">
            <a:avLst/>
          </a:prstGeom>
        </p:spPr>
        <p:txBody>
          <a:bodyPr wrap="non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Word &amp; Expressions Folder</a:t>
            </a:r>
            <a:endParaRPr lang="zh-CN" alt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8" presetClass="entr" presetSubtype="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Right)">
                                      <p:cBhvr>
                                        <p:cTn id="14" dur="500"/>
                                        <p:tgtEl>
                                          <p:spTgt spid="5"/>
                                        </p:tgtEl>
                                      </p:cBhvr>
                                    </p:animEffect>
                                  </p:childTnLst>
                                </p:cTn>
                              </p:par>
                            </p:childTnLst>
                          </p:cTn>
                        </p:par>
                        <p:par>
                          <p:cTn id="15" fill="hold">
                            <p:stCondLst>
                              <p:cond delay="1000"/>
                            </p:stCondLst>
                            <p:childTnLst>
                              <p:par>
                                <p:cTn id="16" presetID="18" presetClass="exit" presetSubtype="9" fill="hold" nodeType="afterEffect">
                                  <p:stCondLst>
                                    <p:cond delay="0"/>
                                  </p:stCondLst>
                                  <p:childTnLst>
                                    <p:animEffect transition="out" filter="strips(upLeft)">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8" presetClass="entr" presetSubtype="3" fill="hold" nodeType="with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par>
                                <p:cTn id="22" presetID="18" presetClass="entr" presetSubtype="6" fill="hold"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500"/>
                                        <p:tgtEl>
                                          <p:spTgt spid="8"/>
                                        </p:tgtEl>
                                      </p:cBhvr>
                                    </p:animEffect>
                                  </p:childTnLst>
                                </p:cTn>
                              </p:par>
                            </p:childTnLst>
                          </p:cTn>
                        </p:par>
                        <p:par>
                          <p:cTn id="25" fill="hold">
                            <p:stCondLst>
                              <p:cond delay="1500"/>
                            </p:stCondLst>
                            <p:childTnLst>
                              <p:par>
                                <p:cTn id="26" presetID="18" presetClass="entr" presetSubtype="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Right)">
                                      <p:cBhvr>
                                        <p:cTn id="28" dur="500"/>
                                        <p:tgtEl>
                                          <p:spTgt spid="10"/>
                                        </p:tgtEl>
                                      </p:cBhvr>
                                    </p:animEffect>
                                  </p:childTnLst>
                                </p:cTn>
                              </p:par>
                              <p:par>
                                <p:cTn id="29" presetID="18" presetClass="entr" presetSubtype="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Right)">
                                      <p:cBhvr>
                                        <p:cTn id="31" dur="500"/>
                                        <p:tgtEl>
                                          <p:spTgt spid="9"/>
                                        </p:tgtEl>
                                      </p:cBhvr>
                                    </p:animEffect>
                                  </p:childTnLst>
                                </p:cTn>
                              </p:par>
                            </p:childTnLst>
                          </p:cTn>
                        </p:par>
                        <p:par>
                          <p:cTn id="32" fill="hold">
                            <p:stCondLst>
                              <p:cond delay="2000"/>
                            </p:stCondLst>
                            <p:childTnLst>
                              <p:par>
                                <p:cTn id="33" presetID="18" presetClass="entr" presetSubtype="1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Left)">
                                      <p:cBhvr>
                                        <p:cTn id="35" dur="500"/>
                                        <p:tgtEl>
                                          <p:spTgt spid="11"/>
                                        </p:tgtEl>
                                      </p:cBhvr>
                                    </p:animEffect>
                                  </p:childTnLst>
                                </p:cTn>
                              </p:par>
                              <p:par>
                                <p:cTn id="36" presetID="18" presetClass="entr" presetSubtype="9"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up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cxnSp>
        <p:nvCxnSpPr>
          <p:cNvPr id="20" name="肘形连接符 5"/>
          <p:cNvCxnSpPr/>
          <p:nvPr userDrawn="1"/>
        </p:nvCxnSpPr>
        <p:spPr>
          <a:xfrm flipV="1">
            <a:off x="0" y="4119880"/>
            <a:ext cx="2032000" cy="5080"/>
          </a:xfrm>
          <a:prstGeom prst="straightConnector1">
            <a:avLst/>
          </a:prstGeom>
          <a:ln w="76200"/>
        </p:spPr>
        <p:style>
          <a:lnRef idx="3">
            <a:schemeClr val="dk1"/>
          </a:lnRef>
          <a:fillRef idx="0">
            <a:schemeClr val="dk1"/>
          </a:fillRef>
          <a:effectRef idx="2">
            <a:schemeClr val="dk1"/>
          </a:effectRef>
          <a:fontRef idx="minor">
            <a:schemeClr val="tx1"/>
          </a:fontRef>
        </p:style>
      </p:cxnSp>
      <p:cxnSp>
        <p:nvCxnSpPr>
          <p:cNvPr id="21" name="直接连接符 20"/>
          <p:cNvCxnSpPr/>
          <p:nvPr userDrawn="1"/>
        </p:nvCxnSpPr>
        <p:spPr>
          <a:xfrm flipH="1" flipV="1">
            <a:off x="2032000" y="1774548"/>
            <a:ext cx="986" cy="2529544"/>
          </a:xfrm>
          <a:prstGeom prst="line">
            <a:avLst/>
          </a:prstGeom>
        </p:spPr>
        <p:style>
          <a:lnRef idx="3">
            <a:schemeClr val="dk1"/>
          </a:lnRef>
          <a:fillRef idx="0">
            <a:schemeClr val="dk1"/>
          </a:fillRef>
          <a:effectRef idx="2">
            <a:schemeClr val="dk1"/>
          </a:effectRef>
          <a:fontRef idx="minor">
            <a:schemeClr val="tx1"/>
          </a:fontRef>
        </p:style>
      </p:cxnSp>
      <p:cxnSp>
        <p:nvCxnSpPr>
          <p:cNvPr id="22" name="直接连接符 21"/>
          <p:cNvCxnSpPr/>
          <p:nvPr userDrawn="1"/>
        </p:nvCxnSpPr>
        <p:spPr>
          <a:xfrm flipV="1">
            <a:off x="2032000" y="4304092"/>
            <a:ext cx="0" cy="2330390"/>
          </a:xfrm>
          <a:prstGeom prst="line">
            <a:avLst/>
          </a:prstGeom>
        </p:spPr>
        <p:style>
          <a:lnRef idx="3">
            <a:schemeClr val="dk1"/>
          </a:lnRef>
          <a:fillRef idx="0">
            <a:schemeClr val="dk1"/>
          </a:fillRef>
          <a:effectRef idx="2">
            <a:schemeClr val="dk1"/>
          </a:effectRef>
          <a:fontRef idx="minor">
            <a:schemeClr val="tx1"/>
          </a:fontRef>
        </p:style>
      </p:cxnSp>
      <p:cxnSp>
        <p:nvCxnSpPr>
          <p:cNvPr id="23" name="直接连接符 22"/>
          <p:cNvCxnSpPr/>
          <p:nvPr userDrawn="1"/>
        </p:nvCxnSpPr>
        <p:spPr>
          <a:xfrm>
            <a:off x="2032000" y="1774548"/>
            <a:ext cx="8128000" cy="0"/>
          </a:xfrm>
          <a:prstGeom prst="line">
            <a:avLst/>
          </a:prstGeom>
        </p:spPr>
        <p:style>
          <a:lnRef idx="3">
            <a:schemeClr val="dk1"/>
          </a:lnRef>
          <a:fillRef idx="0">
            <a:schemeClr val="dk1"/>
          </a:fillRef>
          <a:effectRef idx="2">
            <a:schemeClr val="dk1"/>
          </a:effectRef>
          <a:fontRef idx="minor">
            <a:schemeClr val="tx1"/>
          </a:fontRef>
        </p:style>
      </p:cxnSp>
      <p:cxnSp>
        <p:nvCxnSpPr>
          <p:cNvPr id="24" name="直接连接符 23"/>
          <p:cNvCxnSpPr/>
          <p:nvPr userDrawn="1"/>
        </p:nvCxnSpPr>
        <p:spPr>
          <a:xfrm>
            <a:off x="2023349" y="6634482"/>
            <a:ext cx="8128000" cy="0"/>
          </a:xfrm>
          <a:prstGeom prst="line">
            <a:avLst/>
          </a:prstGeom>
        </p:spPr>
        <p:style>
          <a:lnRef idx="3">
            <a:schemeClr val="dk1"/>
          </a:lnRef>
          <a:fillRef idx="0">
            <a:schemeClr val="dk1"/>
          </a:fillRef>
          <a:effectRef idx="2">
            <a:schemeClr val="dk1"/>
          </a:effectRef>
          <a:fontRef idx="minor">
            <a:schemeClr val="tx1"/>
          </a:fontRef>
        </p:style>
      </p:cxnSp>
      <p:cxnSp>
        <p:nvCxnSpPr>
          <p:cNvPr id="25" name="直接连接符 24"/>
          <p:cNvCxnSpPr/>
          <p:nvPr userDrawn="1"/>
        </p:nvCxnSpPr>
        <p:spPr>
          <a:xfrm flipH="1" flipV="1">
            <a:off x="10151349" y="1774548"/>
            <a:ext cx="1252" cy="2529544"/>
          </a:xfrm>
          <a:prstGeom prst="line">
            <a:avLst/>
          </a:prstGeom>
        </p:spPr>
        <p:style>
          <a:lnRef idx="3">
            <a:schemeClr val="dk1"/>
          </a:lnRef>
          <a:fillRef idx="0">
            <a:schemeClr val="dk1"/>
          </a:fillRef>
          <a:effectRef idx="2">
            <a:schemeClr val="dk1"/>
          </a:effectRef>
          <a:fontRef idx="minor">
            <a:schemeClr val="tx1"/>
          </a:fontRef>
        </p:style>
      </p:cxnSp>
      <p:cxnSp>
        <p:nvCxnSpPr>
          <p:cNvPr id="26" name="直接连接符 25"/>
          <p:cNvCxnSpPr/>
          <p:nvPr userDrawn="1"/>
        </p:nvCxnSpPr>
        <p:spPr>
          <a:xfrm flipV="1">
            <a:off x="10151349" y="4304092"/>
            <a:ext cx="0" cy="2330390"/>
          </a:xfrm>
          <a:prstGeom prst="line">
            <a:avLst/>
          </a:prstGeom>
        </p:spPr>
        <p:style>
          <a:lnRef idx="3">
            <a:schemeClr val="dk1"/>
          </a:lnRef>
          <a:fillRef idx="0">
            <a:schemeClr val="dk1"/>
          </a:fillRef>
          <a:effectRef idx="2">
            <a:schemeClr val="dk1"/>
          </a:effectRef>
          <a:fontRef idx="minor">
            <a:schemeClr val="tx1"/>
          </a:fontRef>
        </p:style>
      </p:cxnSp>
      <p:sp>
        <p:nvSpPr>
          <p:cNvPr id="28" name="圆角矩形 27"/>
          <p:cNvSpPr/>
          <p:nvPr userDrawn="1"/>
        </p:nvSpPr>
        <p:spPr>
          <a:xfrm>
            <a:off x="223520" y="837964"/>
            <a:ext cx="4998720" cy="313153"/>
          </a:xfrm>
          <a:prstGeom prst="roundRect">
            <a:avLst/>
          </a:prstGeom>
          <a:noFill/>
          <a:ln w="31750"/>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9" name="文本框 25"/>
          <p:cNvSpPr txBox="1"/>
          <p:nvPr userDrawn="1"/>
        </p:nvSpPr>
        <p:spPr>
          <a:xfrm>
            <a:off x="507867" y="566342"/>
            <a:ext cx="4395306" cy="461665"/>
          </a:xfrm>
          <a:prstGeom prst="rect">
            <a:avLst/>
          </a:prstGeom>
        </p:spPr>
        <p:txBody>
          <a:bodyPr wrap="non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Word &amp; Expressions Folder</a:t>
            </a:r>
            <a:endParaRPr lang="zh-CN" alt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8" presetClass="entr" presetSubtype="6"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strips(downRight)">
                                      <p:cBhvr>
                                        <p:cTn id="13" dur="500"/>
                                        <p:tgtEl>
                                          <p:spTgt spid="20"/>
                                        </p:tgtEl>
                                      </p:cBhvr>
                                    </p:animEffect>
                                  </p:childTnLst>
                                </p:cTn>
                              </p:par>
                            </p:childTnLst>
                          </p:cTn>
                        </p:par>
                        <p:par>
                          <p:cTn id="14" fill="hold">
                            <p:stCondLst>
                              <p:cond delay="500"/>
                            </p:stCondLst>
                            <p:childTnLst>
                              <p:par>
                                <p:cTn id="15" presetID="18" presetClass="exit" presetSubtype="9" fill="hold" nodeType="afterEffect">
                                  <p:stCondLst>
                                    <p:cond delay="0"/>
                                  </p:stCondLst>
                                  <p:childTnLst>
                                    <p:animEffect transition="out" filter="strips(upLeft)">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par>
                                <p:cTn id="18" presetID="18" presetClass="entr" presetSubtype="3" fill="hold"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strips(upRight)">
                                      <p:cBhvr>
                                        <p:cTn id="20" dur="500"/>
                                        <p:tgtEl>
                                          <p:spTgt spid="21"/>
                                        </p:tgtEl>
                                      </p:cBhvr>
                                    </p:animEffect>
                                  </p:childTnLst>
                                </p:cTn>
                              </p:par>
                              <p:par>
                                <p:cTn id="21" presetID="18" presetClass="entr" presetSubtype="6"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strips(downRight)">
                                      <p:cBhvr>
                                        <p:cTn id="23" dur="500"/>
                                        <p:tgtEl>
                                          <p:spTgt spid="22"/>
                                        </p:tgtEl>
                                      </p:cBhvr>
                                    </p:animEffect>
                                  </p:childTnLst>
                                </p:cTn>
                              </p:par>
                            </p:childTnLst>
                          </p:cTn>
                        </p:par>
                        <p:par>
                          <p:cTn id="24" fill="hold">
                            <p:stCondLst>
                              <p:cond delay="1000"/>
                            </p:stCondLst>
                            <p:childTnLst>
                              <p:par>
                                <p:cTn id="25" presetID="18" presetClass="entr" presetSubtype="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Right)">
                                      <p:cBhvr>
                                        <p:cTn id="27" dur="500"/>
                                        <p:tgtEl>
                                          <p:spTgt spid="24"/>
                                        </p:tgtEl>
                                      </p:cBhvr>
                                    </p:animEffect>
                                  </p:childTnLst>
                                </p:cTn>
                              </p:par>
                              <p:par>
                                <p:cTn id="28" presetID="18" presetClass="entr" presetSubtype="6"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strips(downRight)">
                                      <p:cBhvr>
                                        <p:cTn id="30" dur="500"/>
                                        <p:tgtEl>
                                          <p:spTgt spid="23"/>
                                        </p:tgtEl>
                                      </p:cBhvr>
                                    </p:animEffect>
                                  </p:childTnLst>
                                </p:cTn>
                              </p:par>
                            </p:childTnLst>
                          </p:cTn>
                        </p:par>
                        <p:par>
                          <p:cTn id="31" fill="hold">
                            <p:stCondLst>
                              <p:cond delay="1500"/>
                            </p:stCondLst>
                            <p:childTnLst>
                              <p:par>
                                <p:cTn id="32" presetID="18" presetClass="entr" presetSubtype="12"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trips(downLeft)">
                                      <p:cBhvr>
                                        <p:cTn id="34" dur="500"/>
                                        <p:tgtEl>
                                          <p:spTgt spid="25"/>
                                        </p:tgtEl>
                                      </p:cBhvr>
                                    </p:animEffect>
                                  </p:childTnLst>
                                </p:cTn>
                              </p:par>
                              <p:par>
                                <p:cTn id="35" presetID="18" presetClass="entr" presetSubtype="9"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strips(upLeft)">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7" name="图片 6"/>
          <p:cNvPicPr preferRelativeResize="0">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13977" y="20458"/>
            <a:ext cx="2526072" cy="6906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7.wdp"/><Relationship Id="rId18" Type="http://schemas.openxmlformats.org/officeDocument/2006/relationships/image" Target="../media/image16.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3.png"/><Relationship Id="rId17" Type="http://schemas.microsoft.com/office/2007/relationships/hdphoto" Target="../media/hdphoto9.wdp"/><Relationship Id="rId2" Type="http://schemas.openxmlformats.org/officeDocument/2006/relationships/image" Target="../media/image8.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png"/><Relationship Id="rId9" Type="http://schemas.microsoft.com/office/2007/relationships/hdphoto" Target="../media/hdphoto5.wdp"/><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10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10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slideLayout" Target="../slideLayouts/slideLayout2.xml"/><Relationship Id="rId26" Type="http://schemas.openxmlformats.org/officeDocument/2006/relationships/slide" Target="slide30.xml"/><Relationship Id="rId3" Type="http://schemas.openxmlformats.org/officeDocument/2006/relationships/tags" Target="../tags/tag94.xml"/><Relationship Id="rId21" Type="http://schemas.openxmlformats.org/officeDocument/2006/relationships/slide" Target="slide112.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slide" Target="slide125.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slide" Target="slide110.xml"/><Relationship Id="rId29" Type="http://schemas.openxmlformats.org/officeDocument/2006/relationships/image" Target="../media/image4.GIF"/><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slide" Target="slide27.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slide" Target="slide119.xml"/><Relationship Id="rId28" Type="http://schemas.openxmlformats.org/officeDocument/2006/relationships/slide" Target="slide3.xml"/><Relationship Id="rId10" Type="http://schemas.openxmlformats.org/officeDocument/2006/relationships/tags" Target="../tags/tag101.xml"/><Relationship Id="rId19" Type="http://schemas.openxmlformats.org/officeDocument/2006/relationships/slide" Target="slide18.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slide" Target="slide20.xml"/><Relationship Id="rId27" Type="http://schemas.openxmlformats.org/officeDocument/2006/relationships/slide" Target="slide134.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09.xml"/><Relationship Id="rId5" Type="http://schemas.openxmlformats.org/officeDocument/2006/relationships/image" Target="../media/image4.GIF"/><Relationship Id="rId4" Type="http://schemas.microsoft.com/office/2007/relationships/hdphoto" Target="../media/hdphoto1.wdp"/></Relationships>
</file>

<file path=ppt/slides/_rels/slide1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09.xml"/><Relationship Id="rId5" Type="http://schemas.openxmlformats.org/officeDocument/2006/relationships/image" Target="../media/image4.GIF"/><Relationship Id="rId4" Type="http://schemas.microsoft.com/office/2007/relationships/hdphoto" Target="../media/hdphoto1.wdp"/></Relationships>
</file>

<file path=ppt/slides/_rels/slide1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09.xml"/><Relationship Id="rId5" Type="http://schemas.openxmlformats.org/officeDocument/2006/relationships/image" Target="../media/image4.GIF"/><Relationship Id="rId4" Type="http://schemas.microsoft.com/office/2007/relationships/hdphoto" Target="../media/hdphoto1.wdp"/></Relationships>
</file>

<file path=ppt/slides/_rels/slide125.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GIF"/><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slide" Target="slide109.xml"/><Relationship Id="rId5" Type="http://schemas.openxmlformats.org/officeDocument/2006/relationships/image" Target="../media/image41.jpeg"/><Relationship Id="rId4" Type="http://schemas.openxmlformats.org/officeDocument/2006/relationships/image" Target="../media/image40.jpeg"/></Relationships>
</file>

<file path=ppt/slides/_rels/slide1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9.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09.xml"/><Relationship Id="rId5" Type="http://schemas.openxmlformats.org/officeDocument/2006/relationships/image" Target="../media/image4.GIF"/><Relationship Id="rId4" Type="http://schemas.microsoft.com/office/2007/relationships/hdphoto" Target="../media/hdphoto1.wdp"/></Relationships>
</file>

<file path=ppt/slides/_rels/slide1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136.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slideLayout" Target="../slideLayouts/slideLayout2.xml"/><Relationship Id="rId26" Type="http://schemas.openxmlformats.org/officeDocument/2006/relationships/slide" Target="slide30.xml"/><Relationship Id="rId3" Type="http://schemas.openxmlformats.org/officeDocument/2006/relationships/tags" Target="../tags/tag111.xml"/><Relationship Id="rId21" Type="http://schemas.openxmlformats.org/officeDocument/2006/relationships/slide" Target="slide139.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slide" Target="slide151.xml"/><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slide" Target="slide137.xml"/><Relationship Id="rId29" Type="http://schemas.openxmlformats.org/officeDocument/2006/relationships/image" Target="../media/image4.GIF"/><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slide" Target="slide27.xml"/><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slide" Target="slide146.xml"/><Relationship Id="rId28" Type="http://schemas.openxmlformats.org/officeDocument/2006/relationships/slide" Target="slide3.xml"/><Relationship Id="rId10" Type="http://schemas.openxmlformats.org/officeDocument/2006/relationships/tags" Target="../tags/tag118.xml"/><Relationship Id="rId19" Type="http://schemas.openxmlformats.org/officeDocument/2006/relationships/slide" Target="slide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slide" Target="slide20.xml"/><Relationship Id="rId27" Type="http://schemas.openxmlformats.org/officeDocument/2006/relationships/slide" Target="slide159.xml"/></Relationships>
</file>

<file path=ppt/slides/_rels/slide1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36.xml"/><Relationship Id="rId5" Type="http://schemas.openxmlformats.org/officeDocument/2006/relationships/image" Target="../media/image4.GIF"/><Relationship Id="rId4" Type="http://schemas.microsoft.com/office/2007/relationships/hdphoto" Target="../media/hdphoto1.wdp"/></Relationships>
</file>

<file path=ppt/slides/_rels/slide1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36.xml"/><Relationship Id="rId5" Type="http://schemas.openxmlformats.org/officeDocument/2006/relationships/image" Target="../media/image4.GIF"/><Relationship Id="rId4" Type="http://schemas.microsoft.com/office/2007/relationships/hdphoto" Target="../media/hdphoto1.wdp"/></Relationships>
</file>

<file path=ppt/slides/_rels/slide1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36.xml"/><Relationship Id="rId5" Type="http://schemas.openxmlformats.org/officeDocument/2006/relationships/image" Target="../media/image4.GIF"/><Relationship Id="rId4" Type="http://schemas.microsoft.com/office/2007/relationships/hdphoto" Target="../media/hdphoto1.wdp"/></Relationships>
</file>

<file path=ppt/slides/_rels/slide15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slide" Target="slide136.xml"/></Relationships>
</file>

<file path=ppt/slides/_rels/slide152.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GIF"/><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slide" Target="slide136.xml"/><Relationship Id="rId5" Type="http://schemas.openxmlformats.org/officeDocument/2006/relationships/image" Target="../media/image47.jpeg"/><Relationship Id="rId4" Type="http://schemas.openxmlformats.org/officeDocument/2006/relationships/image" Target="../media/image46.jpeg"/></Relationships>
</file>

<file path=ppt/slides/_rels/slide15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36.xml"/><Relationship Id="rId5" Type="http://schemas.openxmlformats.org/officeDocument/2006/relationships/image" Target="../media/image4.GIF"/><Relationship Id="rId4" Type="http://schemas.microsoft.com/office/2007/relationships/hdphoto" Target="../media/hdphoto1.wdp"/></Relationships>
</file>

<file path=ppt/slides/_rels/slide1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3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162.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slideLayout" Target="../slideLayouts/slideLayout2.xml"/><Relationship Id="rId26" Type="http://schemas.openxmlformats.org/officeDocument/2006/relationships/slide" Target="slide30.xml"/><Relationship Id="rId3" Type="http://schemas.openxmlformats.org/officeDocument/2006/relationships/tags" Target="../tags/tag128.xml"/><Relationship Id="rId21" Type="http://schemas.openxmlformats.org/officeDocument/2006/relationships/slide" Target="slide165.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slide" Target="slide179.xml"/><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slide" Target="slide163.xml"/><Relationship Id="rId29" Type="http://schemas.openxmlformats.org/officeDocument/2006/relationships/image" Target="../media/image4.GIF"/><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24" Type="http://schemas.openxmlformats.org/officeDocument/2006/relationships/slide" Target="slide27.xml"/><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slide" Target="slide173.xml"/><Relationship Id="rId28" Type="http://schemas.openxmlformats.org/officeDocument/2006/relationships/slide" Target="slide3.xml"/><Relationship Id="rId10" Type="http://schemas.openxmlformats.org/officeDocument/2006/relationships/tags" Target="../tags/tag135.xml"/><Relationship Id="rId19" Type="http://schemas.openxmlformats.org/officeDocument/2006/relationships/slide" Target="slide18.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slide" Target="slide20.xml"/><Relationship Id="rId27" Type="http://schemas.openxmlformats.org/officeDocument/2006/relationships/slide" Target="slide187.xml"/></Relationships>
</file>

<file path=ppt/slides/_rels/slide16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2.xml"/><Relationship Id="rId5" Type="http://schemas.openxmlformats.org/officeDocument/2006/relationships/image" Target="../media/image4.GIF"/><Relationship Id="rId4" Type="http://schemas.microsoft.com/office/2007/relationships/hdphoto" Target="../media/hdphoto1.wdp"/></Relationships>
</file>

<file path=ppt/slides/_rels/slide1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slide" Target="slide162.xml"/><Relationship Id="rId4" Type="http://schemas.openxmlformats.org/officeDocument/2006/relationships/image" Target="../media/image50.jpeg"/></Relationships>
</file>

<file path=ppt/slides/_rels/slide16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2.xml"/><Relationship Id="rId5" Type="http://schemas.openxmlformats.org/officeDocument/2006/relationships/image" Target="../media/image4.GIF"/><Relationship Id="rId4" Type="http://schemas.microsoft.com/office/2007/relationships/hdphoto" Target="../media/hdphoto1.wdp"/></Relationships>
</file>

<file path=ppt/slides/_rels/slide17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2.xml"/><Relationship Id="rId5" Type="http://schemas.openxmlformats.org/officeDocument/2006/relationships/image" Target="../media/image4.GIF"/><Relationship Id="rId4" Type="http://schemas.microsoft.com/office/2007/relationships/hdphoto" Target="../media/hdphoto1.wdp"/></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slide" Target="slide1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4.GIF"/><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slide" Target="slide162.xml"/><Relationship Id="rId5" Type="http://schemas.openxmlformats.org/officeDocument/2006/relationships/image" Target="../media/image55.jpeg"/><Relationship Id="rId4" Type="http://schemas.openxmlformats.org/officeDocument/2006/relationships/image" Target="../media/image54.jpeg"/></Relationships>
</file>

<file path=ppt/slides/_rels/slide18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84.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image" Target="../media/image57.em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8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slide" Target="slide162.xml"/></Relationships>
</file>

<file path=ppt/slides/_rels/slide1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2.xml"/><Relationship Id="rId5" Type="http://schemas.openxmlformats.org/officeDocument/2006/relationships/image" Target="../media/image4.GIF"/><Relationship Id="rId4" Type="http://schemas.microsoft.com/office/2007/relationships/hdphoto" Target="../media/hdphoto1.wdp"/></Relationships>
</file>

<file path=ppt/slides/_rels/slide18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62.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90.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18" Type="http://schemas.openxmlformats.org/officeDocument/2006/relationships/slideLayout" Target="../slideLayouts/slideLayout2.xml"/><Relationship Id="rId26" Type="http://schemas.openxmlformats.org/officeDocument/2006/relationships/slide" Target="slide30.xml"/><Relationship Id="rId3" Type="http://schemas.openxmlformats.org/officeDocument/2006/relationships/tags" Target="../tags/tag145.xml"/><Relationship Id="rId21" Type="http://schemas.openxmlformats.org/officeDocument/2006/relationships/slide" Target="slide193.xml"/><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tags" Target="../tags/tag159.xml"/><Relationship Id="rId25" Type="http://schemas.openxmlformats.org/officeDocument/2006/relationships/slide" Target="slide205.xml"/><Relationship Id="rId2" Type="http://schemas.openxmlformats.org/officeDocument/2006/relationships/tags" Target="../tags/tag144.xml"/><Relationship Id="rId16" Type="http://schemas.openxmlformats.org/officeDocument/2006/relationships/tags" Target="../tags/tag158.xml"/><Relationship Id="rId20" Type="http://schemas.openxmlformats.org/officeDocument/2006/relationships/slide" Target="slide191.xml"/><Relationship Id="rId29" Type="http://schemas.openxmlformats.org/officeDocument/2006/relationships/image" Target="../media/image4.GIF"/><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24" Type="http://schemas.openxmlformats.org/officeDocument/2006/relationships/slide" Target="slide27.xml"/><Relationship Id="rId5" Type="http://schemas.openxmlformats.org/officeDocument/2006/relationships/tags" Target="../tags/tag147.xml"/><Relationship Id="rId15" Type="http://schemas.openxmlformats.org/officeDocument/2006/relationships/tags" Target="../tags/tag157.xml"/><Relationship Id="rId23" Type="http://schemas.openxmlformats.org/officeDocument/2006/relationships/slide" Target="slide200.xml"/><Relationship Id="rId28" Type="http://schemas.openxmlformats.org/officeDocument/2006/relationships/slide" Target="slide3.xml"/><Relationship Id="rId10" Type="http://schemas.openxmlformats.org/officeDocument/2006/relationships/tags" Target="../tags/tag152.xml"/><Relationship Id="rId19" Type="http://schemas.openxmlformats.org/officeDocument/2006/relationships/slide" Target="slide18.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 Id="rId22" Type="http://schemas.openxmlformats.org/officeDocument/2006/relationships/slide" Target="slide20.xml"/><Relationship Id="rId27" Type="http://schemas.openxmlformats.org/officeDocument/2006/relationships/slide" Target="slide212.xml"/></Relationships>
</file>

<file path=ppt/slides/_rels/slide19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90.xml"/><Relationship Id="rId5" Type="http://schemas.openxmlformats.org/officeDocument/2006/relationships/image" Target="../media/image4.GIF"/><Relationship Id="rId4" Type="http://schemas.microsoft.com/office/2007/relationships/hdphoto" Target="../media/hdphoto1.wdp"/></Relationships>
</file>

<file path=ppt/slides/_rels/slide19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90.xml"/><Relationship Id="rId5" Type="http://schemas.openxmlformats.org/officeDocument/2006/relationships/image" Target="../media/image4.GI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19.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90.xml"/><Relationship Id="rId5" Type="http://schemas.openxmlformats.org/officeDocument/2006/relationships/image" Target="../media/image4.GIF"/><Relationship Id="rId4" Type="http://schemas.microsoft.com/office/2007/relationships/hdphoto" Target="../media/hdphoto1.wdp"/></Relationships>
</file>

<file path=ppt/slides/_rels/slide205.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slide" Target="slide190.xml"/></Relationships>
</file>

<file path=ppt/slides/_rels/slide206.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4.GIF"/><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slide" Target="slide190.xml"/><Relationship Id="rId5" Type="http://schemas.openxmlformats.org/officeDocument/2006/relationships/image" Target="../media/image63.jpeg"/><Relationship Id="rId4" Type="http://schemas.openxmlformats.org/officeDocument/2006/relationships/image" Target="../media/image62.jpeg"/></Relationships>
</file>

<file path=ppt/slides/_rels/slide20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slide" Target="slide190.xml"/><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9.xml.rels><?xml version="1.0" encoding="UTF-8" standalone="yes"?>
<Relationships xmlns="http://schemas.openxmlformats.org/package/2006/relationships"><Relationship Id="rId3" Type="http://schemas.openxmlformats.org/officeDocument/2006/relationships/slide" Target="slide190.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23.jp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90.xml"/><Relationship Id="rId5" Type="http://schemas.openxmlformats.org/officeDocument/2006/relationships/image" Target="../media/image4.GIF"/><Relationship Id="rId4" Type="http://schemas.microsoft.com/office/2007/relationships/hdphoto" Target="../media/hdphoto1.wdp"/></Relationships>
</file>

<file path=ppt/slides/_rels/slide2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slide" Target="slide190.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21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65.png"/><Relationship Id="rId1" Type="http://schemas.openxmlformats.org/officeDocument/2006/relationships/slideLayout" Target="../slideLayouts/slideLayout2.xml"/><Relationship Id="rId5" Type="http://schemas.microsoft.com/office/2007/relationships/hdphoto" Target="../media/hdphoto17.wdp"/><Relationship Id="rId4" Type="http://schemas.openxmlformats.org/officeDocument/2006/relationships/image" Target="../media/image66.png"/></Relationships>
</file>

<file path=ppt/slides/_rels/slide21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67.png"/><Relationship Id="rId1" Type="http://schemas.openxmlformats.org/officeDocument/2006/relationships/slideLayout" Target="../slideLayouts/slideLayout2.xml"/><Relationship Id="rId5" Type="http://schemas.microsoft.com/office/2007/relationships/hdphoto" Target="../media/hdphoto19.wdp"/><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136.xml"/><Relationship Id="rId7" Type="http://schemas.openxmlformats.org/officeDocument/2006/relationships/slide" Target="slide109.xml"/><Relationship Id="rId2" Type="http://schemas.openxmlformats.org/officeDocument/2006/relationships/slide" Target="slide162.xml"/><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slide" Target="slide83.xml"/><Relationship Id="rId4" Type="http://schemas.openxmlformats.org/officeDocument/2006/relationships/slide" Target="slide190.xml"/><Relationship Id="rId9"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slideLayout" Target="../slideLayouts/slideLayout2.xml"/><Relationship Id="rId26" Type="http://schemas.openxmlformats.org/officeDocument/2006/relationships/slide" Target="slide30.xml"/><Relationship Id="rId3" Type="http://schemas.openxmlformats.org/officeDocument/2006/relationships/tags" Target="../tags/tag43.xml"/><Relationship Id="rId21" Type="http://schemas.openxmlformats.org/officeDocument/2006/relationships/slide" Target="slide34.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slide" Target="slide46.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slide" Target="slide32.xml"/><Relationship Id="rId29" Type="http://schemas.openxmlformats.org/officeDocument/2006/relationships/image" Target="../media/image4.GIF"/><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slide" Target="slide27.xml"/><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slide" Target="slide41.xml"/><Relationship Id="rId28" Type="http://schemas.openxmlformats.org/officeDocument/2006/relationships/slide" Target="slide3.xml"/><Relationship Id="rId10" Type="http://schemas.openxmlformats.org/officeDocument/2006/relationships/tags" Target="../tags/tag50.xml"/><Relationship Id="rId19" Type="http://schemas.openxmlformats.org/officeDocument/2006/relationships/slide" Target="slide18.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slide" Target="slide20.xml"/><Relationship Id="rId27" Type="http://schemas.openxmlformats.org/officeDocument/2006/relationships/slide" Target="slide53.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slideLayout" Target="../slideLayouts/slideLayout2.xml"/><Relationship Id="rId26" Type="http://schemas.openxmlformats.org/officeDocument/2006/relationships/slide" Target="slide28.xml"/><Relationship Id="rId3" Type="http://schemas.openxmlformats.org/officeDocument/2006/relationships/tags" Target="../tags/tag26.xml"/><Relationship Id="rId21" Type="http://schemas.openxmlformats.org/officeDocument/2006/relationships/slide" Target="slide8.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tags" Target="../tags/tag40.xml"/><Relationship Id="rId25" Type="http://schemas.openxmlformats.org/officeDocument/2006/relationships/slide" Target="slide30.xml"/><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slide" Target="slide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24" Type="http://schemas.openxmlformats.org/officeDocument/2006/relationships/slide" Target="slide27.xml"/><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slide" Target="slide15.xml"/><Relationship Id="rId28" Type="http://schemas.openxmlformats.org/officeDocument/2006/relationships/image" Target="../media/image4.GIF"/><Relationship Id="rId10" Type="http://schemas.openxmlformats.org/officeDocument/2006/relationships/tags" Target="../tags/tag33.xml"/><Relationship Id="rId19" Type="http://schemas.openxmlformats.org/officeDocument/2006/relationships/slide" Target="slide18.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slide" Target="slide20.xml"/><Relationship Id="rId27"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4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4.GIF"/><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image" Target="../media/image28.jpeg"/><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5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56.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slideLayout" Target="../slideLayouts/slideLayout2.xml"/><Relationship Id="rId26" Type="http://schemas.openxmlformats.org/officeDocument/2006/relationships/slide" Target="slide71.xml"/><Relationship Id="rId3" Type="http://schemas.openxmlformats.org/officeDocument/2006/relationships/tags" Target="../tags/tag60.xml"/><Relationship Id="rId21" Type="http://schemas.openxmlformats.org/officeDocument/2006/relationships/slide" Target="slide57.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slide" Target="slide27.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slide" Target="slide18.xml"/><Relationship Id="rId29" Type="http://schemas.openxmlformats.org/officeDocument/2006/relationships/slide" Target="slide3.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slide" Target="slide66.xml"/><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slide" Target="slide20.xml"/><Relationship Id="rId28" Type="http://schemas.openxmlformats.org/officeDocument/2006/relationships/slide" Target="slide80.xml"/><Relationship Id="rId10" Type="http://schemas.openxmlformats.org/officeDocument/2006/relationships/tags" Target="../tags/tag67.xml"/><Relationship Id="rId19" Type="http://schemas.openxmlformats.org/officeDocument/2006/relationships/notesSlide" Target="../notesSlides/notesSlide1.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slide" Target="slide59.xml"/><Relationship Id="rId27" Type="http://schemas.openxmlformats.org/officeDocument/2006/relationships/slide" Target="slide30.xml"/><Relationship Id="rId30" Type="http://schemas.openxmlformats.org/officeDocument/2006/relationships/image" Target="../media/image4.GIF"/></Relationships>
</file>

<file path=ppt/slides/_rels/slide5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6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71.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slide" Target="slide56.xml"/></Relationships>
</file>

<file path=ppt/slides/_rels/slide7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83.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slideLayout" Target="../slideLayouts/slideLayout2.xml"/><Relationship Id="rId26" Type="http://schemas.openxmlformats.org/officeDocument/2006/relationships/slide" Target="slide30.xml"/><Relationship Id="rId3" Type="http://schemas.openxmlformats.org/officeDocument/2006/relationships/tags" Target="../tags/tag77.xml"/><Relationship Id="rId21" Type="http://schemas.openxmlformats.org/officeDocument/2006/relationships/slide" Target="slide86.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5" Type="http://schemas.openxmlformats.org/officeDocument/2006/relationships/slide" Target="slide98.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slide" Target="slide84.xml"/><Relationship Id="rId29" Type="http://schemas.openxmlformats.org/officeDocument/2006/relationships/image" Target="../media/image4.GIF"/><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slide" Target="slide27.xml"/><Relationship Id="rId5" Type="http://schemas.openxmlformats.org/officeDocument/2006/relationships/tags" Target="../tags/tag79.xml"/><Relationship Id="rId15" Type="http://schemas.openxmlformats.org/officeDocument/2006/relationships/tags" Target="../tags/tag89.xml"/><Relationship Id="rId23" Type="http://schemas.openxmlformats.org/officeDocument/2006/relationships/slide" Target="slide93.xml"/><Relationship Id="rId28" Type="http://schemas.openxmlformats.org/officeDocument/2006/relationships/slide" Target="slide3.xml"/><Relationship Id="rId10" Type="http://schemas.openxmlformats.org/officeDocument/2006/relationships/tags" Target="../tags/tag84.xml"/><Relationship Id="rId19" Type="http://schemas.openxmlformats.org/officeDocument/2006/relationships/slide" Target="slide18.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slide" Target="slide20.xml"/><Relationship Id="rId27" Type="http://schemas.openxmlformats.org/officeDocument/2006/relationships/slide" Target="slide106.xml"/></Relationships>
</file>

<file path=ppt/slides/_rels/slide8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8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9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9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slide" Target="slide83.xml"/></Relationships>
</file>

<file path=ppt/slides/_rels/slide9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4.GIF"/><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slide" Target="slide83.xm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4754880" y="-6461760"/>
            <a:ext cx="22250400" cy="2045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094892" y="-5761892"/>
            <a:ext cx="18381784" cy="18381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344615" y="-5011615"/>
            <a:ext cx="16881230" cy="16881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835905" y="-4484005"/>
            <a:ext cx="15823808" cy="15823808"/>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44" name="椭圆 43"/>
          <p:cNvSpPr/>
          <p:nvPr/>
        </p:nvSpPr>
        <p:spPr>
          <a:xfrm>
            <a:off x="-1170034" y="-3806554"/>
            <a:ext cx="14532068" cy="14532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78684" y="-3540441"/>
            <a:ext cx="13938882" cy="1393888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2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87174" y="3476321"/>
            <a:ext cx="3438525" cy="923925"/>
          </a:xfrm>
          <a:prstGeom prst="rect">
            <a:avLst/>
          </a:prstGeom>
        </p:spPr>
      </p:pic>
      <p:pic>
        <p:nvPicPr>
          <p:cNvPr id="25" name="图片 2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24837" y="1961648"/>
            <a:ext cx="3343275" cy="828675"/>
          </a:xfrm>
          <a:prstGeom prst="rect">
            <a:avLst/>
          </a:prstGeom>
        </p:spPr>
      </p:pic>
      <p:pic>
        <p:nvPicPr>
          <p:cNvPr id="26" name="图片 2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24837" y="2342105"/>
            <a:ext cx="3343275" cy="828675"/>
          </a:xfrm>
          <a:prstGeom prst="rect">
            <a:avLst/>
          </a:prstGeom>
        </p:spPr>
      </p:pic>
      <p:pic>
        <p:nvPicPr>
          <p:cNvPr id="27" name="图片 26"/>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94357" y="2672233"/>
            <a:ext cx="3343275" cy="828675"/>
          </a:xfrm>
          <a:prstGeom prst="rect">
            <a:avLst/>
          </a:prstGeom>
        </p:spPr>
      </p:pic>
      <p:pic>
        <p:nvPicPr>
          <p:cNvPr id="28" name="图片 27"/>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09596" y="3006640"/>
            <a:ext cx="3343275" cy="828675"/>
          </a:xfrm>
          <a:prstGeom prst="rect">
            <a:avLst/>
          </a:prstGeom>
        </p:spPr>
      </p:pic>
      <p:pic>
        <p:nvPicPr>
          <p:cNvPr id="29" name="图片 28"/>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578314" y="3192476"/>
            <a:ext cx="3343275" cy="828675"/>
          </a:xfrm>
          <a:prstGeom prst="rect">
            <a:avLst/>
          </a:prstGeom>
        </p:spPr>
      </p:pic>
      <p:pic>
        <p:nvPicPr>
          <p:cNvPr id="30" name="图片 29"/>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92465" y="3758049"/>
            <a:ext cx="3438525" cy="923925"/>
          </a:xfrm>
          <a:prstGeom prst="rect">
            <a:avLst/>
          </a:prstGeom>
        </p:spPr>
      </p:pic>
      <p:pic>
        <p:nvPicPr>
          <p:cNvPr id="32" name="图片 31"/>
          <p:cNvPicPr>
            <a:picLocks noChangeAspect="1"/>
          </p:cNvPicPr>
          <p:nvPr/>
        </p:nvPicPr>
        <p:blipFill rotWithShape="1">
          <a:blip r:embed="rId16">
            <a:extLst>
              <a:ext uri="{BEBA8EAE-BF5A-486C-A8C5-ECC9F3942E4B}">
                <a14:imgProps xmlns:a14="http://schemas.microsoft.com/office/drawing/2010/main">
                  <a14:imgLayer r:embed="rId17">
                    <a14:imgEffect>
                      <a14:backgroundRemoval t="10000" b="90000" l="10000" r="90000">
                        <a14:foregroundMark x1="35000" y1="29600" x2="35000" y2="29600"/>
                      </a14:backgroundRemoval>
                    </a14:imgEffect>
                  </a14:imgLayer>
                </a14:imgProps>
              </a:ext>
              <a:ext uri="{28A0092B-C50C-407E-A947-70E740481C1C}">
                <a14:useLocalDpi xmlns:a14="http://schemas.microsoft.com/office/drawing/2010/main" val="0"/>
              </a:ext>
            </a:extLst>
          </a:blip>
          <a:srcRect l="14159" t="20870" r="27501" b="21520"/>
          <a:stretch>
            <a:fillRect/>
          </a:stretch>
        </p:blipFill>
        <p:spPr>
          <a:xfrm>
            <a:off x="4762496" y="1938292"/>
            <a:ext cx="2778443" cy="2743682"/>
          </a:xfrm>
          <a:prstGeom prst="rect">
            <a:avLst/>
          </a:prstGeom>
        </p:spPr>
      </p:pic>
      <p:pic>
        <p:nvPicPr>
          <p:cNvPr id="38" name="图片 37"/>
          <p:cNvPicPr>
            <a:picLocks noChangeAspect="1"/>
          </p:cNvPicPr>
          <p:nvPr/>
        </p:nvPicPr>
        <p:blipFill rotWithShape="1">
          <a:blip r:embed="rId18">
            <a:extLst>
              <a:ext uri="{28A0092B-C50C-407E-A947-70E740481C1C}">
                <a14:useLocalDpi xmlns:a14="http://schemas.microsoft.com/office/drawing/2010/main" val="0"/>
              </a:ext>
            </a:extLst>
          </a:blip>
          <a:srcRect l="13083" r="29019"/>
          <a:stretch>
            <a:fillRect/>
          </a:stretch>
        </p:blipFill>
        <p:spPr>
          <a:xfrm>
            <a:off x="4723066" y="1939695"/>
            <a:ext cx="2779200" cy="2729953"/>
          </a:xfrm>
          <a:prstGeom prst="rect">
            <a:avLst/>
          </a:prstGeom>
          <a:effectLst>
            <a:reflection endPos="0" dist="50800" dir="5400000" sy="-100000" algn="bl" rotWithShape="0"/>
          </a:effectLst>
        </p:spPr>
      </p:pic>
      <p:sp>
        <p:nvSpPr>
          <p:cNvPr id="39" name="矩形 38"/>
          <p:cNvSpPr/>
          <p:nvPr/>
        </p:nvSpPr>
        <p:spPr>
          <a:xfrm>
            <a:off x="5303586" y="2180592"/>
            <a:ext cx="4397359" cy="923330"/>
          </a:xfrm>
          <a:prstGeom prst="rect">
            <a:avLst/>
          </a:prstGeom>
          <a:noFill/>
        </p:spPr>
        <p:txBody>
          <a:bodyPr wrap="none" lIns="91440" tIns="45720" rIns="91440" bIns="45720">
            <a:spAutoFit/>
          </a:bodyPr>
          <a:lstStyle/>
          <a:p>
            <a:pPr algn="ctr"/>
            <a:r>
              <a:rPr lang="zh-CN" alt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幼圆" panose="02010509060101010101" pitchFamily="49" charset="-122"/>
                <a:ea typeface="幼圆" panose="02010509060101010101" pitchFamily="49" charset="-122"/>
              </a:rPr>
              <a:t>旅游职业英语</a:t>
            </a:r>
          </a:p>
        </p:txBody>
      </p:sp>
      <p:pic>
        <p:nvPicPr>
          <p:cNvPr id="52" name="图片 5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3847" y="1941752"/>
            <a:ext cx="10104293" cy="2762413"/>
          </a:xfrm>
          <a:prstGeom prst="rect">
            <a:avLst/>
          </a:prstGeom>
        </p:spPr>
      </p:pic>
      <p:sp>
        <p:nvSpPr>
          <p:cNvPr id="40" name="矩形 39"/>
          <p:cNvSpPr/>
          <p:nvPr/>
        </p:nvSpPr>
        <p:spPr>
          <a:xfrm>
            <a:off x="5290768" y="2899238"/>
            <a:ext cx="4006225" cy="1231106"/>
          </a:xfrm>
          <a:prstGeom prst="rect">
            <a:avLst/>
          </a:prstGeom>
          <a:noFill/>
        </p:spPr>
        <p:txBody>
          <a:bodyPr wrap="none" lIns="91440" tIns="45720" rIns="91440" bIns="45720">
            <a:spAutoFit/>
          </a:bodyPr>
          <a:lstStyle/>
          <a:p>
            <a:pPr algn="ctr"/>
            <a:r>
              <a:rPr lang="zh-CN" altLang="en-US" sz="7400" spc="50" dirty="0">
                <a:ln w="9525" cmpd="sng">
                  <a:solidFill>
                    <a:schemeClr val="accent1"/>
                  </a:solidFill>
                  <a:prstDash val="solid"/>
                </a:ln>
                <a:solidFill>
                  <a:srgbClr val="70AD47">
                    <a:tint val="1000"/>
                  </a:srgbClr>
                </a:solidFill>
                <a:effectLst>
                  <a:glow rad="38100">
                    <a:schemeClr val="accent1">
                      <a:alpha val="40000"/>
                    </a:schemeClr>
                  </a:glow>
                </a:effectLst>
                <a:latin typeface="幼圆" panose="02010509060101010101" pitchFamily="49" charset="-122"/>
                <a:ea typeface="幼圆" panose="02010509060101010101" pitchFamily="49" charset="-122"/>
              </a:rPr>
              <a:t>读写实务</a:t>
            </a:r>
          </a:p>
        </p:txBody>
      </p:sp>
      <p:sp>
        <p:nvSpPr>
          <p:cNvPr id="51" name="矩形 50"/>
          <p:cNvSpPr/>
          <p:nvPr/>
        </p:nvSpPr>
        <p:spPr>
          <a:xfrm>
            <a:off x="9480252" y="2909735"/>
            <a:ext cx="1120820" cy="1200329"/>
          </a:xfrm>
          <a:prstGeom prst="rect">
            <a:avLst/>
          </a:prstGeom>
          <a:noFill/>
        </p:spPr>
        <p:txBody>
          <a:bodyPr wrap="none" lIns="91440" tIns="45720" rIns="91440" bIns="45720">
            <a:spAutoFit/>
          </a:bodyPr>
          <a:lstStyle/>
          <a:p>
            <a:pPr algn="ctr"/>
            <a:r>
              <a:rPr lang="zh-CN" altLang="en-US" sz="7200" spc="50" dirty="0">
                <a:ln w="9525" cmpd="sng">
                  <a:solidFill>
                    <a:schemeClr val="accent1"/>
                  </a:solidFill>
                  <a:prstDash val="solid"/>
                </a:ln>
                <a:solidFill>
                  <a:srgbClr val="70AD47">
                    <a:tint val="1000"/>
                  </a:srgbClr>
                </a:solidFill>
                <a:effectLst>
                  <a:glow rad="38100">
                    <a:schemeClr val="accent1">
                      <a:alpha val="40000"/>
                    </a:schemeClr>
                  </a:glow>
                </a:effectLst>
                <a:latin typeface="幼圆" panose="02010509060101010101" pitchFamily="49" charset="-122"/>
                <a:ea typeface="幼圆" panose="02010509060101010101" pitchFamily="49" charset="-122"/>
              </a:rPr>
              <a:t>①</a:t>
            </a:r>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anim calcmode="lin" valueType="num">
                                      <p:cBhvr>
                                        <p:cTn id="9" dur="1000" fill="hold"/>
                                        <p:tgtEl>
                                          <p:spTgt spid="41"/>
                                        </p:tgtEl>
                                        <p:attrNameLst>
                                          <p:attrName>ppt_w</p:attrName>
                                        </p:attrNameLst>
                                      </p:cBhvr>
                                      <p:tavLst>
                                        <p:tav tm="0">
                                          <p:val>
                                            <p:fltVal val="0"/>
                                          </p:val>
                                        </p:tav>
                                        <p:tav tm="100000">
                                          <p:val>
                                            <p:strVal val="#ppt_w"/>
                                          </p:val>
                                        </p:tav>
                                      </p:tavLst>
                                    </p:anim>
                                    <p:anim calcmode="lin" valueType="num">
                                      <p:cBhvr>
                                        <p:cTn id="10" dur="1000" fill="hold"/>
                                        <p:tgtEl>
                                          <p:spTgt spid="41"/>
                                        </p:tgtEl>
                                        <p:attrNameLst>
                                          <p:attrName>ppt_h</p:attrName>
                                        </p:attrNameLst>
                                      </p:cBhvr>
                                      <p:tavLst>
                                        <p:tav tm="0">
                                          <p:val>
                                            <p:fltVal val="0"/>
                                          </p:val>
                                        </p:tav>
                                        <p:tav tm="100000">
                                          <p:val>
                                            <p:strVal val="#ppt_h"/>
                                          </p:val>
                                        </p:tav>
                                      </p:tavLst>
                                    </p:anim>
                                    <p:animEffect transition="in" filter="fade">
                                      <p:cBhvr>
                                        <p:cTn id="11" dur="1000"/>
                                        <p:tgtEl>
                                          <p:spTgt spid="41"/>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1000" fill="hold"/>
                                        <p:tgtEl>
                                          <p:spTgt spid="42"/>
                                        </p:tgtEl>
                                        <p:attrNameLst>
                                          <p:attrName>ppt_w</p:attrName>
                                        </p:attrNameLst>
                                      </p:cBhvr>
                                      <p:tavLst>
                                        <p:tav tm="0">
                                          <p:val>
                                            <p:fltVal val="0"/>
                                          </p:val>
                                        </p:tav>
                                        <p:tav tm="100000">
                                          <p:val>
                                            <p:strVal val="#ppt_w"/>
                                          </p:val>
                                        </p:tav>
                                      </p:tavLst>
                                    </p:anim>
                                    <p:anim calcmode="lin" valueType="num">
                                      <p:cBhvr>
                                        <p:cTn id="15" dur="1000" fill="hold"/>
                                        <p:tgtEl>
                                          <p:spTgt spid="42"/>
                                        </p:tgtEl>
                                        <p:attrNameLst>
                                          <p:attrName>ppt_h</p:attrName>
                                        </p:attrNameLst>
                                      </p:cBhvr>
                                      <p:tavLst>
                                        <p:tav tm="0">
                                          <p:val>
                                            <p:fltVal val="0"/>
                                          </p:val>
                                        </p:tav>
                                        <p:tav tm="100000">
                                          <p:val>
                                            <p:strVal val="#ppt_h"/>
                                          </p:val>
                                        </p:tav>
                                      </p:tavLst>
                                    </p:anim>
                                    <p:animEffect transition="in" filter="fade">
                                      <p:cBhvr>
                                        <p:cTn id="16" dur="1000"/>
                                        <p:tgtEl>
                                          <p:spTgt spid="42"/>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43"/>
                                        </p:tgtEl>
                                        <p:attrNameLst>
                                          <p:attrName>style.visibility</p:attrName>
                                        </p:attrNameLst>
                                      </p:cBhvr>
                                      <p:to>
                                        <p:strVal val="visible"/>
                                      </p:to>
                                    </p:set>
                                    <p:anim calcmode="lin" valueType="num">
                                      <p:cBhvr>
                                        <p:cTn id="19" dur="1000" fill="hold"/>
                                        <p:tgtEl>
                                          <p:spTgt spid="43"/>
                                        </p:tgtEl>
                                        <p:attrNameLst>
                                          <p:attrName>ppt_w</p:attrName>
                                        </p:attrNameLst>
                                      </p:cBhvr>
                                      <p:tavLst>
                                        <p:tav tm="0">
                                          <p:val>
                                            <p:fltVal val="0"/>
                                          </p:val>
                                        </p:tav>
                                        <p:tav tm="100000">
                                          <p:val>
                                            <p:strVal val="#ppt_w"/>
                                          </p:val>
                                        </p:tav>
                                      </p:tavLst>
                                    </p:anim>
                                    <p:anim calcmode="lin" valueType="num">
                                      <p:cBhvr>
                                        <p:cTn id="20" dur="1000" fill="hold"/>
                                        <p:tgtEl>
                                          <p:spTgt spid="43"/>
                                        </p:tgtEl>
                                        <p:attrNameLst>
                                          <p:attrName>ppt_h</p:attrName>
                                        </p:attrNameLst>
                                      </p:cBhvr>
                                      <p:tavLst>
                                        <p:tav tm="0">
                                          <p:val>
                                            <p:fltVal val="0"/>
                                          </p:val>
                                        </p:tav>
                                        <p:tav tm="100000">
                                          <p:val>
                                            <p:strVal val="#ppt_h"/>
                                          </p:val>
                                        </p:tav>
                                      </p:tavLst>
                                    </p:anim>
                                    <p:animEffect transition="in" filter="fade">
                                      <p:cBhvr>
                                        <p:cTn id="21" dur="1000"/>
                                        <p:tgtEl>
                                          <p:spTgt spid="43"/>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44"/>
                                        </p:tgtEl>
                                        <p:attrNameLst>
                                          <p:attrName>style.visibility</p:attrName>
                                        </p:attrNameLst>
                                      </p:cBhvr>
                                      <p:to>
                                        <p:strVal val="visible"/>
                                      </p:to>
                                    </p:set>
                                    <p:anim calcmode="lin" valueType="num">
                                      <p:cBhvr>
                                        <p:cTn id="24" dur="1000" fill="hold"/>
                                        <p:tgtEl>
                                          <p:spTgt spid="44"/>
                                        </p:tgtEl>
                                        <p:attrNameLst>
                                          <p:attrName>ppt_w</p:attrName>
                                        </p:attrNameLst>
                                      </p:cBhvr>
                                      <p:tavLst>
                                        <p:tav tm="0">
                                          <p:val>
                                            <p:fltVal val="0"/>
                                          </p:val>
                                        </p:tav>
                                        <p:tav tm="100000">
                                          <p:val>
                                            <p:strVal val="#ppt_w"/>
                                          </p:val>
                                        </p:tav>
                                      </p:tavLst>
                                    </p:anim>
                                    <p:anim calcmode="lin" valueType="num">
                                      <p:cBhvr>
                                        <p:cTn id="25" dur="1000" fill="hold"/>
                                        <p:tgtEl>
                                          <p:spTgt spid="44"/>
                                        </p:tgtEl>
                                        <p:attrNameLst>
                                          <p:attrName>ppt_h</p:attrName>
                                        </p:attrNameLst>
                                      </p:cBhvr>
                                      <p:tavLst>
                                        <p:tav tm="0">
                                          <p:val>
                                            <p:fltVal val="0"/>
                                          </p:val>
                                        </p:tav>
                                        <p:tav tm="100000">
                                          <p:val>
                                            <p:strVal val="#ppt_h"/>
                                          </p:val>
                                        </p:tav>
                                      </p:tavLst>
                                    </p:anim>
                                    <p:animEffect transition="in" filter="fade">
                                      <p:cBhvr>
                                        <p:cTn id="26" dur="1000"/>
                                        <p:tgtEl>
                                          <p:spTgt spid="44"/>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45"/>
                                        </p:tgtEl>
                                        <p:attrNameLst>
                                          <p:attrName>style.visibility</p:attrName>
                                        </p:attrNameLst>
                                      </p:cBhvr>
                                      <p:to>
                                        <p:strVal val="visible"/>
                                      </p:to>
                                    </p:set>
                                    <p:anim calcmode="lin" valueType="num">
                                      <p:cBhvr>
                                        <p:cTn id="29" dur="1000" fill="hold"/>
                                        <p:tgtEl>
                                          <p:spTgt spid="45"/>
                                        </p:tgtEl>
                                        <p:attrNameLst>
                                          <p:attrName>ppt_w</p:attrName>
                                        </p:attrNameLst>
                                      </p:cBhvr>
                                      <p:tavLst>
                                        <p:tav tm="0">
                                          <p:val>
                                            <p:fltVal val="0"/>
                                          </p:val>
                                        </p:tav>
                                        <p:tav tm="100000">
                                          <p:val>
                                            <p:strVal val="#ppt_w"/>
                                          </p:val>
                                        </p:tav>
                                      </p:tavLst>
                                    </p:anim>
                                    <p:anim calcmode="lin" valueType="num">
                                      <p:cBhvr>
                                        <p:cTn id="30" dur="1000" fill="hold"/>
                                        <p:tgtEl>
                                          <p:spTgt spid="45"/>
                                        </p:tgtEl>
                                        <p:attrNameLst>
                                          <p:attrName>ppt_h</p:attrName>
                                        </p:attrNameLst>
                                      </p:cBhvr>
                                      <p:tavLst>
                                        <p:tav tm="0">
                                          <p:val>
                                            <p:fltVal val="0"/>
                                          </p:val>
                                        </p:tav>
                                        <p:tav tm="100000">
                                          <p:val>
                                            <p:strVal val="#ppt_h"/>
                                          </p:val>
                                        </p:tav>
                                      </p:tavLst>
                                    </p:anim>
                                    <p:animEffect transition="in" filter="fade">
                                      <p:cBhvr>
                                        <p:cTn id="31" dur="1000"/>
                                        <p:tgtEl>
                                          <p:spTgt spid="45"/>
                                        </p:tgtEl>
                                      </p:cBhvr>
                                    </p:animEffect>
                                  </p:childTnLst>
                                </p:cTn>
                              </p:par>
                            </p:childTnLst>
                          </p:cTn>
                        </p:par>
                        <p:par>
                          <p:cTn id="32" fill="hold">
                            <p:stCondLst>
                              <p:cond delay="1500"/>
                            </p:stCondLst>
                            <p:childTnLst>
                              <p:par>
                                <p:cTn id="33" presetID="18" presetClass="entr" presetSubtype="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strips(downRight)">
                                      <p:cBhvr>
                                        <p:cTn id="35" dur="1000"/>
                                        <p:tgtEl>
                                          <p:spTgt spid="25"/>
                                        </p:tgtEl>
                                      </p:cBhvr>
                                    </p:animEffect>
                                  </p:childTnLst>
                                </p:cTn>
                              </p:par>
                              <p:par>
                                <p:cTn id="36" presetID="18" presetClass="entr" presetSubtype="6" fill="hold" nodeType="withEffect">
                                  <p:stCondLst>
                                    <p:cond delay="1000"/>
                                  </p:stCondLst>
                                  <p:childTnLst>
                                    <p:set>
                                      <p:cBhvr>
                                        <p:cTn id="37" dur="1" fill="hold">
                                          <p:stCondLst>
                                            <p:cond delay="0"/>
                                          </p:stCondLst>
                                        </p:cTn>
                                        <p:tgtEl>
                                          <p:spTgt spid="26"/>
                                        </p:tgtEl>
                                        <p:attrNameLst>
                                          <p:attrName>style.visibility</p:attrName>
                                        </p:attrNameLst>
                                      </p:cBhvr>
                                      <p:to>
                                        <p:strVal val="visible"/>
                                      </p:to>
                                    </p:set>
                                    <p:animEffect transition="in" filter="strips(downRight)">
                                      <p:cBhvr>
                                        <p:cTn id="38" dur="1000"/>
                                        <p:tgtEl>
                                          <p:spTgt spid="26"/>
                                        </p:tgtEl>
                                      </p:cBhvr>
                                    </p:animEffect>
                                  </p:childTnLst>
                                </p:cTn>
                              </p:par>
                              <p:par>
                                <p:cTn id="39" presetID="18" presetClass="entr" presetSubtype="12" fill="hold" nodeType="withEffect">
                                  <p:stCondLst>
                                    <p:cond delay="1500"/>
                                  </p:stCondLst>
                                  <p:childTnLst>
                                    <p:set>
                                      <p:cBhvr>
                                        <p:cTn id="40" dur="1" fill="hold">
                                          <p:stCondLst>
                                            <p:cond delay="0"/>
                                          </p:stCondLst>
                                        </p:cTn>
                                        <p:tgtEl>
                                          <p:spTgt spid="27"/>
                                        </p:tgtEl>
                                        <p:attrNameLst>
                                          <p:attrName>style.visibility</p:attrName>
                                        </p:attrNameLst>
                                      </p:cBhvr>
                                      <p:to>
                                        <p:strVal val="visible"/>
                                      </p:to>
                                    </p:set>
                                    <p:animEffect transition="in" filter="strips(downLeft)">
                                      <p:cBhvr>
                                        <p:cTn id="41" dur="1000"/>
                                        <p:tgtEl>
                                          <p:spTgt spid="27"/>
                                        </p:tgtEl>
                                      </p:cBhvr>
                                    </p:animEffect>
                                  </p:childTnLst>
                                </p:cTn>
                              </p:par>
                              <p:par>
                                <p:cTn id="42" presetID="18" presetClass="entr" presetSubtype="6" fill="hold" nodeType="withEffect">
                                  <p:stCondLst>
                                    <p:cond delay="2000"/>
                                  </p:stCondLst>
                                  <p:childTnLst>
                                    <p:set>
                                      <p:cBhvr>
                                        <p:cTn id="43" dur="1" fill="hold">
                                          <p:stCondLst>
                                            <p:cond delay="0"/>
                                          </p:stCondLst>
                                        </p:cTn>
                                        <p:tgtEl>
                                          <p:spTgt spid="28"/>
                                        </p:tgtEl>
                                        <p:attrNameLst>
                                          <p:attrName>style.visibility</p:attrName>
                                        </p:attrNameLst>
                                      </p:cBhvr>
                                      <p:to>
                                        <p:strVal val="visible"/>
                                      </p:to>
                                    </p:set>
                                    <p:animEffect transition="in" filter="strips(downRight)">
                                      <p:cBhvr>
                                        <p:cTn id="44" dur="1000"/>
                                        <p:tgtEl>
                                          <p:spTgt spid="28"/>
                                        </p:tgtEl>
                                      </p:cBhvr>
                                    </p:animEffect>
                                  </p:childTnLst>
                                </p:cTn>
                              </p:par>
                              <p:par>
                                <p:cTn id="45" presetID="18" presetClass="entr" presetSubtype="12" fill="hold" nodeType="withEffect">
                                  <p:stCondLst>
                                    <p:cond delay="2500"/>
                                  </p:stCondLst>
                                  <p:childTnLst>
                                    <p:set>
                                      <p:cBhvr>
                                        <p:cTn id="46" dur="1" fill="hold">
                                          <p:stCondLst>
                                            <p:cond delay="0"/>
                                          </p:stCondLst>
                                        </p:cTn>
                                        <p:tgtEl>
                                          <p:spTgt spid="29"/>
                                        </p:tgtEl>
                                        <p:attrNameLst>
                                          <p:attrName>style.visibility</p:attrName>
                                        </p:attrNameLst>
                                      </p:cBhvr>
                                      <p:to>
                                        <p:strVal val="visible"/>
                                      </p:to>
                                    </p:set>
                                    <p:animEffect transition="in" filter="strips(downLeft)">
                                      <p:cBhvr>
                                        <p:cTn id="47" dur="1000"/>
                                        <p:tgtEl>
                                          <p:spTgt spid="29"/>
                                        </p:tgtEl>
                                      </p:cBhvr>
                                    </p:animEffect>
                                  </p:childTnLst>
                                </p:cTn>
                              </p:par>
                              <p:par>
                                <p:cTn id="48" presetID="18" presetClass="entr" presetSubtype="12" fill="hold" nodeType="withEffect">
                                  <p:stCondLst>
                                    <p:cond delay="3000"/>
                                  </p:stCondLst>
                                  <p:childTnLst>
                                    <p:set>
                                      <p:cBhvr>
                                        <p:cTn id="49" dur="1" fill="hold">
                                          <p:stCondLst>
                                            <p:cond delay="0"/>
                                          </p:stCondLst>
                                        </p:cTn>
                                        <p:tgtEl>
                                          <p:spTgt spid="30"/>
                                        </p:tgtEl>
                                        <p:attrNameLst>
                                          <p:attrName>style.visibility</p:attrName>
                                        </p:attrNameLst>
                                      </p:cBhvr>
                                      <p:to>
                                        <p:strVal val="visible"/>
                                      </p:to>
                                    </p:set>
                                    <p:animEffect transition="in" filter="strips(downLeft)">
                                      <p:cBhvr>
                                        <p:cTn id="50" dur="1000"/>
                                        <p:tgtEl>
                                          <p:spTgt spid="30"/>
                                        </p:tgtEl>
                                      </p:cBhvr>
                                    </p:animEffect>
                                  </p:childTnLst>
                                </p:cTn>
                              </p:par>
                              <p:par>
                                <p:cTn id="51" presetID="18" presetClass="entr" presetSubtype="6" fill="hold" nodeType="withEffect">
                                  <p:stCondLst>
                                    <p:cond delay="3500"/>
                                  </p:stCondLst>
                                  <p:childTnLst>
                                    <p:set>
                                      <p:cBhvr>
                                        <p:cTn id="52" dur="1" fill="hold">
                                          <p:stCondLst>
                                            <p:cond delay="0"/>
                                          </p:stCondLst>
                                        </p:cTn>
                                        <p:tgtEl>
                                          <p:spTgt spid="24"/>
                                        </p:tgtEl>
                                        <p:attrNameLst>
                                          <p:attrName>style.visibility</p:attrName>
                                        </p:attrNameLst>
                                      </p:cBhvr>
                                      <p:to>
                                        <p:strVal val="visible"/>
                                      </p:to>
                                    </p:set>
                                    <p:animEffect transition="in" filter="strips(downRight)">
                                      <p:cBhvr>
                                        <p:cTn id="53" dur="1000"/>
                                        <p:tgtEl>
                                          <p:spTgt spid="24"/>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par>
                          <p:cTn id="58" fill="hold">
                            <p:stCondLst>
                              <p:cond delay="6500"/>
                            </p:stCondLst>
                            <p:childTnLst>
                              <p:par>
                                <p:cTn id="59" presetID="1" presetClass="entr" presetSubtype="0"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par>
                          <p:cTn id="61" fill="hold">
                            <p:stCondLst>
                              <p:cond delay="6500"/>
                            </p:stCondLst>
                            <p:childTnLst>
                              <p:par>
                                <p:cTn id="62" presetID="1" presetClass="exit" presetSubtype="0" fill="hold" nodeType="afterEffect">
                                  <p:stCondLst>
                                    <p:cond delay="0"/>
                                  </p:stCondLst>
                                  <p:childTnLst>
                                    <p:set>
                                      <p:cBhvr>
                                        <p:cTn id="63" dur="1" fill="hold">
                                          <p:stCondLst>
                                            <p:cond delay="0"/>
                                          </p:stCondLst>
                                        </p:cTn>
                                        <p:tgtEl>
                                          <p:spTgt spid="25"/>
                                        </p:tgtEl>
                                        <p:attrNameLst>
                                          <p:attrName>style.visibility</p:attrName>
                                        </p:attrNameLst>
                                      </p:cBhvr>
                                      <p:to>
                                        <p:strVal val="hidden"/>
                                      </p:to>
                                    </p:set>
                                  </p:childTnLst>
                                </p:cTn>
                              </p:par>
                            </p:childTnLst>
                          </p:cTn>
                        </p:par>
                        <p:par>
                          <p:cTn id="64" fill="hold">
                            <p:stCondLst>
                              <p:cond delay="6500"/>
                            </p:stCondLst>
                            <p:childTnLst>
                              <p:par>
                                <p:cTn id="65" presetID="1" presetClass="exit" presetSubtype="0" fill="hold" nodeType="afterEffect">
                                  <p:stCondLst>
                                    <p:cond delay="0"/>
                                  </p:stCondLst>
                                  <p:childTnLst>
                                    <p:set>
                                      <p:cBhvr>
                                        <p:cTn id="66" dur="1" fill="hold">
                                          <p:stCondLst>
                                            <p:cond delay="0"/>
                                          </p:stCondLst>
                                        </p:cTn>
                                        <p:tgtEl>
                                          <p:spTgt spid="26"/>
                                        </p:tgtEl>
                                        <p:attrNameLst>
                                          <p:attrName>style.visibility</p:attrName>
                                        </p:attrNameLst>
                                      </p:cBhvr>
                                      <p:to>
                                        <p:strVal val="hidden"/>
                                      </p:to>
                                    </p:set>
                                  </p:childTnLst>
                                </p:cTn>
                              </p:par>
                            </p:childTnLst>
                          </p:cTn>
                        </p:par>
                        <p:par>
                          <p:cTn id="67" fill="hold">
                            <p:stCondLst>
                              <p:cond delay="6500"/>
                            </p:stCondLst>
                            <p:childTnLst>
                              <p:par>
                                <p:cTn id="68" presetID="1" presetClass="exit" presetSubtype="0" fill="hold" nodeType="afterEffect">
                                  <p:stCondLst>
                                    <p:cond delay="0"/>
                                  </p:stCondLst>
                                  <p:childTnLst>
                                    <p:set>
                                      <p:cBhvr>
                                        <p:cTn id="69" dur="1" fill="hold">
                                          <p:stCondLst>
                                            <p:cond delay="0"/>
                                          </p:stCondLst>
                                        </p:cTn>
                                        <p:tgtEl>
                                          <p:spTgt spid="27"/>
                                        </p:tgtEl>
                                        <p:attrNameLst>
                                          <p:attrName>style.visibility</p:attrName>
                                        </p:attrNameLst>
                                      </p:cBhvr>
                                      <p:to>
                                        <p:strVal val="hidden"/>
                                      </p:to>
                                    </p:set>
                                  </p:childTnLst>
                                </p:cTn>
                              </p:par>
                            </p:childTnLst>
                          </p:cTn>
                        </p:par>
                        <p:par>
                          <p:cTn id="70" fill="hold">
                            <p:stCondLst>
                              <p:cond delay="6500"/>
                            </p:stCondLst>
                            <p:childTnLst>
                              <p:par>
                                <p:cTn id="71" presetID="1" presetClass="exit" presetSubtype="0" fill="hold" nodeType="afterEffect">
                                  <p:stCondLst>
                                    <p:cond delay="0"/>
                                  </p:stCondLst>
                                  <p:childTnLst>
                                    <p:set>
                                      <p:cBhvr>
                                        <p:cTn id="72" dur="1" fill="hold">
                                          <p:stCondLst>
                                            <p:cond delay="0"/>
                                          </p:stCondLst>
                                        </p:cTn>
                                        <p:tgtEl>
                                          <p:spTgt spid="28"/>
                                        </p:tgtEl>
                                        <p:attrNameLst>
                                          <p:attrName>style.visibility</p:attrName>
                                        </p:attrNameLst>
                                      </p:cBhvr>
                                      <p:to>
                                        <p:strVal val="hidden"/>
                                      </p:to>
                                    </p:set>
                                  </p:childTnLst>
                                </p:cTn>
                              </p:par>
                            </p:childTnLst>
                          </p:cTn>
                        </p:par>
                        <p:par>
                          <p:cTn id="73" fill="hold">
                            <p:stCondLst>
                              <p:cond delay="6500"/>
                            </p:stCondLst>
                            <p:childTnLst>
                              <p:par>
                                <p:cTn id="74" presetID="1" presetClass="exit" presetSubtype="0" fill="hold" nodeType="afterEffect">
                                  <p:stCondLst>
                                    <p:cond delay="0"/>
                                  </p:stCondLst>
                                  <p:childTnLst>
                                    <p:set>
                                      <p:cBhvr>
                                        <p:cTn id="75" dur="1" fill="hold">
                                          <p:stCondLst>
                                            <p:cond delay="0"/>
                                          </p:stCondLst>
                                        </p:cTn>
                                        <p:tgtEl>
                                          <p:spTgt spid="29"/>
                                        </p:tgtEl>
                                        <p:attrNameLst>
                                          <p:attrName>style.visibility</p:attrName>
                                        </p:attrNameLst>
                                      </p:cBhvr>
                                      <p:to>
                                        <p:strVal val="hidden"/>
                                      </p:to>
                                    </p:set>
                                  </p:childTnLst>
                                </p:cTn>
                              </p:par>
                            </p:childTnLst>
                          </p:cTn>
                        </p:par>
                        <p:par>
                          <p:cTn id="76" fill="hold">
                            <p:stCondLst>
                              <p:cond delay="6500"/>
                            </p:stCondLst>
                            <p:childTnLst>
                              <p:par>
                                <p:cTn id="77" presetID="1" presetClass="exit" presetSubtype="0" fill="hold" nodeType="afterEffect">
                                  <p:stCondLst>
                                    <p:cond delay="0"/>
                                  </p:stCondLst>
                                  <p:childTnLst>
                                    <p:set>
                                      <p:cBhvr>
                                        <p:cTn id="78" dur="1" fill="hold">
                                          <p:stCondLst>
                                            <p:cond delay="0"/>
                                          </p:stCondLst>
                                        </p:cTn>
                                        <p:tgtEl>
                                          <p:spTgt spid="30"/>
                                        </p:tgtEl>
                                        <p:attrNameLst>
                                          <p:attrName>style.visibility</p:attrName>
                                        </p:attrNameLst>
                                      </p:cBhvr>
                                      <p:to>
                                        <p:strVal val="hidden"/>
                                      </p:to>
                                    </p:set>
                                  </p:childTnLst>
                                </p:cTn>
                              </p:par>
                            </p:childTnLst>
                          </p:cTn>
                        </p:par>
                        <p:par>
                          <p:cTn id="79" fill="hold">
                            <p:stCondLst>
                              <p:cond delay="6500"/>
                            </p:stCondLst>
                            <p:childTnLst>
                              <p:par>
                                <p:cTn id="80" presetID="1" presetClass="exit" presetSubtype="0" fill="hold" nodeType="afterEffect">
                                  <p:stCondLst>
                                    <p:cond delay="0"/>
                                  </p:stCondLst>
                                  <p:childTnLst>
                                    <p:set>
                                      <p:cBhvr>
                                        <p:cTn id="81" dur="1" fill="hold">
                                          <p:stCondLst>
                                            <p:cond delay="0"/>
                                          </p:stCondLst>
                                        </p:cTn>
                                        <p:tgtEl>
                                          <p:spTgt spid="24"/>
                                        </p:tgtEl>
                                        <p:attrNameLst>
                                          <p:attrName>style.visibility</p:attrName>
                                        </p:attrNameLst>
                                      </p:cBhvr>
                                      <p:to>
                                        <p:strVal val="hidden"/>
                                      </p:to>
                                    </p:set>
                                  </p:childTnLst>
                                </p:cTn>
                              </p:par>
                            </p:childTnLst>
                          </p:cTn>
                        </p:par>
                        <p:par>
                          <p:cTn id="82" fill="hold">
                            <p:stCondLst>
                              <p:cond delay="6500"/>
                            </p:stCondLst>
                            <p:childTnLst>
                              <p:par>
                                <p:cTn id="83" presetID="1" presetClass="exit" presetSubtype="0" fill="hold" nodeType="afterEffect">
                                  <p:stCondLst>
                                    <p:cond delay="0"/>
                                  </p:stCondLst>
                                  <p:childTnLst>
                                    <p:set>
                                      <p:cBhvr>
                                        <p:cTn id="84" dur="1" fill="hold">
                                          <p:stCondLst>
                                            <p:cond delay="0"/>
                                          </p:stCondLst>
                                        </p:cTn>
                                        <p:tgtEl>
                                          <p:spTgt spid="32"/>
                                        </p:tgtEl>
                                        <p:attrNameLst>
                                          <p:attrName>style.visibility</p:attrName>
                                        </p:attrNameLst>
                                      </p:cBhvr>
                                      <p:to>
                                        <p:strVal val="hidden"/>
                                      </p:to>
                                    </p:set>
                                  </p:childTnLst>
                                </p:cTn>
                              </p:par>
                            </p:childTnLst>
                          </p:cTn>
                        </p:par>
                        <p:par>
                          <p:cTn id="85" fill="hold">
                            <p:stCondLst>
                              <p:cond delay="6500"/>
                            </p:stCondLst>
                            <p:childTnLst>
                              <p:par>
                                <p:cTn id="86" presetID="63" presetClass="path" presetSubtype="0" accel="50000" decel="50000" fill="hold" nodeType="afterEffect">
                                  <p:stCondLst>
                                    <p:cond delay="500"/>
                                  </p:stCondLst>
                                  <p:childTnLst>
                                    <p:animMotion origin="layout" path="M 0 0 L 0.25 0 E" pathEditMode="relative" ptsTypes="">
                                      <p:cBhvr>
                                        <p:cTn id="87" dur="2000" fill="hold"/>
                                        <p:tgtEl>
                                          <p:spTgt spid="38"/>
                                        </p:tgtEl>
                                        <p:attrNameLst>
                                          <p:attrName>ppt_x</p:attrName>
                                          <p:attrName>ppt_y</p:attrName>
                                        </p:attrNameLst>
                                      </p:cBhvr>
                                    </p:animMotion>
                                  </p:childTnLst>
                                </p:cTn>
                              </p:par>
                            </p:childTnLst>
                          </p:cTn>
                        </p:par>
                        <p:par>
                          <p:cTn id="88" fill="hold">
                            <p:stCondLst>
                              <p:cond delay="9000"/>
                            </p:stCondLst>
                            <p:childTnLst>
                              <p:par>
                                <p:cTn id="89" presetID="35" presetClass="path" presetSubtype="0" accel="50000" decel="50000" fill="hold" nodeType="afterEffect">
                                  <p:stCondLst>
                                    <p:cond delay="0"/>
                                  </p:stCondLst>
                                  <p:childTnLst>
                                    <p:animMotion origin="layout" path="M 0.25 -1.11111E-6 L -0.25 -4.44444E-6 " pathEditMode="relative" rAng="0" ptsTypes="AA">
                                      <p:cBhvr>
                                        <p:cTn id="90" dur="2000" fill="hold"/>
                                        <p:tgtEl>
                                          <p:spTgt spid="38"/>
                                        </p:tgtEl>
                                        <p:attrNameLst>
                                          <p:attrName>ppt_x</p:attrName>
                                          <p:attrName>ppt_y</p:attrName>
                                        </p:attrNameLst>
                                      </p:cBhvr>
                                      <p:rCtr x="-25026" y="93"/>
                                    </p:animMotion>
                                  </p:childTnLst>
                                </p:cTn>
                              </p:par>
                              <p:par>
                                <p:cTn id="91" presetID="18" presetClass="entr" presetSubtype="12" fill="hold" grpId="0" nodeType="withEffect">
                                  <p:stCondLst>
                                    <p:cond delay="300"/>
                                  </p:stCondLst>
                                  <p:childTnLst>
                                    <p:set>
                                      <p:cBhvr>
                                        <p:cTn id="92" dur="1" fill="hold">
                                          <p:stCondLst>
                                            <p:cond delay="0"/>
                                          </p:stCondLst>
                                        </p:cTn>
                                        <p:tgtEl>
                                          <p:spTgt spid="39"/>
                                        </p:tgtEl>
                                        <p:attrNameLst>
                                          <p:attrName>style.visibility</p:attrName>
                                        </p:attrNameLst>
                                      </p:cBhvr>
                                      <p:to>
                                        <p:strVal val="visible"/>
                                      </p:to>
                                    </p:set>
                                    <p:animEffect transition="in" filter="strips(downLeft)">
                                      <p:cBhvr>
                                        <p:cTn id="93" dur="2000"/>
                                        <p:tgtEl>
                                          <p:spTgt spid="39"/>
                                        </p:tgtEl>
                                      </p:cBhvr>
                                    </p:animEffect>
                                  </p:childTnLst>
                                </p:cTn>
                              </p:par>
                              <p:par>
                                <p:cTn id="94" presetID="18" presetClass="entr" presetSubtype="12" fill="hold" grpId="0" nodeType="withEffect">
                                  <p:stCondLst>
                                    <p:cond delay="300"/>
                                  </p:stCondLst>
                                  <p:childTnLst>
                                    <p:set>
                                      <p:cBhvr>
                                        <p:cTn id="95" dur="1" fill="hold">
                                          <p:stCondLst>
                                            <p:cond delay="0"/>
                                          </p:stCondLst>
                                        </p:cTn>
                                        <p:tgtEl>
                                          <p:spTgt spid="40"/>
                                        </p:tgtEl>
                                        <p:attrNameLst>
                                          <p:attrName>style.visibility</p:attrName>
                                        </p:attrNameLst>
                                      </p:cBhvr>
                                      <p:to>
                                        <p:strVal val="visible"/>
                                      </p:to>
                                    </p:set>
                                    <p:animEffect transition="in" filter="strips(downLeft)">
                                      <p:cBhvr>
                                        <p:cTn id="96" dur="2000"/>
                                        <p:tgtEl>
                                          <p:spTgt spid="40"/>
                                        </p:tgtEl>
                                      </p:cBhvr>
                                    </p:animEffect>
                                  </p:childTnLst>
                                </p:cTn>
                              </p:par>
                            </p:childTnLst>
                          </p:cTn>
                        </p:par>
                        <p:par>
                          <p:cTn id="97" fill="hold">
                            <p:stCondLst>
                              <p:cond delay="11300"/>
                            </p:stCondLst>
                            <p:childTnLst>
                              <p:par>
                                <p:cTn id="98" presetID="38" presetClass="entr" presetSubtype="0" accel="50000" fill="hold" grpId="0" nodeType="afterEffect">
                                  <p:stCondLst>
                                    <p:cond delay="0"/>
                                  </p:stCondLst>
                                  <p:iterate type="lt">
                                    <p:tmPct val="50000"/>
                                  </p:iterate>
                                  <p:childTnLst>
                                    <p:set>
                                      <p:cBhvr>
                                        <p:cTn id="99" dur="1" fill="hold">
                                          <p:stCondLst>
                                            <p:cond delay="0"/>
                                          </p:stCondLst>
                                        </p:cTn>
                                        <p:tgtEl>
                                          <p:spTgt spid="51"/>
                                        </p:tgtEl>
                                        <p:attrNameLst>
                                          <p:attrName>style.visibility</p:attrName>
                                        </p:attrNameLst>
                                      </p:cBhvr>
                                      <p:to>
                                        <p:strVal val="visible"/>
                                      </p:to>
                                    </p:set>
                                    <p:set>
                                      <p:cBhvr>
                                        <p:cTn id="100" dur="455" fill="hold">
                                          <p:stCondLst>
                                            <p:cond delay="0"/>
                                          </p:stCondLst>
                                        </p:cTn>
                                        <p:tgtEl>
                                          <p:spTgt spid="51"/>
                                        </p:tgtEl>
                                        <p:attrNameLst>
                                          <p:attrName>style.rotation</p:attrName>
                                        </p:attrNameLst>
                                      </p:cBhvr>
                                      <p:to>
                                        <p:strVal val="-45.0"/>
                                      </p:to>
                                    </p:set>
                                    <p:anim calcmode="lin" valueType="num">
                                      <p:cBhvr>
                                        <p:cTn id="101" dur="455" fill="hold">
                                          <p:stCondLst>
                                            <p:cond delay="455"/>
                                          </p:stCondLst>
                                        </p:cTn>
                                        <p:tgtEl>
                                          <p:spTgt spid="51"/>
                                        </p:tgtEl>
                                        <p:attrNameLst>
                                          <p:attrName>style.rotation</p:attrName>
                                        </p:attrNameLst>
                                      </p:cBhvr>
                                      <p:tavLst>
                                        <p:tav tm="0">
                                          <p:val>
                                            <p:fltVal val="-45"/>
                                          </p:val>
                                        </p:tav>
                                        <p:tav tm="69900">
                                          <p:val>
                                            <p:fltVal val="45"/>
                                          </p:val>
                                        </p:tav>
                                        <p:tav tm="100000">
                                          <p:val>
                                            <p:fltVal val="0"/>
                                          </p:val>
                                        </p:tav>
                                      </p:tavLst>
                                    </p:anim>
                                    <p:anim calcmode="lin" valueType="num">
                                      <p:cBhvr>
                                        <p:cTn id="102" dur="455" fill="hold">
                                          <p:stCondLst>
                                            <p:cond delay="0"/>
                                          </p:stCondLst>
                                        </p:cTn>
                                        <p:tgtEl>
                                          <p:spTgt spid="51"/>
                                        </p:tgtEl>
                                        <p:attrNameLst>
                                          <p:attrName>ppt_y</p:attrName>
                                        </p:attrNameLst>
                                      </p:cBhvr>
                                      <p:tavLst>
                                        <p:tav tm="0">
                                          <p:val>
                                            <p:strVal val="#ppt_y-1"/>
                                          </p:val>
                                        </p:tav>
                                        <p:tav tm="100000">
                                          <p:val>
                                            <p:strVal val="#ppt_y-(0.354*#ppt_w-0.172*#ppt_h)"/>
                                          </p:val>
                                        </p:tav>
                                      </p:tavLst>
                                    </p:anim>
                                    <p:anim calcmode="lin" valueType="num">
                                      <p:cBhvr>
                                        <p:cTn id="103" dur="156" decel="50000" autoRev="1" fill="hold">
                                          <p:stCondLst>
                                            <p:cond delay="455"/>
                                          </p:stCondLst>
                                        </p:cTn>
                                        <p:tgtEl>
                                          <p:spTgt spid="51"/>
                                        </p:tgtEl>
                                        <p:attrNameLst>
                                          <p:attrName>ppt_y</p:attrName>
                                        </p:attrNameLst>
                                      </p:cBhvr>
                                      <p:tavLst>
                                        <p:tav tm="0">
                                          <p:val>
                                            <p:strVal val="#ppt_y-(0.354*#ppt_w-0.172*#ppt_h)"/>
                                          </p:val>
                                        </p:tav>
                                        <p:tav tm="100000">
                                          <p:val>
                                            <p:strVal val="#ppt_y-(0.354*#ppt_w-0.172*#ppt_h)-#ppt_h/2"/>
                                          </p:val>
                                        </p:tav>
                                      </p:tavLst>
                                    </p:anim>
                                    <p:anim calcmode="lin" valueType="num">
                                      <p:cBhvr>
                                        <p:cTn id="104" dur="136" fill="hold">
                                          <p:stCondLst>
                                            <p:cond delay="864"/>
                                          </p:stCondLst>
                                        </p:cTn>
                                        <p:tgtEl>
                                          <p:spTgt spid="51"/>
                                        </p:tgtEl>
                                        <p:attrNameLst>
                                          <p:attrName>ppt_y</p:attrName>
                                        </p:attrNameLst>
                                      </p:cBhvr>
                                      <p:tavLst>
                                        <p:tav tm="0">
                                          <p:val>
                                            <p:strVal val="#ppt_y-(0.354*#ppt_w-0.172*#ppt_h)"/>
                                          </p:val>
                                        </p:tav>
                                        <p:tav tm="100000">
                                          <p:val>
                                            <p:strVal val="#ppt_y"/>
                                          </p:val>
                                        </p:tav>
                                      </p:tavLst>
                                    </p:anim>
                                  </p:childTnLst>
                                </p:cTn>
                              </p:par>
                            </p:childTnLst>
                          </p:cTn>
                        </p:par>
                        <p:par>
                          <p:cTn id="105" fill="hold">
                            <p:stCondLst>
                              <p:cond delay="12300"/>
                            </p:stCondLst>
                            <p:childTnLst>
                              <p:par>
                                <p:cTn id="106" presetID="1" presetClass="exit" presetSubtype="0" fill="hold" nodeType="afterEffect">
                                  <p:stCondLst>
                                    <p:cond delay="2000"/>
                                  </p:stCondLst>
                                  <p:childTnLst>
                                    <p:set>
                                      <p:cBhvr>
                                        <p:cTn id="107" dur="1" fill="hold">
                                          <p:stCondLst>
                                            <p:cond delay="0"/>
                                          </p:stCondLst>
                                        </p:cTn>
                                        <p:tgtEl>
                                          <p:spTgt spid="25"/>
                                        </p:tgtEl>
                                        <p:attrNameLst>
                                          <p:attrName>style.visibility</p:attrName>
                                        </p:attrNameLst>
                                      </p:cBhvr>
                                      <p:to>
                                        <p:strVal val="hidden"/>
                                      </p:to>
                                    </p:set>
                                  </p:childTnLst>
                                </p:cTn>
                              </p:par>
                              <p:par>
                                <p:cTn id="108" presetID="1" presetClass="exit" presetSubtype="0" fill="hold" nodeType="withEffect">
                                  <p:stCondLst>
                                    <p:cond delay="2000"/>
                                  </p:stCondLst>
                                  <p:childTnLst>
                                    <p:set>
                                      <p:cBhvr>
                                        <p:cTn id="109" dur="1" fill="hold">
                                          <p:stCondLst>
                                            <p:cond delay="0"/>
                                          </p:stCondLst>
                                        </p:cTn>
                                        <p:tgtEl>
                                          <p:spTgt spid="26"/>
                                        </p:tgtEl>
                                        <p:attrNameLst>
                                          <p:attrName>style.visibility</p:attrName>
                                        </p:attrNameLst>
                                      </p:cBhvr>
                                      <p:to>
                                        <p:strVal val="hidden"/>
                                      </p:to>
                                    </p:set>
                                  </p:childTnLst>
                                </p:cTn>
                              </p:par>
                              <p:par>
                                <p:cTn id="110" presetID="1" presetClass="exit" presetSubtype="0" fill="hold" nodeType="withEffect">
                                  <p:stCondLst>
                                    <p:cond delay="2000"/>
                                  </p:stCondLst>
                                  <p:childTnLst>
                                    <p:set>
                                      <p:cBhvr>
                                        <p:cTn id="111" dur="1" fill="hold">
                                          <p:stCondLst>
                                            <p:cond delay="0"/>
                                          </p:stCondLst>
                                        </p:cTn>
                                        <p:tgtEl>
                                          <p:spTgt spid="27"/>
                                        </p:tgtEl>
                                        <p:attrNameLst>
                                          <p:attrName>style.visibility</p:attrName>
                                        </p:attrNameLst>
                                      </p:cBhvr>
                                      <p:to>
                                        <p:strVal val="hidden"/>
                                      </p:to>
                                    </p:set>
                                  </p:childTnLst>
                                </p:cTn>
                              </p:par>
                              <p:par>
                                <p:cTn id="112" presetID="1" presetClass="exit" presetSubtype="0" fill="hold" nodeType="withEffect">
                                  <p:stCondLst>
                                    <p:cond delay="2000"/>
                                  </p:stCondLst>
                                  <p:childTnLst>
                                    <p:set>
                                      <p:cBhvr>
                                        <p:cTn id="113" dur="1" fill="hold">
                                          <p:stCondLst>
                                            <p:cond delay="0"/>
                                          </p:stCondLst>
                                        </p:cTn>
                                        <p:tgtEl>
                                          <p:spTgt spid="28"/>
                                        </p:tgtEl>
                                        <p:attrNameLst>
                                          <p:attrName>style.visibility</p:attrName>
                                        </p:attrNameLst>
                                      </p:cBhvr>
                                      <p:to>
                                        <p:strVal val="hidden"/>
                                      </p:to>
                                    </p:set>
                                  </p:childTnLst>
                                </p:cTn>
                              </p:par>
                              <p:par>
                                <p:cTn id="114" presetID="1" presetClass="exit" presetSubtype="0" fill="hold" nodeType="withEffect">
                                  <p:stCondLst>
                                    <p:cond delay="2000"/>
                                  </p:stCondLst>
                                  <p:childTnLst>
                                    <p:set>
                                      <p:cBhvr>
                                        <p:cTn id="115" dur="1" fill="hold">
                                          <p:stCondLst>
                                            <p:cond delay="0"/>
                                          </p:stCondLst>
                                        </p:cTn>
                                        <p:tgtEl>
                                          <p:spTgt spid="29"/>
                                        </p:tgtEl>
                                        <p:attrNameLst>
                                          <p:attrName>style.visibility</p:attrName>
                                        </p:attrNameLst>
                                      </p:cBhvr>
                                      <p:to>
                                        <p:strVal val="hidden"/>
                                      </p:to>
                                    </p:set>
                                  </p:childTnLst>
                                </p:cTn>
                              </p:par>
                              <p:par>
                                <p:cTn id="116" presetID="1" presetClass="exit" presetSubtype="0" fill="hold" nodeType="withEffect">
                                  <p:stCondLst>
                                    <p:cond delay="2000"/>
                                  </p:stCondLst>
                                  <p:childTnLst>
                                    <p:set>
                                      <p:cBhvr>
                                        <p:cTn id="117" dur="1" fill="hold">
                                          <p:stCondLst>
                                            <p:cond delay="0"/>
                                          </p:stCondLst>
                                        </p:cTn>
                                        <p:tgtEl>
                                          <p:spTgt spid="30"/>
                                        </p:tgtEl>
                                        <p:attrNameLst>
                                          <p:attrName>style.visibility</p:attrName>
                                        </p:attrNameLst>
                                      </p:cBhvr>
                                      <p:to>
                                        <p:strVal val="hidden"/>
                                      </p:to>
                                    </p:set>
                                  </p:childTnLst>
                                </p:cTn>
                              </p:par>
                              <p:par>
                                <p:cTn id="118" presetID="1" presetClass="exit" presetSubtype="0" fill="hold" nodeType="withEffect">
                                  <p:stCondLst>
                                    <p:cond delay="2000"/>
                                  </p:stCondLst>
                                  <p:childTnLst>
                                    <p:set>
                                      <p:cBhvr>
                                        <p:cTn id="119" dur="1" fill="hold">
                                          <p:stCondLst>
                                            <p:cond delay="0"/>
                                          </p:stCondLst>
                                        </p:cTn>
                                        <p:tgtEl>
                                          <p:spTgt spid="24"/>
                                        </p:tgtEl>
                                        <p:attrNameLst>
                                          <p:attrName>style.visibility</p:attrName>
                                        </p:attrNameLst>
                                      </p:cBhvr>
                                      <p:to>
                                        <p:strVal val="hidden"/>
                                      </p:to>
                                    </p:set>
                                  </p:childTnLst>
                                </p:cTn>
                              </p:par>
                              <p:par>
                                <p:cTn id="120" presetID="1" presetClass="exit" presetSubtype="0" fill="hold" nodeType="withEffect">
                                  <p:stCondLst>
                                    <p:cond delay="2000"/>
                                  </p:stCondLst>
                                  <p:childTnLst>
                                    <p:set>
                                      <p:cBhvr>
                                        <p:cTn id="121" dur="1" fill="hold">
                                          <p:stCondLst>
                                            <p:cond delay="0"/>
                                          </p:stCondLst>
                                        </p:cTn>
                                        <p:tgtEl>
                                          <p:spTgt spid="32"/>
                                        </p:tgtEl>
                                        <p:attrNameLst>
                                          <p:attrName>style.visibility</p:attrName>
                                        </p:attrNameLst>
                                      </p:cBhvr>
                                      <p:to>
                                        <p:strVal val="hidden"/>
                                      </p:to>
                                    </p:set>
                                  </p:childTnLst>
                                </p:cTn>
                              </p:par>
                              <p:par>
                                <p:cTn id="122" presetID="1" presetClass="exit" presetSubtype="0" fill="hold" nodeType="withEffect">
                                  <p:stCondLst>
                                    <p:cond delay="2000"/>
                                  </p:stCondLst>
                                  <p:childTnLst>
                                    <p:set>
                                      <p:cBhvr>
                                        <p:cTn id="123" dur="1" fill="hold">
                                          <p:stCondLst>
                                            <p:cond delay="0"/>
                                          </p:stCondLst>
                                        </p:cTn>
                                        <p:tgtEl>
                                          <p:spTgt spid="38"/>
                                        </p:tgtEl>
                                        <p:attrNameLst>
                                          <p:attrName>style.visibility</p:attrName>
                                        </p:attrNameLst>
                                      </p:cBhvr>
                                      <p:to>
                                        <p:strVal val="hidden"/>
                                      </p:to>
                                    </p:set>
                                  </p:childTnLst>
                                </p:cTn>
                              </p:par>
                              <p:par>
                                <p:cTn id="124" presetID="1" presetClass="exit" presetSubtype="0" fill="hold" grpId="1" nodeType="withEffect">
                                  <p:stCondLst>
                                    <p:cond delay="2000"/>
                                  </p:stCondLst>
                                  <p:childTnLst>
                                    <p:set>
                                      <p:cBhvr>
                                        <p:cTn id="125" dur="1" fill="hold">
                                          <p:stCondLst>
                                            <p:cond delay="0"/>
                                          </p:stCondLst>
                                        </p:cTn>
                                        <p:tgtEl>
                                          <p:spTgt spid="39"/>
                                        </p:tgtEl>
                                        <p:attrNameLst>
                                          <p:attrName>style.visibility</p:attrName>
                                        </p:attrNameLst>
                                      </p:cBhvr>
                                      <p:to>
                                        <p:strVal val="hidden"/>
                                      </p:to>
                                    </p:set>
                                  </p:childTnLst>
                                </p:cTn>
                              </p:par>
                              <p:par>
                                <p:cTn id="126" presetID="1" presetClass="exit" presetSubtype="0" fill="hold" grpId="1" nodeType="withEffect">
                                  <p:stCondLst>
                                    <p:cond delay="2000"/>
                                  </p:stCondLst>
                                  <p:childTnLst>
                                    <p:set>
                                      <p:cBhvr>
                                        <p:cTn id="127" dur="1" fill="hold">
                                          <p:stCondLst>
                                            <p:cond delay="0"/>
                                          </p:stCondLst>
                                        </p:cTn>
                                        <p:tgtEl>
                                          <p:spTgt spid="40"/>
                                        </p:tgtEl>
                                        <p:attrNameLst>
                                          <p:attrName>style.visibility</p:attrName>
                                        </p:attrNameLst>
                                      </p:cBhvr>
                                      <p:to>
                                        <p:strVal val="hidden"/>
                                      </p:to>
                                    </p:set>
                                  </p:childTnLst>
                                </p:cTn>
                              </p:par>
                              <p:par>
                                <p:cTn id="128" presetID="1" presetClass="exit" presetSubtype="0" fill="hold" grpId="1" nodeType="withEffect">
                                  <p:stCondLst>
                                    <p:cond delay="2000"/>
                                  </p:stCondLst>
                                  <p:iterate type="lt">
                                    <p:tmAbs val="0"/>
                                  </p:iterate>
                                  <p:childTnLst>
                                    <p:set>
                                      <p:cBhvr>
                                        <p:cTn id="129" dur="1" fill="hold">
                                          <p:stCondLst>
                                            <p:cond delay="0"/>
                                          </p:stCondLst>
                                        </p:cTn>
                                        <p:tgtEl>
                                          <p:spTgt spid="51"/>
                                        </p:tgtEl>
                                        <p:attrNameLst>
                                          <p:attrName>style.visibility</p:attrName>
                                        </p:attrNameLst>
                                      </p:cBhvr>
                                      <p:to>
                                        <p:strVal val="hidden"/>
                                      </p:to>
                                    </p:set>
                                  </p:childTnLst>
                                </p:cTn>
                              </p:par>
                              <p:par>
                                <p:cTn id="130" presetID="1" presetClass="entr" presetSubtype="0" fill="hold" nodeType="withEffect">
                                  <p:stCondLst>
                                    <p:cond delay="2000"/>
                                  </p:stCondLst>
                                  <p:childTnLst>
                                    <p:set>
                                      <p:cBhvr>
                                        <p:cTn id="131" dur="1" fill="hold">
                                          <p:stCondLst>
                                            <p:cond delay="0"/>
                                          </p:stCondLst>
                                        </p:cTn>
                                        <p:tgtEl>
                                          <p:spTgt spid="52"/>
                                        </p:tgtEl>
                                        <p:attrNameLst>
                                          <p:attrName>style.visibility</p:attrName>
                                        </p:attrNameLst>
                                      </p:cBhvr>
                                      <p:to>
                                        <p:strVal val="visible"/>
                                      </p:to>
                                    </p:set>
                                  </p:childTnLst>
                                </p:cTn>
                              </p:par>
                            </p:childTnLst>
                          </p:cTn>
                        </p:par>
                        <p:par>
                          <p:cTn id="132" fill="hold">
                            <p:stCondLst>
                              <p:cond delay="14300"/>
                            </p:stCondLst>
                            <p:childTnLst>
                              <p:par>
                                <p:cTn id="133" presetID="6" presetClass="emph" presetSubtype="0" fill="hold" nodeType="afterEffect">
                                  <p:stCondLst>
                                    <p:cond delay="0"/>
                                  </p:stCondLst>
                                  <p:childTnLst>
                                    <p:animScale>
                                      <p:cBhvr>
                                        <p:cTn id="134" dur="2000" fill="hold"/>
                                        <p:tgtEl>
                                          <p:spTgt spid="52"/>
                                        </p:tgtEl>
                                      </p:cBhvr>
                                      <p:by x="25000" y="25000"/>
                                    </p:animScale>
                                  </p:childTnLst>
                                </p:cTn>
                              </p:par>
                              <p:par>
                                <p:cTn id="135" presetID="56" presetClass="path" presetSubtype="0" accel="50000" decel="50000" fill="hold" nodeType="withEffect">
                                  <p:stCondLst>
                                    <p:cond delay="0"/>
                                  </p:stCondLst>
                                  <p:childTnLst>
                                    <p:animMotion origin="layout" path="M 3.95833E-6 -7.40741E-7 L 0.38776 -0.42731 " pathEditMode="relative" rAng="0" ptsTypes="AA">
                                      <p:cBhvr>
                                        <p:cTn id="136" dur="2000" fill="hold"/>
                                        <p:tgtEl>
                                          <p:spTgt spid="52"/>
                                        </p:tgtEl>
                                        <p:attrNameLst>
                                          <p:attrName>ppt_x</p:attrName>
                                          <p:attrName>ppt_y</p:attrName>
                                        </p:attrNameLst>
                                      </p:cBhvr>
                                      <p:rCtr x="19388" y="-21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1" grpId="0" animBg="1"/>
      <p:bldP spid="42" grpId="0" animBg="1"/>
      <p:bldP spid="43" grpId="0" animBg="1"/>
      <p:bldP spid="44" grpId="0" animBg="1"/>
      <p:bldP spid="45" grpId="0" animBg="1"/>
      <p:bldP spid="39" grpId="0"/>
      <p:bldP spid="39" grpId="1"/>
      <p:bldP spid="40" grpId="0"/>
      <p:bldP spid="40" grpId="1"/>
      <p:bldP spid="51" grpId="0"/>
      <p:bldP spid="5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346166"/>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873379" y="1878446"/>
            <a:ext cx="10576184" cy="415498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The Long Corridor starts from the Gate of Greeting the Moon (</a:t>
            </a:r>
            <a:r>
              <a:rPr lang="zh-CN" altLang="en-US" sz="2400" dirty="0">
                <a:solidFill>
                  <a:schemeClr val="bg1"/>
                </a:solidFill>
                <a:latin typeface="Times New Roman" panose="02020603050405020304" pitchFamily="18" charset="0"/>
                <a:cs typeface="Times New Roman" panose="02020603050405020304" pitchFamily="18" charset="0"/>
              </a:rPr>
              <a:t>邀月门</a:t>
            </a:r>
            <a:r>
              <a:rPr lang="en-US" altLang="zh-CN" sz="2400" dirty="0">
                <a:solidFill>
                  <a:schemeClr val="bg1"/>
                </a:solidFill>
                <a:latin typeface="Times New Roman" panose="02020603050405020304" pitchFamily="18" charset="0"/>
                <a:cs typeface="Times New Roman" panose="02020603050405020304" pitchFamily="18" charset="0"/>
              </a:rPr>
              <a:t>)  in the east and ends at the Marble Boat (</a:t>
            </a:r>
            <a:r>
              <a:rPr lang="zh-CN" altLang="en-US" sz="2400" dirty="0">
                <a:solidFill>
                  <a:schemeClr val="bg1"/>
                </a:solidFill>
                <a:latin typeface="Times New Roman" panose="02020603050405020304" pitchFamily="18" charset="0"/>
                <a:cs typeface="Times New Roman" panose="02020603050405020304" pitchFamily="18" charset="0"/>
              </a:rPr>
              <a:t>石丈亭</a:t>
            </a:r>
            <a:r>
              <a:rPr lang="en-US" altLang="zh-CN" sz="2400" dirty="0">
                <a:solidFill>
                  <a:schemeClr val="bg1"/>
                </a:solidFill>
                <a:latin typeface="Times New Roman" panose="02020603050405020304" pitchFamily="18" charset="0"/>
                <a:cs typeface="Times New Roman" panose="02020603050405020304" pitchFamily="18" charset="0"/>
              </a:rPr>
              <a:t>)  in the west. It is 728 meters long with 273 sections, so it is called “Long Corridor”. The Long Corridor lies in front of the Longevity Hill (</a:t>
            </a:r>
            <a:r>
              <a:rPr lang="zh-CN" altLang="en-US" sz="2400" dirty="0">
                <a:solidFill>
                  <a:schemeClr val="bg1"/>
                </a:solidFill>
                <a:latin typeface="Times New Roman" panose="02020603050405020304" pitchFamily="18" charset="0"/>
                <a:cs typeface="Times New Roman" panose="02020603050405020304" pitchFamily="18" charset="0"/>
              </a:rPr>
              <a:t>万寿山</a:t>
            </a:r>
            <a:r>
              <a:rPr lang="en-US" altLang="zh-CN" sz="2400" dirty="0">
                <a:solidFill>
                  <a:schemeClr val="bg1"/>
                </a:solidFill>
                <a:latin typeface="Times New Roman" panose="02020603050405020304" pitchFamily="18" charset="0"/>
                <a:cs typeface="Times New Roman" panose="02020603050405020304" pitchFamily="18" charset="0"/>
              </a:rPr>
              <a:t>)  with the Gate of Dispelling Clouds (</a:t>
            </a:r>
            <a:r>
              <a:rPr lang="zh-CN" altLang="en-US" sz="2400" dirty="0">
                <a:solidFill>
                  <a:schemeClr val="bg1"/>
                </a:solidFill>
                <a:latin typeface="Times New Roman" panose="02020603050405020304" pitchFamily="18" charset="0"/>
                <a:cs typeface="Times New Roman" panose="02020603050405020304" pitchFamily="18" charset="0"/>
              </a:rPr>
              <a:t>排云门</a:t>
            </a:r>
            <a:r>
              <a:rPr lang="en-US" altLang="zh-CN" sz="2400" dirty="0">
                <a:solidFill>
                  <a:schemeClr val="bg1"/>
                </a:solidFill>
                <a:latin typeface="Times New Roman" panose="02020603050405020304" pitchFamily="18" charset="0"/>
                <a:cs typeface="Times New Roman" panose="02020603050405020304" pitchFamily="18" charset="0"/>
              </a:rPr>
              <a:t>) in the center. There are a total of 14 000 pictures painted on the beams and crossbeams of the Long Corridor. Each of these pictures is different from one another. These colorful paintings can be divided into 4 kinds: landscapes and scenic spots, beautiful flowers and birds, Chinese architecture and human figures. The beautiful flowers and birds and landscapes were copied from the scenery of the West Lake. In 1990, the Long Corridor was listed in the Guinness World Records as the longest painted corridor in the world.</a:t>
            </a:r>
          </a:p>
        </p:txBody>
      </p:sp>
      <p:pic>
        <p:nvPicPr>
          <p:cNvPr id="16"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696517" y="1014268"/>
            <a:ext cx="10773096" cy="584775"/>
          </a:xfrm>
          <a:prstGeom prst="rect">
            <a:avLst/>
          </a:prstGeom>
        </p:spPr>
        <p:txBody>
          <a:bodyPr wrap="square">
            <a:spAutoFit/>
          </a:bodyPr>
          <a:lstStyle/>
          <a:p>
            <a:pPr algn="ctr"/>
            <a:r>
              <a:rPr lang="en-US" altLang="zh-CN" sz="3200" b="1" dirty="0">
                <a:solidFill>
                  <a:srgbClr val="FFC000"/>
                </a:solidFill>
              </a:rPr>
              <a:t>The Corridor in the Summer Palace</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692424"/>
            <a:ext cx="10122171" cy="523220"/>
          </a:xfrm>
          <a:prstGeom prst="rect">
            <a:avLst/>
          </a:prstGeom>
        </p:spPr>
        <p:txBody>
          <a:bodyPr wrap="square">
            <a:spAutoFit/>
          </a:bodyPr>
          <a:lstStyle/>
          <a:p>
            <a:pPr lvl="0"/>
            <a:r>
              <a:rPr lang="en-US" altLang="zh-CN" sz="2800" b="1" dirty="0">
                <a:solidFill>
                  <a:srgbClr val="FFC000"/>
                </a:solidFill>
              </a:rPr>
              <a:t>Exercise 3: Complete the following sentences.</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3046988"/>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1._________ is one of the useful tools in a travel marketing and promotion. (</a:t>
            </a:r>
            <a:r>
              <a:rPr lang="zh-CN" altLang="en-US" sz="2400" dirty="0">
                <a:solidFill>
                  <a:schemeClr val="bg1"/>
                </a:solidFill>
                <a:latin typeface="Times New Roman" panose="02020603050405020304" pitchFamily="18" charset="0"/>
                <a:cs typeface="Times New Roman" panose="02020603050405020304" pitchFamily="18" charset="0"/>
              </a:rPr>
              <a:t>社交媒体是旅游营销及推广的有用工具之一。</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2. Would you like to _______your business trip through Internet? (</a:t>
            </a:r>
            <a:r>
              <a:rPr lang="zh-CN" altLang="en-US" sz="2400" dirty="0">
                <a:solidFill>
                  <a:schemeClr val="bg1"/>
                </a:solidFill>
                <a:latin typeface="Times New Roman" panose="02020603050405020304" pitchFamily="18" charset="0"/>
                <a:cs typeface="Times New Roman" panose="02020603050405020304" pitchFamily="18" charset="0"/>
              </a:rPr>
              <a:t>您愿意通过网络预订商务旅行吗？</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3. It’s very convenient to book your trip _______. (</a:t>
            </a:r>
            <a:r>
              <a:rPr lang="zh-CN" altLang="en-US" sz="2400" dirty="0">
                <a:solidFill>
                  <a:schemeClr val="bg1"/>
                </a:solidFill>
                <a:latin typeface="Times New Roman" panose="02020603050405020304" pitchFamily="18" charset="0"/>
                <a:cs typeface="Times New Roman" panose="02020603050405020304" pitchFamily="18" charset="0"/>
              </a:rPr>
              <a:t>在线预订非常方便。</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4. We can offer the lowest _______for this travel product. (</a:t>
            </a:r>
            <a:r>
              <a:rPr lang="zh-CN" altLang="en-US" sz="2400" dirty="0">
                <a:solidFill>
                  <a:schemeClr val="bg1"/>
                </a:solidFill>
                <a:latin typeface="Times New Roman" panose="02020603050405020304" pitchFamily="18" charset="0"/>
                <a:cs typeface="Times New Roman" panose="02020603050405020304" pitchFamily="18" charset="0"/>
              </a:rPr>
              <a:t>我们能为这款旅游产品提供最低价。</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5. China’s travel _______has great potential. (</a:t>
            </a:r>
            <a:r>
              <a:rPr lang="zh-CN" altLang="en-US" sz="2400" dirty="0">
                <a:solidFill>
                  <a:schemeClr val="bg1"/>
                </a:solidFill>
                <a:latin typeface="Times New Roman" panose="02020603050405020304" pitchFamily="18" charset="0"/>
                <a:cs typeface="Times New Roman" panose="02020603050405020304" pitchFamily="18" charset="0"/>
              </a:rPr>
              <a:t>中国旅游市场有很大潜力。</a:t>
            </a:r>
            <a:r>
              <a:rPr lang="en-US" altLang="zh-CN" sz="2400" dirty="0">
                <a:solidFill>
                  <a:schemeClr val="bg1"/>
                </a:solidFill>
                <a:latin typeface="Times New Roman" panose="02020603050405020304" pitchFamily="18" charset="0"/>
                <a:cs typeface="Times New Roman" panose="02020603050405020304" pitchFamily="18" charset="0"/>
              </a:rPr>
              <a:t>)</a:t>
            </a:r>
          </a:p>
        </p:txBody>
      </p:sp>
      <p:sp>
        <p:nvSpPr>
          <p:cNvPr id="10" name="矩形 9">
            <a:extLst>
              <a:ext uri="{FF2B5EF4-FFF2-40B4-BE49-F238E27FC236}">
                <a16:creationId xmlns:a16="http://schemas.microsoft.com/office/drawing/2014/main" xmlns="" id="{94D9653F-1C42-4A9C-9A44-62E17C81DE6D}"/>
              </a:ext>
            </a:extLst>
          </p:cNvPr>
          <p:cNvSpPr/>
          <p:nvPr/>
        </p:nvSpPr>
        <p:spPr>
          <a:xfrm>
            <a:off x="1316938" y="2348417"/>
            <a:ext cx="1433406"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Social media</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3710940" y="3060328"/>
            <a:ext cx="851515"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reserve</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6230960" y="3799213"/>
            <a:ext cx="1682283" cy="369332"/>
          </a:xfrm>
          <a:prstGeom prst="rect">
            <a:avLst/>
          </a:prstGeom>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online</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4562455" y="4125036"/>
            <a:ext cx="670376"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price</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xmlns="" id="{E7C17DC6-74B0-49CB-90A5-0C415D5FD0AF}"/>
              </a:ext>
            </a:extLst>
          </p:cNvPr>
          <p:cNvSpPr/>
          <p:nvPr/>
        </p:nvSpPr>
        <p:spPr>
          <a:xfrm>
            <a:off x="3247207" y="4888792"/>
            <a:ext cx="825867"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market</a:t>
            </a:r>
            <a:endParaRPr lang="zh-CN" altLang="en-US" dirty="0">
              <a:solidFill>
                <a:srgbClr val="C00000"/>
              </a:solidFill>
              <a:latin typeface="Times New Roman" panose="02020603050405020304" pitchFamily="18" charset="0"/>
              <a:cs typeface="Times New Roman" panose="02020603050405020304" pitchFamily="18" charset="0"/>
            </a:endParaRPr>
          </a:p>
        </p:txBody>
      </p:sp>
      <p:pic>
        <p:nvPicPr>
          <p:cNvPr id="16" name="图片 6">
            <a:hlinkClick r:id="rId2" action="ppaction://hlinksldjump"/>
            <a:extLst>
              <a:ext uri="{FF2B5EF4-FFF2-40B4-BE49-F238E27FC236}">
                <a16:creationId xmlns:a16="http://schemas.microsoft.com/office/drawing/2014/main" xmlns="" id="{301960FD-E4CC-4239-A57D-C6FD2DE2B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1436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1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6E374569-799B-4830-8F03-BB4AACB11A01}"/>
              </a:ext>
            </a:extLst>
          </p:cNvPr>
          <p:cNvSpPr/>
          <p:nvPr/>
        </p:nvSpPr>
        <p:spPr>
          <a:xfrm>
            <a:off x="620424" y="537917"/>
            <a:ext cx="8625811" cy="523220"/>
          </a:xfrm>
          <a:prstGeom prst="rect">
            <a:avLst/>
          </a:prstGeom>
        </p:spPr>
        <p:txBody>
          <a:bodyPr wrap="square">
            <a:spAutoFit/>
          </a:bodyPr>
          <a:lstStyle/>
          <a:p>
            <a:pPr lvl="0"/>
            <a:r>
              <a:rPr lang="en-US" altLang="zh-CN" sz="2800" b="1" dirty="0">
                <a:solidFill>
                  <a:schemeClr val="accent4">
                    <a:lumMod val="40000"/>
                    <a:lumOff val="60000"/>
                  </a:schemeClr>
                </a:solidFill>
              </a:rPr>
              <a:t>2. Read a sample business email.</a:t>
            </a:r>
          </a:p>
        </p:txBody>
      </p:sp>
      <p:sp>
        <p:nvSpPr>
          <p:cNvPr id="107" name="矩形 106">
            <a:extLst>
              <a:ext uri="{FF2B5EF4-FFF2-40B4-BE49-F238E27FC236}">
                <a16:creationId xmlns:a16="http://schemas.microsoft.com/office/drawing/2014/main" xmlns="" id="{5089506F-ABB8-4526-ACC7-E0A0DCC5CFBE}"/>
              </a:ext>
            </a:extLst>
          </p:cNvPr>
          <p:cNvSpPr/>
          <p:nvPr/>
        </p:nvSpPr>
        <p:spPr>
          <a:xfrm>
            <a:off x="1263890" y="1628155"/>
            <a:ext cx="9725843" cy="4524315"/>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What is a good business email?</a:t>
            </a:r>
          </a:p>
          <a:p>
            <a:r>
              <a:rPr lang="en-US" altLang="zh-CN" sz="2400" dirty="0">
                <a:solidFill>
                  <a:schemeClr val="bg1"/>
                </a:solidFill>
                <a:latin typeface="Times New Roman" panose="02020603050405020304" pitchFamily="18" charset="0"/>
                <a:cs typeface="Times New Roman" panose="02020603050405020304" pitchFamily="18" charset="0"/>
              </a:rPr>
              <a:t> Professional;</a:t>
            </a:r>
          </a:p>
          <a:p>
            <a:r>
              <a:rPr lang="en-US" altLang="zh-CN" sz="2400" dirty="0">
                <a:solidFill>
                  <a:schemeClr val="bg1"/>
                </a:solidFill>
                <a:latin typeface="Times New Roman" panose="02020603050405020304" pitchFamily="18" charset="0"/>
                <a:cs typeface="Times New Roman" panose="02020603050405020304" pitchFamily="18" charset="0"/>
              </a:rPr>
              <a:t> Concise &amp; clear;</a:t>
            </a:r>
          </a:p>
          <a:p>
            <a:r>
              <a:rPr lang="en-US" altLang="zh-CN" sz="2400" dirty="0">
                <a:solidFill>
                  <a:schemeClr val="bg1"/>
                </a:solidFill>
                <a:latin typeface="Times New Roman" panose="02020603050405020304" pitchFamily="18" charset="0"/>
                <a:cs typeface="Times New Roman" panose="02020603050405020304" pitchFamily="18" charset="0"/>
              </a:rPr>
              <a:t> Meaningful;</a:t>
            </a:r>
          </a:p>
          <a:p>
            <a:r>
              <a:rPr lang="en-US" altLang="zh-CN" sz="2400" dirty="0">
                <a:solidFill>
                  <a:schemeClr val="bg1"/>
                </a:solidFill>
                <a:latin typeface="Times New Roman" panose="02020603050405020304" pitchFamily="18" charset="0"/>
                <a:cs typeface="Times New Roman" panose="02020603050405020304" pitchFamily="18" charset="0"/>
              </a:rPr>
              <a:t> Effective &amp; reasonable;</a:t>
            </a:r>
          </a:p>
          <a:p>
            <a:r>
              <a:rPr lang="en-US" altLang="zh-CN" sz="2400" dirty="0">
                <a:solidFill>
                  <a:schemeClr val="bg1"/>
                </a:solidFill>
                <a:latin typeface="Times New Roman" panose="02020603050405020304" pitchFamily="18" charset="0"/>
                <a:cs typeface="Times New Roman" panose="02020603050405020304" pitchFamily="18" charset="0"/>
              </a:rPr>
              <a:t> Keep relationship.</a:t>
            </a:r>
          </a:p>
          <a:p>
            <a:r>
              <a:rPr lang="en-US" altLang="zh-CN" sz="2400" dirty="0">
                <a:solidFill>
                  <a:schemeClr val="bg1"/>
                </a:solidFill>
                <a:latin typeface="Times New Roman" panose="02020603050405020304" pitchFamily="18" charset="0"/>
                <a:cs typeface="Times New Roman" panose="02020603050405020304" pitchFamily="18" charset="0"/>
              </a:rPr>
              <a:t>Business email typically follows a number of steps, including the following:</a:t>
            </a:r>
          </a:p>
          <a:p>
            <a:r>
              <a:rPr lang="en-US" altLang="zh-CN" sz="2400" dirty="0">
                <a:solidFill>
                  <a:schemeClr val="bg1"/>
                </a:solidFill>
                <a:latin typeface="Times New Roman" panose="02020603050405020304" pitchFamily="18" charset="0"/>
                <a:cs typeface="Times New Roman" panose="02020603050405020304" pitchFamily="18" charset="0"/>
              </a:rPr>
              <a:t> Subject of email;</a:t>
            </a:r>
          </a:p>
          <a:p>
            <a:r>
              <a:rPr lang="en-US" altLang="zh-CN" sz="2400" dirty="0">
                <a:solidFill>
                  <a:schemeClr val="bg1"/>
                </a:solidFill>
                <a:latin typeface="Times New Roman" panose="02020603050405020304" pitchFamily="18" charset="0"/>
                <a:cs typeface="Times New Roman" panose="02020603050405020304" pitchFamily="18" charset="0"/>
              </a:rPr>
              <a:t> Opening and closing greetings;</a:t>
            </a:r>
          </a:p>
          <a:p>
            <a:r>
              <a:rPr lang="en-US" altLang="zh-CN" sz="2400" dirty="0">
                <a:solidFill>
                  <a:schemeClr val="bg1"/>
                </a:solidFill>
                <a:latin typeface="Times New Roman" panose="02020603050405020304" pitchFamily="18" charset="0"/>
                <a:cs typeface="Times New Roman" panose="02020603050405020304" pitchFamily="18" charset="0"/>
              </a:rPr>
              <a:t> Beginning sentence;</a:t>
            </a:r>
          </a:p>
          <a:p>
            <a:r>
              <a:rPr lang="en-US" altLang="zh-CN" sz="2400" dirty="0">
                <a:solidFill>
                  <a:schemeClr val="bg1"/>
                </a:solidFill>
                <a:latin typeface="Times New Roman" panose="02020603050405020304" pitchFamily="18" charset="0"/>
                <a:cs typeface="Times New Roman" panose="02020603050405020304" pitchFamily="18" charset="0"/>
              </a:rPr>
              <a:t> The main message;</a:t>
            </a:r>
          </a:p>
          <a:p>
            <a:r>
              <a:rPr lang="en-US" altLang="zh-CN" sz="2400" dirty="0">
                <a:solidFill>
                  <a:schemeClr val="bg1"/>
                </a:solidFill>
                <a:latin typeface="Times New Roman" panose="02020603050405020304" pitchFamily="18" charset="0"/>
                <a:cs typeface="Times New Roman" panose="02020603050405020304" pitchFamily="18" charset="0"/>
              </a:rPr>
              <a:t> Ending.</a:t>
            </a:r>
          </a:p>
        </p:txBody>
      </p:sp>
      <p:pic>
        <p:nvPicPr>
          <p:cNvPr id="5" name="图片 6">
            <a:hlinkClick r:id="rId2" action="ppaction://hlinksldjump"/>
            <a:extLst>
              <a:ext uri="{FF2B5EF4-FFF2-40B4-BE49-F238E27FC236}">
                <a16:creationId xmlns:a16="http://schemas.microsoft.com/office/drawing/2014/main" xmlns="" id="{94BF2FB3-8284-4266-8CD0-38DC19D58F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61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1000"/>
                                        <p:tgtEl>
                                          <p:spTgt spid="107"/>
                                        </p:tgtEl>
                                      </p:cBhvr>
                                    </p:animEffect>
                                    <p:anim calcmode="lin" valueType="num">
                                      <p:cBhvr>
                                        <p:cTn id="12" dur="1000" fill="hold"/>
                                        <p:tgtEl>
                                          <p:spTgt spid="107"/>
                                        </p:tgtEl>
                                        <p:attrNameLst>
                                          <p:attrName>ppt_x</p:attrName>
                                        </p:attrNameLst>
                                      </p:cBhvr>
                                      <p:tavLst>
                                        <p:tav tm="0">
                                          <p:val>
                                            <p:strVal val="#ppt_x"/>
                                          </p:val>
                                        </p:tav>
                                        <p:tav tm="100000">
                                          <p:val>
                                            <p:strVal val="#ppt_x"/>
                                          </p:val>
                                        </p:tav>
                                      </p:tavLst>
                                    </p:anim>
                                    <p:anim calcmode="lin" valueType="num">
                                      <p:cBhvr>
                                        <p:cTn id="13" dur="1000" fill="hold"/>
                                        <p:tgtEl>
                                          <p:spTgt spid="10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07">
                                            <p:txEl>
                                              <p:pRg st="0" end="0"/>
                                            </p:txEl>
                                          </p:spTgt>
                                        </p:tgtEl>
                                        <p:attrNameLst>
                                          <p:attrName>style.visibility</p:attrName>
                                        </p:attrNameLst>
                                      </p:cBhvr>
                                      <p:to>
                                        <p:strVal val="visible"/>
                                      </p:to>
                                    </p:set>
                                    <p:animEffect transition="in" filter="fade">
                                      <p:cBhvr>
                                        <p:cTn id="17" dur="500"/>
                                        <p:tgtEl>
                                          <p:spTgt spid="107">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07">
                                            <p:txEl>
                                              <p:pRg st="1" end="1"/>
                                            </p:txEl>
                                          </p:spTgt>
                                        </p:tgtEl>
                                        <p:attrNameLst>
                                          <p:attrName>style.visibility</p:attrName>
                                        </p:attrNameLst>
                                      </p:cBhvr>
                                      <p:to>
                                        <p:strVal val="visible"/>
                                      </p:to>
                                    </p:set>
                                    <p:animEffect transition="in" filter="fade">
                                      <p:cBhvr>
                                        <p:cTn id="21" dur="500"/>
                                        <p:tgtEl>
                                          <p:spTgt spid="107">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7">
                                            <p:txEl>
                                              <p:pRg st="2" end="2"/>
                                            </p:txEl>
                                          </p:spTgt>
                                        </p:tgtEl>
                                        <p:attrNameLst>
                                          <p:attrName>style.visibility</p:attrName>
                                        </p:attrNameLst>
                                      </p:cBhvr>
                                      <p:to>
                                        <p:strVal val="visible"/>
                                      </p:to>
                                    </p:set>
                                    <p:animEffect transition="in" filter="fade">
                                      <p:cBhvr>
                                        <p:cTn id="25" dur="500"/>
                                        <p:tgtEl>
                                          <p:spTgt spid="107">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07">
                                            <p:txEl>
                                              <p:pRg st="3" end="3"/>
                                            </p:txEl>
                                          </p:spTgt>
                                        </p:tgtEl>
                                        <p:attrNameLst>
                                          <p:attrName>style.visibility</p:attrName>
                                        </p:attrNameLst>
                                      </p:cBhvr>
                                      <p:to>
                                        <p:strVal val="visible"/>
                                      </p:to>
                                    </p:set>
                                    <p:animEffect transition="in" filter="fade">
                                      <p:cBhvr>
                                        <p:cTn id="29" dur="500"/>
                                        <p:tgtEl>
                                          <p:spTgt spid="107">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07">
                                            <p:txEl>
                                              <p:pRg st="4" end="4"/>
                                            </p:txEl>
                                          </p:spTgt>
                                        </p:tgtEl>
                                        <p:attrNameLst>
                                          <p:attrName>style.visibility</p:attrName>
                                        </p:attrNameLst>
                                      </p:cBhvr>
                                      <p:to>
                                        <p:strVal val="visible"/>
                                      </p:to>
                                    </p:set>
                                    <p:animEffect transition="in" filter="fade">
                                      <p:cBhvr>
                                        <p:cTn id="33" dur="500"/>
                                        <p:tgtEl>
                                          <p:spTgt spid="107">
                                            <p:txEl>
                                              <p:pRg st="4" end="4"/>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07">
                                            <p:txEl>
                                              <p:pRg st="5" end="5"/>
                                            </p:txEl>
                                          </p:spTgt>
                                        </p:tgtEl>
                                        <p:attrNameLst>
                                          <p:attrName>style.visibility</p:attrName>
                                        </p:attrNameLst>
                                      </p:cBhvr>
                                      <p:to>
                                        <p:strVal val="visible"/>
                                      </p:to>
                                    </p:set>
                                    <p:animEffect transition="in" filter="fade">
                                      <p:cBhvr>
                                        <p:cTn id="37" dur="500"/>
                                        <p:tgtEl>
                                          <p:spTgt spid="107">
                                            <p:txEl>
                                              <p:pRg st="5" end="5"/>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107">
                                            <p:txEl>
                                              <p:pRg st="6" end="6"/>
                                            </p:txEl>
                                          </p:spTgt>
                                        </p:tgtEl>
                                        <p:attrNameLst>
                                          <p:attrName>style.visibility</p:attrName>
                                        </p:attrNameLst>
                                      </p:cBhvr>
                                      <p:to>
                                        <p:strVal val="visible"/>
                                      </p:to>
                                    </p:set>
                                    <p:animEffect transition="in" filter="fade">
                                      <p:cBhvr>
                                        <p:cTn id="41" dur="500"/>
                                        <p:tgtEl>
                                          <p:spTgt spid="107">
                                            <p:txEl>
                                              <p:pRg st="6" end="6"/>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107">
                                            <p:txEl>
                                              <p:pRg st="7" end="7"/>
                                            </p:txEl>
                                          </p:spTgt>
                                        </p:tgtEl>
                                        <p:attrNameLst>
                                          <p:attrName>style.visibility</p:attrName>
                                        </p:attrNameLst>
                                      </p:cBhvr>
                                      <p:to>
                                        <p:strVal val="visible"/>
                                      </p:to>
                                    </p:set>
                                    <p:animEffect transition="in" filter="fade">
                                      <p:cBhvr>
                                        <p:cTn id="45" dur="500"/>
                                        <p:tgtEl>
                                          <p:spTgt spid="107">
                                            <p:txEl>
                                              <p:pRg st="7" end="7"/>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107">
                                            <p:txEl>
                                              <p:pRg st="8" end="8"/>
                                            </p:txEl>
                                          </p:spTgt>
                                        </p:tgtEl>
                                        <p:attrNameLst>
                                          <p:attrName>style.visibility</p:attrName>
                                        </p:attrNameLst>
                                      </p:cBhvr>
                                      <p:to>
                                        <p:strVal val="visible"/>
                                      </p:to>
                                    </p:set>
                                    <p:animEffect transition="in" filter="fade">
                                      <p:cBhvr>
                                        <p:cTn id="49" dur="500"/>
                                        <p:tgtEl>
                                          <p:spTgt spid="107">
                                            <p:txEl>
                                              <p:pRg st="8" end="8"/>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107">
                                            <p:txEl>
                                              <p:pRg st="9" end="9"/>
                                            </p:txEl>
                                          </p:spTgt>
                                        </p:tgtEl>
                                        <p:attrNameLst>
                                          <p:attrName>style.visibility</p:attrName>
                                        </p:attrNameLst>
                                      </p:cBhvr>
                                      <p:to>
                                        <p:strVal val="visible"/>
                                      </p:to>
                                    </p:set>
                                    <p:animEffect transition="in" filter="fade">
                                      <p:cBhvr>
                                        <p:cTn id="53" dur="500"/>
                                        <p:tgtEl>
                                          <p:spTgt spid="107">
                                            <p:txEl>
                                              <p:pRg st="9" end="9"/>
                                            </p:txEl>
                                          </p:spTgt>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107">
                                            <p:txEl>
                                              <p:pRg st="10" end="10"/>
                                            </p:txEl>
                                          </p:spTgt>
                                        </p:tgtEl>
                                        <p:attrNameLst>
                                          <p:attrName>style.visibility</p:attrName>
                                        </p:attrNameLst>
                                      </p:cBhvr>
                                      <p:to>
                                        <p:strVal val="visible"/>
                                      </p:to>
                                    </p:set>
                                    <p:animEffect transition="in" filter="fade">
                                      <p:cBhvr>
                                        <p:cTn id="57" dur="500"/>
                                        <p:tgtEl>
                                          <p:spTgt spid="107">
                                            <p:txEl>
                                              <p:pRg st="10" end="10"/>
                                            </p:txEl>
                                          </p:spTgt>
                                        </p:tgtEl>
                                      </p:cBhvr>
                                    </p:animEffect>
                                  </p:childTnLst>
                                </p:cTn>
                              </p:par>
                            </p:childTnLst>
                          </p:cTn>
                        </p:par>
                        <p:par>
                          <p:cTn id="58" fill="hold">
                            <p:stCondLst>
                              <p:cond delay="7000"/>
                            </p:stCondLst>
                            <p:childTnLst>
                              <p:par>
                                <p:cTn id="59" presetID="10" presetClass="entr" presetSubtype="0" fill="hold" nodeType="afterEffect">
                                  <p:stCondLst>
                                    <p:cond delay="0"/>
                                  </p:stCondLst>
                                  <p:childTnLst>
                                    <p:set>
                                      <p:cBhvr>
                                        <p:cTn id="60" dur="1" fill="hold">
                                          <p:stCondLst>
                                            <p:cond delay="0"/>
                                          </p:stCondLst>
                                        </p:cTn>
                                        <p:tgtEl>
                                          <p:spTgt spid="107">
                                            <p:txEl>
                                              <p:pRg st="11" end="11"/>
                                            </p:txEl>
                                          </p:spTgt>
                                        </p:tgtEl>
                                        <p:attrNameLst>
                                          <p:attrName>style.visibility</p:attrName>
                                        </p:attrNameLst>
                                      </p:cBhvr>
                                      <p:to>
                                        <p:strVal val="visible"/>
                                      </p:to>
                                    </p:set>
                                    <p:animEffect transition="in" filter="fade">
                                      <p:cBhvr>
                                        <p:cTn id="61" dur="500"/>
                                        <p:tgtEl>
                                          <p:spTgt spid="1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a:extLst>
              <a:ext uri="{FF2B5EF4-FFF2-40B4-BE49-F238E27FC236}">
                <a16:creationId xmlns:a16="http://schemas.microsoft.com/office/drawing/2014/main" xmlns="" id="{5089506F-ABB8-4526-ACC7-E0A0DCC5CFBE}"/>
              </a:ext>
            </a:extLst>
          </p:cNvPr>
          <p:cNvSpPr/>
          <p:nvPr/>
        </p:nvSpPr>
        <p:spPr>
          <a:xfrm>
            <a:off x="535758" y="1258823"/>
            <a:ext cx="11149288" cy="4893647"/>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zh-CN" sz="2400" dirty="0">
                <a:solidFill>
                  <a:schemeClr val="bg1"/>
                </a:solidFill>
                <a:latin typeface="Times New Roman" panose="02020603050405020304" pitchFamily="18" charset="0"/>
                <a:cs typeface="Times New Roman" panose="02020603050405020304" pitchFamily="18" charset="0"/>
              </a:rPr>
              <a:t>Sample Business Email</a:t>
            </a:r>
          </a:p>
          <a:p>
            <a:r>
              <a:rPr lang="en-US" altLang="zh-CN" sz="2400" dirty="0">
                <a:solidFill>
                  <a:schemeClr val="bg1"/>
                </a:solidFill>
                <a:latin typeface="Times New Roman" panose="02020603050405020304" pitchFamily="18" charset="0"/>
                <a:cs typeface="Times New Roman" panose="02020603050405020304" pitchFamily="18" charset="0"/>
              </a:rPr>
              <a:t>Subject: Re: travel plan</a:t>
            </a:r>
          </a:p>
          <a:p>
            <a:r>
              <a:rPr lang="en-US" altLang="zh-CN" sz="2400" dirty="0">
                <a:solidFill>
                  <a:schemeClr val="bg1"/>
                </a:solidFill>
                <a:latin typeface="Times New Roman" panose="02020603050405020304" pitchFamily="18" charset="0"/>
                <a:cs typeface="Times New Roman" panose="02020603050405020304" pitchFamily="18" charset="0"/>
              </a:rPr>
              <a:t>Dear Mr. Li,</a:t>
            </a:r>
          </a:p>
          <a:p>
            <a:r>
              <a:rPr lang="en-US" altLang="zh-CN" sz="2400" dirty="0">
                <a:solidFill>
                  <a:schemeClr val="bg1"/>
                </a:solidFill>
                <a:latin typeface="Times New Roman" panose="02020603050405020304" pitchFamily="18" charset="0"/>
                <a:cs typeface="Times New Roman" panose="02020603050405020304" pitchFamily="18" charset="0"/>
              </a:rPr>
              <a:t>	We have received your email. Please consult the travel plan with Mr. Bob Li. He</a:t>
            </a:r>
          </a:p>
          <a:p>
            <a:r>
              <a:rPr lang="en-US" altLang="zh-CN" sz="2400" dirty="0">
                <a:solidFill>
                  <a:schemeClr val="bg1"/>
                </a:solidFill>
                <a:latin typeface="Times New Roman" panose="02020603050405020304" pitchFamily="18" charset="0"/>
                <a:cs typeface="Times New Roman" panose="02020603050405020304" pitchFamily="18" charset="0"/>
              </a:rPr>
              <a:t>is an expert in the sales department and is familiar with the details. He will contact</a:t>
            </a:r>
          </a:p>
          <a:p>
            <a:r>
              <a:rPr lang="en-US" altLang="zh-CN" sz="2400" dirty="0">
                <a:solidFill>
                  <a:schemeClr val="bg1"/>
                </a:solidFill>
                <a:latin typeface="Times New Roman" panose="02020603050405020304" pitchFamily="18" charset="0"/>
                <a:cs typeface="Times New Roman" panose="02020603050405020304" pitchFamily="18" charset="0"/>
              </a:rPr>
              <a:t>you within 24 hours. Thank you for your interest.</a:t>
            </a:r>
          </a:p>
          <a:p>
            <a:r>
              <a:rPr lang="en-US" altLang="zh-CN" sz="2400" dirty="0">
                <a:solidFill>
                  <a:schemeClr val="bg1"/>
                </a:solidFill>
                <a:latin typeface="Times New Roman" panose="02020603050405020304" pitchFamily="18" charset="0"/>
                <a:cs typeface="Times New Roman" panose="02020603050405020304" pitchFamily="18" charset="0"/>
              </a:rPr>
              <a:t>	All the best,</a:t>
            </a:r>
          </a:p>
          <a:p>
            <a:r>
              <a:rPr lang="en-US" altLang="zh-CN" sz="2400" dirty="0">
                <a:solidFill>
                  <a:schemeClr val="bg1"/>
                </a:solidFill>
                <a:latin typeface="Times New Roman" panose="02020603050405020304" pitchFamily="18" charset="0"/>
                <a:cs typeface="Times New Roman" panose="02020603050405020304" pitchFamily="18" charset="0"/>
              </a:rPr>
              <a:t>	Thomas Huang</a:t>
            </a:r>
          </a:p>
          <a:p>
            <a:r>
              <a:rPr lang="en-US" altLang="zh-CN" sz="2400" dirty="0">
                <a:solidFill>
                  <a:schemeClr val="bg1"/>
                </a:solidFill>
                <a:latin typeface="Times New Roman" panose="02020603050405020304" pitchFamily="18" charset="0"/>
                <a:cs typeface="Times New Roman" panose="02020603050405020304" pitchFamily="18" charset="0"/>
              </a:rPr>
              <a:t>	CITS</a:t>
            </a:r>
          </a:p>
          <a:p>
            <a:r>
              <a:rPr lang="en-US" altLang="zh-CN" sz="2400" dirty="0">
                <a:solidFill>
                  <a:schemeClr val="bg1"/>
                </a:solidFill>
                <a:latin typeface="Times New Roman" panose="02020603050405020304" pitchFamily="18" charset="0"/>
                <a:cs typeface="Times New Roman" panose="02020603050405020304" pitchFamily="18" charset="0"/>
              </a:rPr>
              <a:t>	16 Nanjing Road</a:t>
            </a:r>
          </a:p>
          <a:p>
            <a:r>
              <a:rPr lang="en-US" altLang="zh-CN" sz="2400" dirty="0">
                <a:solidFill>
                  <a:schemeClr val="bg1"/>
                </a:solidFill>
                <a:latin typeface="Times New Roman" panose="02020603050405020304" pitchFamily="18" charset="0"/>
                <a:cs typeface="Times New Roman" panose="02020603050405020304" pitchFamily="18" charset="0"/>
              </a:rPr>
              <a:t>	Shanghai, China</a:t>
            </a:r>
          </a:p>
          <a:p>
            <a:r>
              <a:rPr lang="en-US" altLang="zh-CN" sz="2400" dirty="0">
                <a:solidFill>
                  <a:schemeClr val="bg1"/>
                </a:solidFill>
                <a:latin typeface="Times New Roman" panose="02020603050405020304" pitchFamily="18" charset="0"/>
                <a:cs typeface="Times New Roman" panose="02020603050405020304" pitchFamily="18" charset="0"/>
              </a:rPr>
              <a:t>	Tel: 62345336</a:t>
            </a:r>
          </a:p>
          <a:p>
            <a:r>
              <a:rPr lang="en-US" altLang="zh-CN" sz="2400" dirty="0">
                <a:solidFill>
                  <a:schemeClr val="bg1"/>
                </a:solidFill>
                <a:latin typeface="Times New Roman" panose="02020603050405020304" pitchFamily="18" charset="0"/>
                <a:cs typeface="Times New Roman" panose="02020603050405020304" pitchFamily="18" charset="0"/>
              </a:rPr>
              <a:t>	thomashuang@cits.com</a:t>
            </a:r>
          </a:p>
        </p:txBody>
      </p:sp>
      <p:pic>
        <p:nvPicPr>
          <p:cNvPr id="4" name="图片 6">
            <a:hlinkClick r:id="rId2" action="ppaction://hlinksldjump"/>
            <a:extLst>
              <a:ext uri="{FF2B5EF4-FFF2-40B4-BE49-F238E27FC236}">
                <a16:creationId xmlns:a16="http://schemas.microsoft.com/office/drawing/2014/main" xmlns="" id="{A9447A6A-1B43-4FAC-B64B-8215CD4BDA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8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anim calcmode="lin" valueType="num">
                                      <p:cBhvr>
                                        <p:cTn id="8" dur="1000" fill="hold"/>
                                        <p:tgtEl>
                                          <p:spTgt spid="107"/>
                                        </p:tgtEl>
                                        <p:attrNameLst>
                                          <p:attrName>ppt_x</p:attrName>
                                        </p:attrNameLst>
                                      </p:cBhvr>
                                      <p:tavLst>
                                        <p:tav tm="0">
                                          <p:val>
                                            <p:strVal val="#ppt_x"/>
                                          </p:val>
                                        </p:tav>
                                        <p:tav tm="100000">
                                          <p:val>
                                            <p:strVal val="#ppt_x"/>
                                          </p:val>
                                        </p:tav>
                                      </p:tavLst>
                                    </p:anim>
                                    <p:anim calcmode="lin" valueType="num">
                                      <p:cBhvr>
                                        <p:cTn id="9" dur="1000" fill="hold"/>
                                        <p:tgtEl>
                                          <p:spTgt spid="10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7">
                                            <p:txEl>
                                              <p:pRg st="0" end="0"/>
                                            </p:txEl>
                                          </p:spTgt>
                                        </p:tgtEl>
                                        <p:attrNameLst>
                                          <p:attrName>style.visibility</p:attrName>
                                        </p:attrNameLst>
                                      </p:cBhvr>
                                      <p:to>
                                        <p:strVal val="visible"/>
                                      </p:to>
                                    </p:set>
                                    <p:animEffect transition="in" filter="fade">
                                      <p:cBhvr>
                                        <p:cTn id="13" dur="500"/>
                                        <p:tgtEl>
                                          <p:spTgt spid="107">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07">
                                            <p:txEl>
                                              <p:pRg st="1" end="1"/>
                                            </p:txEl>
                                          </p:spTgt>
                                        </p:tgtEl>
                                        <p:attrNameLst>
                                          <p:attrName>style.visibility</p:attrName>
                                        </p:attrNameLst>
                                      </p:cBhvr>
                                      <p:to>
                                        <p:strVal val="visible"/>
                                      </p:to>
                                    </p:set>
                                    <p:animEffect transition="in" filter="fade">
                                      <p:cBhvr>
                                        <p:cTn id="17" dur="500"/>
                                        <p:tgtEl>
                                          <p:spTgt spid="107">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07">
                                            <p:txEl>
                                              <p:pRg st="2" end="2"/>
                                            </p:txEl>
                                          </p:spTgt>
                                        </p:tgtEl>
                                        <p:attrNameLst>
                                          <p:attrName>style.visibility</p:attrName>
                                        </p:attrNameLst>
                                      </p:cBhvr>
                                      <p:to>
                                        <p:strVal val="visible"/>
                                      </p:to>
                                    </p:set>
                                    <p:animEffect transition="in" filter="fade">
                                      <p:cBhvr>
                                        <p:cTn id="21" dur="500"/>
                                        <p:tgtEl>
                                          <p:spTgt spid="107">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7">
                                            <p:txEl>
                                              <p:pRg st="3" end="3"/>
                                            </p:txEl>
                                          </p:spTgt>
                                        </p:tgtEl>
                                        <p:attrNameLst>
                                          <p:attrName>style.visibility</p:attrName>
                                        </p:attrNameLst>
                                      </p:cBhvr>
                                      <p:to>
                                        <p:strVal val="visible"/>
                                      </p:to>
                                    </p:set>
                                    <p:animEffect transition="in" filter="fade">
                                      <p:cBhvr>
                                        <p:cTn id="25" dur="500"/>
                                        <p:tgtEl>
                                          <p:spTgt spid="107">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07">
                                            <p:txEl>
                                              <p:pRg st="4" end="4"/>
                                            </p:txEl>
                                          </p:spTgt>
                                        </p:tgtEl>
                                        <p:attrNameLst>
                                          <p:attrName>style.visibility</p:attrName>
                                        </p:attrNameLst>
                                      </p:cBhvr>
                                      <p:to>
                                        <p:strVal val="visible"/>
                                      </p:to>
                                    </p:set>
                                    <p:animEffect transition="in" filter="fade">
                                      <p:cBhvr>
                                        <p:cTn id="29" dur="500"/>
                                        <p:tgtEl>
                                          <p:spTgt spid="107">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07">
                                            <p:txEl>
                                              <p:pRg st="5" end="5"/>
                                            </p:txEl>
                                          </p:spTgt>
                                        </p:tgtEl>
                                        <p:attrNameLst>
                                          <p:attrName>style.visibility</p:attrName>
                                        </p:attrNameLst>
                                      </p:cBhvr>
                                      <p:to>
                                        <p:strVal val="visible"/>
                                      </p:to>
                                    </p:set>
                                    <p:animEffect transition="in" filter="fade">
                                      <p:cBhvr>
                                        <p:cTn id="33" dur="500"/>
                                        <p:tgtEl>
                                          <p:spTgt spid="107">
                                            <p:txEl>
                                              <p:pRg st="5" end="5"/>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07">
                                            <p:txEl>
                                              <p:pRg st="6" end="6"/>
                                            </p:txEl>
                                          </p:spTgt>
                                        </p:tgtEl>
                                        <p:attrNameLst>
                                          <p:attrName>style.visibility</p:attrName>
                                        </p:attrNameLst>
                                      </p:cBhvr>
                                      <p:to>
                                        <p:strVal val="visible"/>
                                      </p:to>
                                    </p:set>
                                    <p:animEffect transition="in" filter="fade">
                                      <p:cBhvr>
                                        <p:cTn id="37" dur="500"/>
                                        <p:tgtEl>
                                          <p:spTgt spid="107">
                                            <p:txEl>
                                              <p:pRg st="6" end="6"/>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107">
                                            <p:txEl>
                                              <p:pRg st="7" end="7"/>
                                            </p:txEl>
                                          </p:spTgt>
                                        </p:tgtEl>
                                        <p:attrNameLst>
                                          <p:attrName>style.visibility</p:attrName>
                                        </p:attrNameLst>
                                      </p:cBhvr>
                                      <p:to>
                                        <p:strVal val="visible"/>
                                      </p:to>
                                    </p:set>
                                    <p:animEffect transition="in" filter="fade">
                                      <p:cBhvr>
                                        <p:cTn id="41" dur="500"/>
                                        <p:tgtEl>
                                          <p:spTgt spid="107">
                                            <p:txEl>
                                              <p:pRg st="7" end="7"/>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107">
                                            <p:txEl>
                                              <p:pRg st="8" end="8"/>
                                            </p:txEl>
                                          </p:spTgt>
                                        </p:tgtEl>
                                        <p:attrNameLst>
                                          <p:attrName>style.visibility</p:attrName>
                                        </p:attrNameLst>
                                      </p:cBhvr>
                                      <p:to>
                                        <p:strVal val="visible"/>
                                      </p:to>
                                    </p:set>
                                    <p:animEffect transition="in" filter="fade">
                                      <p:cBhvr>
                                        <p:cTn id="45" dur="500"/>
                                        <p:tgtEl>
                                          <p:spTgt spid="107">
                                            <p:txEl>
                                              <p:pRg st="8" end="8"/>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107">
                                            <p:txEl>
                                              <p:pRg st="9" end="9"/>
                                            </p:txEl>
                                          </p:spTgt>
                                        </p:tgtEl>
                                        <p:attrNameLst>
                                          <p:attrName>style.visibility</p:attrName>
                                        </p:attrNameLst>
                                      </p:cBhvr>
                                      <p:to>
                                        <p:strVal val="visible"/>
                                      </p:to>
                                    </p:set>
                                    <p:animEffect transition="in" filter="fade">
                                      <p:cBhvr>
                                        <p:cTn id="49" dur="500"/>
                                        <p:tgtEl>
                                          <p:spTgt spid="107">
                                            <p:txEl>
                                              <p:pRg st="9" end="9"/>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107">
                                            <p:txEl>
                                              <p:pRg st="10" end="10"/>
                                            </p:txEl>
                                          </p:spTgt>
                                        </p:tgtEl>
                                        <p:attrNameLst>
                                          <p:attrName>style.visibility</p:attrName>
                                        </p:attrNameLst>
                                      </p:cBhvr>
                                      <p:to>
                                        <p:strVal val="visible"/>
                                      </p:to>
                                    </p:set>
                                    <p:animEffect transition="in" filter="fade">
                                      <p:cBhvr>
                                        <p:cTn id="53" dur="500"/>
                                        <p:tgtEl>
                                          <p:spTgt spid="107">
                                            <p:txEl>
                                              <p:pRg st="10" end="10"/>
                                            </p:txEl>
                                          </p:spTgt>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107">
                                            <p:txEl>
                                              <p:pRg st="11" end="11"/>
                                            </p:txEl>
                                          </p:spTgt>
                                        </p:tgtEl>
                                        <p:attrNameLst>
                                          <p:attrName>style.visibility</p:attrName>
                                        </p:attrNameLst>
                                      </p:cBhvr>
                                      <p:to>
                                        <p:strVal val="visible"/>
                                      </p:to>
                                    </p:set>
                                    <p:animEffect transition="in" filter="fade">
                                      <p:cBhvr>
                                        <p:cTn id="57" dur="500"/>
                                        <p:tgtEl>
                                          <p:spTgt spid="107">
                                            <p:txEl>
                                              <p:pRg st="11" end="11"/>
                                            </p:txEl>
                                          </p:spTgt>
                                        </p:tgtEl>
                                      </p:cBhvr>
                                    </p:animEffect>
                                  </p:childTnLst>
                                </p:cTn>
                              </p:par>
                            </p:childTnLst>
                          </p:cTn>
                        </p:par>
                        <p:par>
                          <p:cTn id="58" fill="hold">
                            <p:stCondLst>
                              <p:cond delay="7000"/>
                            </p:stCondLst>
                            <p:childTnLst>
                              <p:par>
                                <p:cTn id="59" presetID="10" presetClass="entr" presetSubtype="0" fill="hold" nodeType="afterEffect">
                                  <p:stCondLst>
                                    <p:cond delay="0"/>
                                  </p:stCondLst>
                                  <p:childTnLst>
                                    <p:set>
                                      <p:cBhvr>
                                        <p:cTn id="60" dur="1" fill="hold">
                                          <p:stCondLst>
                                            <p:cond delay="0"/>
                                          </p:stCondLst>
                                        </p:cTn>
                                        <p:tgtEl>
                                          <p:spTgt spid="107">
                                            <p:txEl>
                                              <p:pRg st="12" end="12"/>
                                            </p:txEl>
                                          </p:spTgt>
                                        </p:tgtEl>
                                        <p:attrNameLst>
                                          <p:attrName>style.visibility</p:attrName>
                                        </p:attrNameLst>
                                      </p:cBhvr>
                                      <p:to>
                                        <p:strVal val="visible"/>
                                      </p:to>
                                    </p:set>
                                    <p:animEffect transition="in" filter="fade">
                                      <p:cBhvr>
                                        <p:cTn id="61" dur="500"/>
                                        <p:tgtEl>
                                          <p:spTgt spid="1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03029" y="683897"/>
            <a:ext cx="10206838" cy="954107"/>
          </a:xfrm>
          <a:prstGeom prst="rect">
            <a:avLst/>
          </a:prstGeom>
        </p:spPr>
        <p:txBody>
          <a:bodyPr wrap="square">
            <a:spAutoFit/>
          </a:bodyPr>
          <a:lstStyle/>
          <a:p>
            <a:pPr lvl="0"/>
            <a:r>
              <a:rPr lang="en-US" altLang="zh-CN" sz="2800" b="1" dirty="0">
                <a:solidFill>
                  <a:srgbClr val="FFC000"/>
                </a:solidFill>
              </a:rPr>
              <a:t>Exercise 4: Write an email according to the information given below.</a:t>
            </a:r>
          </a:p>
        </p:txBody>
      </p:sp>
      <p:sp>
        <p:nvSpPr>
          <p:cNvPr id="4" name="矩形 3">
            <a:extLst>
              <a:ext uri="{FF2B5EF4-FFF2-40B4-BE49-F238E27FC236}">
                <a16:creationId xmlns:a16="http://schemas.microsoft.com/office/drawing/2014/main" xmlns="" id="{0A016124-9A7F-4E26-B2C4-C490E616C494}"/>
              </a:ext>
            </a:extLst>
          </p:cNvPr>
          <p:cNvSpPr/>
          <p:nvPr/>
        </p:nvSpPr>
        <p:spPr>
          <a:xfrm>
            <a:off x="1003028" y="1621355"/>
            <a:ext cx="10535161" cy="1200329"/>
          </a:xfrm>
          <a:prstGeom prst="rect">
            <a:avLst/>
          </a:prstGeom>
        </p:spPr>
        <p:txBody>
          <a:bodyPr wrap="square">
            <a:spAutoFit/>
          </a:bodyPr>
          <a:lstStyle/>
          <a:p>
            <a:r>
              <a:rPr lang="en-US" altLang="zh-CN" sz="2400" b="1" dirty="0">
                <a:solidFill>
                  <a:schemeClr val="bg1"/>
                </a:solidFill>
              </a:rPr>
              <a:t>	</a:t>
            </a:r>
            <a:r>
              <a:rPr lang="zh-CN" altLang="en-US" sz="2400" b="1" dirty="0">
                <a:solidFill>
                  <a:schemeClr val="bg1"/>
                </a:solidFill>
              </a:rPr>
              <a:t>客户</a:t>
            </a:r>
            <a:r>
              <a:rPr lang="en-US" altLang="zh-CN" sz="2400" b="1" dirty="0">
                <a:solidFill>
                  <a:schemeClr val="bg1"/>
                </a:solidFill>
              </a:rPr>
              <a:t>Brady</a:t>
            </a:r>
            <a:r>
              <a:rPr lang="zh-CN" altLang="en-US" sz="2400" b="1" dirty="0">
                <a:solidFill>
                  <a:schemeClr val="bg1"/>
                </a:solidFill>
              </a:rPr>
              <a:t>通过邮件询问新产品定价。假设你是阳光旅行社销售部经理</a:t>
            </a:r>
            <a:r>
              <a:rPr lang="en-US" altLang="zh-CN" sz="2400" b="1" dirty="0">
                <a:solidFill>
                  <a:schemeClr val="bg1"/>
                </a:solidFill>
              </a:rPr>
              <a:t>Tom</a:t>
            </a:r>
            <a:r>
              <a:rPr lang="zh-CN" altLang="en-US" sz="2400" b="1" dirty="0">
                <a:solidFill>
                  <a:schemeClr val="bg1"/>
                </a:solidFill>
              </a:rPr>
              <a:t>，请回复此邮件，告知客户旅行社刚发布的旅行产品的价格是商业秘密，不便告知，并表示歉意。 你的电话是</a:t>
            </a:r>
            <a:r>
              <a:rPr lang="en-US" altLang="zh-CN" sz="2400" b="1" dirty="0">
                <a:solidFill>
                  <a:schemeClr val="bg1"/>
                </a:solidFill>
              </a:rPr>
              <a:t>0377-66427××</a:t>
            </a:r>
            <a:r>
              <a:rPr lang="zh-CN" altLang="en-US" sz="2400" b="1" dirty="0">
                <a:solidFill>
                  <a:schemeClr val="bg1"/>
                </a:solidFill>
              </a:rPr>
              <a:t>。</a:t>
            </a:r>
          </a:p>
        </p:txBody>
      </p:sp>
      <p:sp>
        <p:nvSpPr>
          <p:cNvPr id="5" name="矩形 4">
            <a:extLst>
              <a:ext uri="{FF2B5EF4-FFF2-40B4-BE49-F238E27FC236}">
                <a16:creationId xmlns:a16="http://schemas.microsoft.com/office/drawing/2014/main" xmlns="" id="{86886262-0AE5-4C8A-9136-C3CBD56387AE}"/>
              </a:ext>
            </a:extLst>
          </p:cNvPr>
          <p:cNvSpPr/>
          <p:nvPr/>
        </p:nvSpPr>
        <p:spPr>
          <a:xfrm>
            <a:off x="672806" y="3101237"/>
            <a:ext cx="11149288" cy="341632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Dear Brady,</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Thanks for writing to me. I am afraid that I cannot offer you the price of our new products, which are business secrets kept in our company. I apologize for my late reply.</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If you have any other questions, please contact me by phone below at any time.</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Best regards,</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Tom</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Sales Manager</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Sunshine Travel Services</a:t>
            </a:r>
            <a:br>
              <a:rPr lang="en-US" altLang="zh-CN" sz="2400" dirty="0">
                <a:solidFill>
                  <a:schemeClr val="bg1"/>
                </a:solidFill>
                <a:latin typeface="Times New Roman" panose="02020603050405020304" pitchFamily="18" charset="0"/>
                <a:cs typeface="Times New Roman" panose="02020603050405020304" pitchFamily="18" charset="0"/>
              </a:rPr>
            </a:br>
            <a:r>
              <a:rPr lang="en-US" altLang="zh-CN" sz="2400" dirty="0">
                <a:solidFill>
                  <a:schemeClr val="bg1"/>
                </a:solidFill>
                <a:latin typeface="Times New Roman" panose="02020603050405020304" pitchFamily="18" charset="0"/>
                <a:cs typeface="Times New Roman" panose="02020603050405020304" pitchFamily="18" charset="0"/>
              </a:rPr>
              <a:t>Tel: 0377-66427XX</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pic>
        <p:nvPicPr>
          <p:cNvPr id="6" name="图片 6">
            <a:hlinkClick r:id="rId2" action="ppaction://hlinksldjump"/>
            <a:extLst>
              <a:ext uri="{FF2B5EF4-FFF2-40B4-BE49-F238E27FC236}">
                <a16:creationId xmlns:a16="http://schemas.microsoft.com/office/drawing/2014/main" xmlns="" id="{F61C5B3B-3822-407F-86D4-7B49E9F6F4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922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03029" y="683897"/>
            <a:ext cx="10206838" cy="954107"/>
          </a:xfrm>
          <a:prstGeom prst="rect">
            <a:avLst/>
          </a:prstGeom>
        </p:spPr>
        <p:txBody>
          <a:bodyPr wrap="square">
            <a:spAutoFit/>
          </a:bodyPr>
          <a:lstStyle/>
          <a:p>
            <a:pPr lvl="0"/>
            <a:r>
              <a:rPr lang="en-US" altLang="zh-CN" sz="2800" b="1" dirty="0">
                <a:solidFill>
                  <a:srgbClr val="FFC000"/>
                </a:solidFill>
              </a:rPr>
              <a:t>Exercise 5: Write an email according to the information given below.</a:t>
            </a:r>
          </a:p>
        </p:txBody>
      </p:sp>
      <p:sp>
        <p:nvSpPr>
          <p:cNvPr id="4" name="矩形 3">
            <a:extLst>
              <a:ext uri="{FF2B5EF4-FFF2-40B4-BE49-F238E27FC236}">
                <a16:creationId xmlns:a16="http://schemas.microsoft.com/office/drawing/2014/main" xmlns="" id="{0A016124-9A7F-4E26-B2C4-C490E616C494}"/>
              </a:ext>
            </a:extLst>
          </p:cNvPr>
          <p:cNvSpPr/>
          <p:nvPr/>
        </p:nvSpPr>
        <p:spPr>
          <a:xfrm>
            <a:off x="1003028" y="1621355"/>
            <a:ext cx="10535161" cy="830997"/>
          </a:xfrm>
          <a:prstGeom prst="rect">
            <a:avLst/>
          </a:prstGeom>
        </p:spPr>
        <p:txBody>
          <a:bodyPr wrap="square">
            <a:spAutoFit/>
          </a:bodyPr>
          <a:lstStyle/>
          <a:p>
            <a:r>
              <a:rPr lang="en-US" altLang="zh-CN" sz="2400" b="1" dirty="0">
                <a:solidFill>
                  <a:schemeClr val="bg1"/>
                </a:solidFill>
              </a:rPr>
              <a:t>	</a:t>
            </a:r>
            <a:r>
              <a:rPr lang="zh-CN" altLang="en-US" sz="2400" b="1" dirty="0">
                <a:solidFill>
                  <a:schemeClr val="bg1"/>
                </a:solidFill>
              </a:rPr>
              <a:t>你是阳光旅行社销售员</a:t>
            </a:r>
            <a:r>
              <a:rPr lang="en-US" altLang="zh-CN" sz="2400" b="1" dirty="0">
                <a:solidFill>
                  <a:schemeClr val="bg1"/>
                </a:solidFill>
              </a:rPr>
              <a:t>Jim</a:t>
            </a:r>
            <a:r>
              <a:rPr lang="zh-CN" altLang="en-US" sz="2400" b="1" dirty="0">
                <a:solidFill>
                  <a:schemeClr val="bg1"/>
                </a:solidFill>
              </a:rPr>
              <a:t>，因为没有接到咨询业务的杨先生的订单，所以写封邮件以维持客户关系，希望下次有机会可以合作。</a:t>
            </a:r>
          </a:p>
        </p:txBody>
      </p:sp>
      <p:sp>
        <p:nvSpPr>
          <p:cNvPr id="5" name="矩形 4">
            <a:extLst>
              <a:ext uri="{FF2B5EF4-FFF2-40B4-BE49-F238E27FC236}">
                <a16:creationId xmlns:a16="http://schemas.microsoft.com/office/drawing/2014/main" xmlns="" id="{86886262-0AE5-4C8A-9136-C3CBD56387AE}"/>
              </a:ext>
            </a:extLst>
          </p:cNvPr>
          <p:cNvSpPr/>
          <p:nvPr/>
        </p:nvSpPr>
        <p:spPr>
          <a:xfrm>
            <a:off x="672806" y="3101237"/>
            <a:ext cx="11149288" cy="3046988"/>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Dear Mr. Yang</a:t>
            </a:r>
            <a:r>
              <a:rPr lang="zh-CN"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I just wanted to drop a note to say thank you for the opportunity. I can only guess we didn’t get your order because we failed to provide you with what you wanted. If in the future I can be of service please let me know.  </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Thank you,</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Jim</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Sales Dep.</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Sunshine Travel Services</a:t>
            </a:r>
          </a:p>
        </p:txBody>
      </p:sp>
      <p:pic>
        <p:nvPicPr>
          <p:cNvPr id="6" name="图片 6">
            <a:hlinkClick r:id="rId2" action="ppaction://hlinksldjump"/>
            <a:extLst>
              <a:ext uri="{FF2B5EF4-FFF2-40B4-BE49-F238E27FC236}">
                <a16:creationId xmlns:a16="http://schemas.microsoft.com/office/drawing/2014/main" xmlns="" id="{16AA8A9B-260F-4E90-ABEA-5607FF59E7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543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500"/>
                                        <p:tgtEl>
                                          <p:spTgt spid="5">
                                            <p:txEl>
                                              <p:pRg st="4" end="4"/>
                                            </p:txEl>
                                          </p:spTgt>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48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2806" y="1628155"/>
            <a:ext cx="11149288" cy="415498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In America, lavish (</a:t>
            </a:r>
            <a:r>
              <a:rPr lang="zh-CN" altLang="zh-CN" sz="2400" dirty="0">
                <a:solidFill>
                  <a:schemeClr val="bg1"/>
                </a:solidFill>
                <a:latin typeface="Times New Roman" panose="02020603050405020304" pitchFamily="18" charset="0"/>
                <a:cs typeface="Times New Roman" panose="02020603050405020304" pitchFamily="18" charset="0"/>
              </a:rPr>
              <a:t>浪费的</a:t>
            </a:r>
            <a:r>
              <a:rPr lang="en-US" altLang="zh-CN" sz="2400" dirty="0">
                <a:solidFill>
                  <a:schemeClr val="bg1"/>
                </a:solidFill>
                <a:latin typeface="Times New Roman" panose="02020603050405020304" pitchFamily="18" charset="0"/>
                <a:cs typeface="Times New Roman" panose="02020603050405020304" pitchFamily="18" charset="0"/>
              </a:rPr>
              <a:t>), extravagant (</a:t>
            </a:r>
            <a:r>
              <a:rPr lang="zh-CN" altLang="zh-CN" sz="2400" dirty="0">
                <a:solidFill>
                  <a:schemeClr val="bg1"/>
                </a:solidFill>
                <a:latin typeface="Times New Roman" panose="02020603050405020304" pitchFamily="18" charset="0"/>
                <a:cs typeface="Times New Roman" panose="02020603050405020304" pitchFamily="18" charset="0"/>
              </a:rPr>
              <a:t>奢侈的</a:t>
            </a:r>
            <a:r>
              <a:rPr lang="en-US" altLang="zh-CN" sz="2400" dirty="0">
                <a:solidFill>
                  <a:schemeClr val="bg1"/>
                </a:solidFill>
                <a:latin typeface="Times New Roman" panose="02020603050405020304" pitchFamily="18" charset="0"/>
                <a:cs typeface="Times New Roman" panose="02020603050405020304" pitchFamily="18" charset="0"/>
              </a:rPr>
              <a:t>) gifts are definitely out. An appropriate alternate to a gift is to take someone to dinner, or to an entertainment event. However, gift-giving is an institution and a revered custom in Japan. According to Business Tokyo magazine, among the Japanese, “gift-giving is a necessity, not merely a nicety as in the West.” In Japan a proper gift is thought to express the giver’s true friendship, gratitude, and respect far better than words can. So if you plan to visit Japan or to have a Japanese person visit you, be prepared.</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Australia is known for its friendly informality and lack of pretentiousness. So some modest gifts, such as a business diary, a paperweight, or a coffee mug might be presented as a memento of a business visit. At a trade show, T-shirts, ties, baseball caps, or a pin may be appropriate mementos. </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987711"/>
            <a:ext cx="10773096" cy="584775"/>
          </a:xfrm>
          <a:prstGeom prst="rect">
            <a:avLst/>
          </a:prstGeom>
        </p:spPr>
        <p:txBody>
          <a:bodyPr wrap="square">
            <a:spAutoFit/>
          </a:bodyPr>
          <a:lstStyle/>
          <a:p>
            <a:pPr algn="ctr"/>
            <a:r>
              <a:rPr lang="en-US" altLang="zh-CN" sz="3200" b="1" dirty="0">
                <a:solidFill>
                  <a:srgbClr val="FFC000"/>
                </a:solidFill>
              </a:rPr>
              <a:t>Western Gift-giving Etiquette</a:t>
            </a:r>
            <a:endParaRPr lang="zh-CN" altLang="en-US" sz="2000" dirty="0"/>
          </a:p>
        </p:txBody>
      </p:sp>
      <p:sp>
        <p:nvSpPr>
          <p:cNvPr id="8" name="矩形 7">
            <a:extLst>
              <a:ext uri="{FF2B5EF4-FFF2-40B4-BE49-F238E27FC236}">
                <a16:creationId xmlns:a16="http://schemas.microsoft.com/office/drawing/2014/main" xmlns="" id="{700BDE88-DC92-43C8-8B3C-6E33908741DB}"/>
              </a:ext>
            </a:extLst>
          </p:cNvPr>
          <p:cNvSpPr/>
          <p:nvPr/>
        </p:nvSpPr>
        <p:spPr>
          <a:xfrm>
            <a:off x="470289" y="429493"/>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V   Career Salon: Western Gift-giving Etiquette</a:t>
            </a:r>
          </a:p>
        </p:txBody>
      </p:sp>
      <p:pic>
        <p:nvPicPr>
          <p:cNvPr id="6" name="图片 6">
            <a:hlinkClick r:id="rId2" action="ppaction://hlinksldjump"/>
            <a:extLst>
              <a:ext uri="{FF2B5EF4-FFF2-40B4-BE49-F238E27FC236}">
                <a16:creationId xmlns:a16="http://schemas.microsoft.com/office/drawing/2014/main" xmlns="" id="{E339A56A-51F3-479F-BE0F-61D60C6D46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07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2667" y="1320801"/>
            <a:ext cx="11229427" cy="4524315"/>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The most common form of showing appreciation in Greece is probably an evening’s entertainment. If you do want to present a gift, avoid personal items, such as ties and shirts. If you are invited to a Greek home, flowers or a cake for the hostess are considered appropriate gifts.</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When visiting a German home, gifts that reflect your home country are popular, and you might want to bring small gifts for the children of the family you are visiting. Gifts are usually wrapped well and many Germans spend considerable amount of time designing elegant wrappings. Most shops offer gift-wrapping services, too.</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In Italy, when you are invited to someone’s home for dinner, it might be nice to bring flowers or a box of chocolates for your hostess, although it is just as considerate to have the flowers sent the next day. Yellow roses can signify “jealousy”. And in Italy never send chrysanthemums (</a:t>
            </a:r>
            <a:r>
              <a:rPr lang="zh-CN" altLang="zh-CN" sz="2400" dirty="0">
                <a:solidFill>
                  <a:schemeClr val="bg1"/>
                </a:solidFill>
                <a:latin typeface="Times New Roman" panose="02020603050405020304" pitchFamily="18" charset="0"/>
                <a:cs typeface="Times New Roman" panose="02020603050405020304" pitchFamily="18" charset="0"/>
              </a:rPr>
              <a:t>菊花</a:t>
            </a:r>
            <a:r>
              <a:rPr lang="en-US" altLang="zh-CN" sz="2400" dirty="0">
                <a:solidFill>
                  <a:schemeClr val="bg1"/>
                </a:solidFill>
                <a:latin typeface="Times New Roman" panose="02020603050405020304" pitchFamily="18" charset="0"/>
                <a:cs typeface="Times New Roman" panose="02020603050405020304" pitchFamily="18" charset="0"/>
              </a:rPr>
              <a:t>), since they suggest death.</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C480B0E9-DB00-4FE2-9B42-DCD54B90C1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4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a:t>
            </a:r>
            <a:r>
              <a:rPr lang="en-US" altLang="zh-CN" sz="3600" b="1" spc="50" dirty="0">
                <a:ln w="9525" cmpd="sng">
                  <a:solidFill>
                    <a:schemeClr val="accent1"/>
                  </a:solidFill>
                  <a:prstDash val="solid"/>
                </a:ln>
                <a:solidFill>
                  <a:srgbClr val="70AD47">
                    <a:tint val="1000"/>
                  </a:srgbClr>
                </a:solidFill>
                <a:effectLst>
                  <a:glow rad="38100">
                    <a:schemeClr val="accent1">
                      <a:alpha val="40000"/>
                    </a:schemeClr>
                  </a:glow>
                </a:effectLst>
              </a:rPr>
              <a:t>U</a:t>
            </a: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nit</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73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1" descr="#wm#_48_07_*Z">
            <a:hlinkClick r:id="rId19" action="ppaction://hlinksldjump"/>
          </p:cNvPr>
          <p:cNvSpPr>
            <a:spLocks noChangeArrowheads="1"/>
          </p:cNvSpPr>
          <p:nvPr>
            <p:custDataLst>
              <p:tags r:id="rId1"/>
            </p:custDataLst>
          </p:nvPr>
        </p:nvSpPr>
        <p:spPr bwMode="auto">
          <a:xfrm>
            <a:off x="562547" y="1355154"/>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1</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3" name="MH_Others_1" descr="#wm#_48_07_*Z"/>
          <p:cNvSpPr>
            <a:spLocks noChangeArrowheads="1"/>
          </p:cNvSpPr>
          <p:nvPr>
            <p:custDataLst>
              <p:tags r:id="rId2"/>
            </p:custDataLst>
          </p:nvPr>
        </p:nvSpPr>
        <p:spPr bwMode="auto">
          <a:xfrm>
            <a:off x="532384" y="1621854"/>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4" name="MH_Entry_1">
            <a:hlinkClick r:id="rId20" action="ppaction://hlinksldjump"/>
          </p:cNvPr>
          <p:cNvSpPr txBox="1">
            <a:spLocks noChangeArrowheads="1"/>
          </p:cNvSpPr>
          <p:nvPr>
            <p:custDataLst>
              <p:tags r:id="rId3"/>
            </p:custDataLst>
          </p:nvPr>
        </p:nvSpPr>
        <p:spPr bwMode="auto">
          <a:xfrm>
            <a:off x="1156272" y="1336104"/>
            <a:ext cx="950040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    Introduction: Travel Documents Processing</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5" name="MH_Number_2" descr="#wm#_48_07_*Z">
            <a:hlinkClick r:id="" action="ppaction://noaction"/>
          </p:cNvPr>
          <p:cNvSpPr>
            <a:spLocks noChangeArrowheads="1"/>
          </p:cNvSpPr>
          <p:nvPr>
            <p:custDataLst>
              <p:tags r:id="rId4"/>
            </p:custDataLst>
          </p:nvPr>
        </p:nvSpPr>
        <p:spPr bwMode="auto">
          <a:xfrm>
            <a:off x="562547" y="2040954"/>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2</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6" name="MH_Others_2" descr="#wm#_48_07_*Z"/>
          <p:cNvSpPr>
            <a:spLocks noChangeArrowheads="1"/>
          </p:cNvSpPr>
          <p:nvPr>
            <p:custDataLst>
              <p:tags r:id="rId5"/>
            </p:custDataLst>
          </p:nvPr>
        </p:nvSpPr>
        <p:spPr bwMode="auto">
          <a:xfrm>
            <a:off x="532384" y="2307654"/>
            <a:ext cx="169863" cy="169862"/>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7" name="MH_Entry_2">
            <a:hlinkClick r:id="rId21" action="ppaction://hlinksldjump"/>
          </p:cNvPr>
          <p:cNvSpPr txBox="1">
            <a:spLocks noChangeArrowheads="1"/>
          </p:cNvSpPr>
          <p:nvPr>
            <p:custDataLst>
              <p:tags r:id="rId6"/>
            </p:custDataLst>
          </p:nvPr>
        </p:nvSpPr>
        <p:spPr bwMode="auto">
          <a:xfrm>
            <a:off x="1156272" y="1850157"/>
            <a:ext cx="1103572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   Intensive Reading: How to Apply for a Chinese Visa</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8" name="MH_Number_3" descr="#wm#_48_07_*Z">
            <a:hlinkClick r:id="rId22" action="ppaction://hlinksldjump"/>
          </p:cNvPr>
          <p:cNvSpPr>
            <a:spLocks noChangeArrowheads="1"/>
          </p:cNvSpPr>
          <p:nvPr>
            <p:custDataLst>
              <p:tags r:id="rId7"/>
            </p:custDataLst>
          </p:nvPr>
        </p:nvSpPr>
        <p:spPr bwMode="auto">
          <a:xfrm>
            <a:off x="562547" y="2913173"/>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3</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9" name="MH_Others_3" descr="#wm#_48_07_*Z"/>
          <p:cNvSpPr>
            <a:spLocks noChangeArrowheads="1"/>
          </p:cNvSpPr>
          <p:nvPr>
            <p:custDataLst>
              <p:tags r:id="rId8"/>
            </p:custDataLst>
          </p:nvPr>
        </p:nvSpPr>
        <p:spPr bwMode="auto">
          <a:xfrm>
            <a:off x="532384" y="3179873"/>
            <a:ext cx="169863" cy="169863"/>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0" name="MH_Entry_3">
            <a:hlinkClick r:id="rId23" action="ppaction://hlinksldjump"/>
          </p:cNvPr>
          <p:cNvSpPr txBox="1">
            <a:spLocks noChangeArrowheads="1"/>
          </p:cNvSpPr>
          <p:nvPr>
            <p:custDataLst>
              <p:tags r:id="rId9"/>
            </p:custDataLst>
          </p:nvPr>
        </p:nvSpPr>
        <p:spPr bwMode="auto">
          <a:xfrm>
            <a:off x="1138807" y="2875073"/>
            <a:ext cx="1131009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III  Extensive Reading: Passport and Visa</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1" name="MH_Number_4" descr="#wm#_48_07_*Z">
            <a:hlinkClick r:id="rId24" action="ppaction://hlinksldjump"/>
          </p:cNvPr>
          <p:cNvSpPr>
            <a:spLocks noChangeArrowheads="1"/>
          </p:cNvSpPr>
          <p:nvPr>
            <p:custDataLst>
              <p:tags r:id="rId10"/>
            </p:custDataLst>
          </p:nvPr>
        </p:nvSpPr>
        <p:spPr bwMode="auto">
          <a:xfrm>
            <a:off x="562547" y="3600561"/>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4</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2" name="MH_Others_4" descr="#wm#_48_07_*Z"/>
          <p:cNvSpPr>
            <a:spLocks noChangeArrowheads="1"/>
          </p:cNvSpPr>
          <p:nvPr>
            <p:custDataLst>
              <p:tags r:id="rId11"/>
            </p:custDataLst>
          </p:nvPr>
        </p:nvSpPr>
        <p:spPr bwMode="auto">
          <a:xfrm>
            <a:off x="532384" y="3867261"/>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3" name="MH_Entry_4">
            <a:hlinkClick r:id="rId25" action="ppaction://hlinksldjump"/>
          </p:cNvPr>
          <p:cNvSpPr txBox="1">
            <a:spLocks noChangeArrowheads="1"/>
          </p:cNvSpPr>
          <p:nvPr>
            <p:custDataLst>
              <p:tags r:id="rId12"/>
            </p:custDataLst>
          </p:nvPr>
        </p:nvSpPr>
        <p:spPr bwMode="auto">
          <a:xfrm>
            <a:off x="1138808" y="3562461"/>
            <a:ext cx="1080064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IV   Writing: Visa Application Form</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4" name="MH_Number_5" descr="#wm#_48_07_*Z">
            <a:hlinkClick r:id="rId26" action="ppaction://hlinksldjump"/>
          </p:cNvPr>
          <p:cNvSpPr>
            <a:spLocks noChangeArrowheads="1"/>
          </p:cNvSpPr>
          <p:nvPr>
            <p:custDataLst>
              <p:tags r:id="rId13"/>
            </p:custDataLst>
          </p:nvPr>
        </p:nvSpPr>
        <p:spPr bwMode="auto">
          <a:xfrm>
            <a:off x="562547" y="4286361"/>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5</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5" name="MH_Others_5" descr="#wm#_48_07_*Z"/>
          <p:cNvSpPr>
            <a:spLocks noChangeArrowheads="1"/>
          </p:cNvSpPr>
          <p:nvPr>
            <p:custDataLst>
              <p:tags r:id="rId14"/>
            </p:custDataLst>
          </p:nvPr>
        </p:nvSpPr>
        <p:spPr bwMode="auto">
          <a:xfrm>
            <a:off x="532384" y="4554648"/>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6" name="MH_Entry_5">
            <a:hlinkClick r:id="rId27" action="ppaction://hlinksldjump"/>
          </p:cNvPr>
          <p:cNvSpPr txBox="1">
            <a:spLocks noChangeArrowheads="1"/>
          </p:cNvSpPr>
          <p:nvPr>
            <p:custDataLst>
              <p:tags r:id="rId15"/>
            </p:custDataLst>
          </p:nvPr>
        </p:nvSpPr>
        <p:spPr bwMode="auto">
          <a:xfrm>
            <a:off x="1138808" y="4249848"/>
            <a:ext cx="10447946"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V    Career Salon: Tibetan Customs</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23" name="MH_Others_10" descr="#wm#_48_07_*Z"/>
          <p:cNvSpPr>
            <a:spLocks noChangeArrowheads="1"/>
          </p:cNvSpPr>
          <p:nvPr>
            <p:custDataLst>
              <p:tags r:id="rId16"/>
            </p:custDataLst>
          </p:nvPr>
        </p:nvSpPr>
        <p:spPr bwMode="auto">
          <a:xfrm rot="16200000">
            <a:off x="-943255" y="232400"/>
            <a:ext cx="887412" cy="889000"/>
          </a:xfrm>
          <a:prstGeom prst="ellipse">
            <a:avLst/>
          </a:prstGeom>
          <a:solidFill>
            <a:srgbClr val="84BCA1"/>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Others_12"/>
          <p:cNvSpPr txBox="1">
            <a:spLocks noChangeArrowheads="1"/>
          </p:cNvSpPr>
          <p:nvPr>
            <p:custDataLst>
              <p:tags r:id="rId17"/>
            </p:custDataLst>
          </p:nvPr>
        </p:nvSpPr>
        <p:spPr bwMode="auto">
          <a:xfrm rot="16200000">
            <a:off x="3777584" y="-2739081"/>
            <a:ext cx="612775" cy="67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4000" b="1" dirty="0">
                <a:solidFill>
                  <a:schemeClr val="bg2"/>
                </a:solidFill>
                <a:latin typeface="+mn-lt"/>
                <a:ea typeface="造字工房尚黑 G0v1 粗体" pitchFamily="50" charset="-122"/>
              </a:rPr>
              <a:t>Unit 5 Travel Documents</a:t>
            </a:r>
            <a:endParaRPr lang="zh-CN" altLang="en-US" sz="4000" b="1" dirty="0">
              <a:solidFill>
                <a:schemeClr val="bg2"/>
              </a:solidFill>
              <a:latin typeface="+mn-lt"/>
              <a:ea typeface="造字工房尚黑 G0v1 粗体" pitchFamily="50" charset="-122"/>
            </a:endParaRPr>
          </a:p>
        </p:txBody>
      </p:sp>
      <p:pic>
        <p:nvPicPr>
          <p:cNvPr id="25" name="图片 11">
            <a:hlinkClick r:id="rId28" action="ppaction://hlinksldjump"/>
          </p:cNvPr>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5400000">
            <a:off x="2175619" y="5001467"/>
            <a:ext cx="619698" cy="309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a:hlinkClick r:id="rId28" action="ppaction://hlinksldjump"/>
          </p:cNvPr>
          <p:cNvSpPr txBox="1"/>
          <p:nvPr/>
        </p:nvSpPr>
        <p:spPr>
          <a:xfrm>
            <a:off x="59337" y="6265946"/>
            <a:ext cx="946093" cy="523220"/>
          </a:xfrm>
          <a:prstGeom prst="rect">
            <a:avLst/>
          </a:prstGeom>
          <a:noFill/>
        </p:spPr>
        <p:txBody>
          <a:bodyPr wrap="none" rtlCol="0">
            <a:spAutoFit/>
          </a:bodyPr>
          <a:lstStyle/>
          <a:p>
            <a:r>
              <a:rPr lang="en-US" altLang="zh-CN" sz="2800" b="1" dirty="0">
                <a:solidFill>
                  <a:schemeClr val="bg1"/>
                </a:solidFill>
              </a:rPr>
              <a:t>Back</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58333E-6 -1.11111E-6 L 0.09844 -1.11111E-6 " pathEditMode="relative" rAng="0" ptsTypes="AA">
                                      <p:cBhvr>
                                        <p:cTn id="6" dur="500" fill="hold"/>
                                        <p:tgtEl>
                                          <p:spTgt spid="23"/>
                                        </p:tgtEl>
                                        <p:attrNameLst>
                                          <p:attrName>ppt_x</p:attrName>
                                          <p:attrName>ppt_y</p:attrName>
                                        </p:attrNameLst>
                                      </p:cBhvr>
                                      <p:rCtr x="4922" y="0"/>
                                    </p:animMotion>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4" grpId="0" animBg="1"/>
      <p:bldP spid="15" grpId="0" animBg="1"/>
      <p:bldP spid="16" grpId="0"/>
      <p:bldP spid="23" grpId="0" animBg="1"/>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8140" y="889491"/>
            <a:ext cx="11233954" cy="4893647"/>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The central axis line starts from the wharf  (</a:t>
            </a:r>
            <a:r>
              <a:rPr lang="zh-CN" altLang="en-US" sz="2400" dirty="0">
                <a:solidFill>
                  <a:schemeClr val="bg1"/>
                </a:solidFill>
                <a:latin typeface="Times New Roman" panose="02020603050405020304" pitchFamily="18" charset="0"/>
                <a:cs typeface="Times New Roman" panose="02020603050405020304" pitchFamily="18" charset="0"/>
              </a:rPr>
              <a:t>码头</a:t>
            </a:r>
            <a:r>
              <a:rPr lang="en-US" altLang="zh-CN" sz="2400" dirty="0">
                <a:solidFill>
                  <a:schemeClr val="bg1"/>
                </a:solidFill>
                <a:latin typeface="Times New Roman" panose="02020603050405020304" pitchFamily="18" charset="0"/>
                <a:cs typeface="Times New Roman" panose="02020603050405020304" pitchFamily="18" charset="0"/>
              </a:rPr>
              <a:t>) next to the lake to the temple of the Sea of Wisdom (</a:t>
            </a:r>
            <a:r>
              <a:rPr lang="zh-CN" altLang="en-US" sz="2400" dirty="0">
                <a:solidFill>
                  <a:schemeClr val="bg1"/>
                </a:solidFill>
                <a:latin typeface="Times New Roman" panose="02020603050405020304" pitchFamily="18" charset="0"/>
                <a:cs typeface="Times New Roman" panose="02020603050405020304" pitchFamily="18" charset="0"/>
              </a:rPr>
              <a:t>智慧海</a:t>
            </a:r>
            <a:r>
              <a:rPr lang="en-US" altLang="zh-CN" sz="2400" dirty="0">
                <a:solidFill>
                  <a:schemeClr val="bg1"/>
                </a:solidFill>
                <a:latin typeface="Times New Roman" panose="02020603050405020304" pitchFamily="18" charset="0"/>
                <a:cs typeface="Times New Roman" panose="02020603050405020304" pitchFamily="18" charset="0"/>
              </a:rPr>
              <a:t>)  on the top of the hill. The Gate of Dispelling Clouds is located in the center of the Long Corridor, which serves as the main entrance to the Hall of Dispelling Clouds. Entering the main gate, it is the second gate of the palace. The second gate was the place where Emperor </a:t>
            </a:r>
            <a:r>
              <a:rPr lang="en-US" altLang="zh-CN" sz="2400" dirty="0" err="1">
                <a:solidFill>
                  <a:schemeClr val="bg1"/>
                </a:solidFill>
                <a:latin typeface="Times New Roman" panose="02020603050405020304" pitchFamily="18" charset="0"/>
                <a:cs typeface="Times New Roman" panose="02020603050405020304" pitchFamily="18" charset="0"/>
              </a:rPr>
              <a:t>Guangxu</a:t>
            </a:r>
            <a:r>
              <a:rPr lang="en-US" altLang="zh-CN" sz="2400" dirty="0">
                <a:solidFill>
                  <a:schemeClr val="bg1"/>
                </a:solidFill>
                <a:latin typeface="Times New Roman" panose="02020603050405020304" pitchFamily="18" charset="0"/>
                <a:cs typeface="Times New Roman" panose="02020603050405020304" pitchFamily="18" charset="0"/>
              </a:rPr>
              <a:t> kowtowed (</a:t>
            </a:r>
            <a:r>
              <a:rPr lang="zh-CN" altLang="en-US" sz="2400" dirty="0">
                <a:solidFill>
                  <a:schemeClr val="bg1"/>
                </a:solidFill>
                <a:latin typeface="Times New Roman" panose="02020603050405020304" pitchFamily="18" charset="0"/>
                <a:cs typeface="Times New Roman" panose="02020603050405020304" pitchFamily="18" charset="0"/>
              </a:rPr>
              <a:t>叩头</a:t>
            </a:r>
            <a:r>
              <a:rPr lang="en-US" altLang="zh-CN" sz="2400" dirty="0">
                <a:solidFill>
                  <a:schemeClr val="bg1"/>
                </a:solidFill>
                <a:latin typeface="Times New Roman" panose="02020603050405020304" pitchFamily="18" charset="0"/>
                <a:cs typeface="Times New Roman" panose="02020603050405020304" pitchFamily="18" charset="0"/>
              </a:rPr>
              <a:t>) to Empress Dowager </a:t>
            </a:r>
            <a:r>
              <a:rPr lang="en-US" altLang="zh-CN" sz="2400" dirty="0" err="1">
                <a:solidFill>
                  <a:schemeClr val="bg1"/>
                </a:solidFill>
                <a:latin typeface="Times New Roman" panose="02020603050405020304" pitchFamily="18" charset="0"/>
                <a:cs typeface="Times New Roman" panose="02020603050405020304" pitchFamily="18" charset="0"/>
              </a:rPr>
              <a:t>Cixi</a:t>
            </a:r>
            <a:r>
              <a:rPr lang="en-US" altLang="zh-CN" sz="2400" dirty="0">
                <a:solidFill>
                  <a:schemeClr val="bg1"/>
                </a:solidFill>
                <a:latin typeface="Times New Roman" panose="02020603050405020304" pitchFamily="18" charset="0"/>
                <a:cs typeface="Times New Roman" panose="02020603050405020304" pitchFamily="18" charset="0"/>
              </a:rPr>
              <a:t>, on her birthday celebration.</a:t>
            </a:r>
          </a:p>
          <a:p>
            <a:r>
              <a:rPr lang="en-US" altLang="zh-CN" sz="2400" dirty="0">
                <a:solidFill>
                  <a:schemeClr val="bg1"/>
                </a:solidFill>
                <a:latin typeface="Times New Roman" panose="02020603050405020304" pitchFamily="18" charset="0"/>
                <a:cs typeface="Times New Roman" panose="02020603050405020304" pitchFamily="18" charset="0"/>
              </a:rPr>
              <a:t>	The Hall for Listening to Orioles (</a:t>
            </a:r>
            <a:r>
              <a:rPr lang="zh-CN" altLang="en-US" sz="2400" dirty="0">
                <a:solidFill>
                  <a:schemeClr val="bg1"/>
                </a:solidFill>
                <a:latin typeface="Times New Roman" panose="02020603050405020304" pitchFamily="18" charset="0"/>
                <a:cs typeface="Times New Roman" panose="02020603050405020304" pitchFamily="18" charset="0"/>
              </a:rPr>
              <a:t>听鹂馆</a:t>
            </a:r>
            <a:r>
              <a:rPr lang="en-US" altLang="zh-CN" sz="2400" dirty="0">
                <a:solidFill>
                  <a:schemeClr val="bg1"/>
                </a:solidFill>
                <a:latin typeface="Times New Roman" panose="02020603050405020304" pitchFamily="18" charset="0"/>
                <a:cs typeface="Times New Roman" panose="02020603050405020304" pitchFamily="18" charset="0"/>
              </a:rPr>
              <a:t>) was built by Emperor Qianlong for his mother to enjoy Beijing Opera. Later, it was used by Empress Dowager </a:t>
            </a:r>
            <a:r>
              <a:rPr lang="en-US" altLang="zh-CN" sz="2400" dirty="0" err="1">
                <a:solidFill>
                  <a:schemeClr val="bg1"/>
                </a:solidFill>
                <a:latin typeface="Times New Roman" panose="02020603050405020304" pitchFamily="18" charset="0"/>
                <a:cs typeface="Times New Roman" panose="02020603050405020304" pitchFamily="18" charset="0"/>
              </a:rPr>
              <a:t>Cixi</a:t>
            </a:r>
            <a:r>
              <a:rPr lang="en-US" altLang="zh-CN" sz="2400" dirty="0">
                <a:solidFill>
                  <a:schemeClr val="bg1"/>
                </a:solidFill>
                <a:latin typeface="Times New Roman" panose="02020603050405020304" pitchFamily="18" charset="0"/>
                <a:cs typeface="Times New Roman" panose="02020603050405020304" pitchFamily="18" charset="0"/>
              </a:rPr>
              <a:t>. Today it is a very nice restaurant. And now we are at the end of the Long Corridor, where we can see the Marble Boat. It was first built in Emperor Qianlong’s reign. There is a famous Chinese saying: “Water can carry a boat, and it also can capsize (</a:t>
            </a:r>
            <a:r>
              <a:rPr lang="zh-CN" altLang="en-US" sz="2400" dirty="0">
                <a:solidFill>
                  <a:schemeClr val="bg1"/>
                </a:solidFill>
                <a:latin typeface="Times New Roman" panose="02020603050405020304" pitchFamily="18" charset="0"/>
                <a:cs typeface="Times New Roman" panose="02020603050405020304" pitchFamily="18" charset="0"/>
              </a:rPr>
              <a:t>翻</a:t>
            </a:r>
            <a:r>
              <a:rPr lang="en-US" altLang="zh-CN" sz="2400" dirty="0">
                <a:solidFill>
                  <a:schemeClr val="bg1"/>
                </a:solidFill>
                <a:latin typeface="Times New Roman" panose="02020603050405020304" pitchFamily="18" charset="0"/>
                <a:cs typeface="Times New Roman" panose="02020603050405020304" pitchFamily="18" charset="0"/>
              </a:rPr>
              <a:t>) it.” Therefore the Marble Boat stood for the stability of the Qing Dynasty and symbolized that the Qing Dynasty would be as solid as a rock and never be overturned.</a:t>
            </a:r>
          </a:p>
        </p:txBody>
      </p:sp>
      <p:pic>
        <p:nvPicPr>
          <p:cNvPr id="16"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59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1795" y="613621"/>
            <a:ext cx="10006205" cy="584775"/>
          </a:xfrm>
          <a:prstGeom prst="rect">
            <a:avLst/>
          </a:prstGeom>
        </p:spPr>
        <p:txBody>
          <a:bodyPr wrap="square">
            <a:spAutoFit/>
          </a:bodyPr>
          <a:lstStyle/>
          <a:p>
            <a:r>
              <a:rPr lang="en-US" altLang="zh-CN" sz="3200" b="1" dirty="0">
                <a:solidFill>
                  <a:srgbClr val="FFFF00"/>
                </a:solidFill>
                <a:effectLst>
                  <a:outerShdw blurRad="38100" dist="38100" dir="2700000" algn="tl">
                    <a:srgbClr val="DDDDDD"/>
                  </a:outerShdw>
                </a:effectLst>
                <a:latin typeface="Times New Roman" panose="02020603050405020304" pitchFamily="18" charset="0"/>
                <a:ea typeface="宋体" panose="02010600030101010101" pitchFamily="2" charset="-122"/>
              </a:rPr>
              <a:t>Section  I  Introduction: Travel Documents Processing</a:t>
            </a:r>
          </a:p>
        </p:txBody>
      </p:sp>
      <p:sp>
        <p:nvSpPr>
          <p:cNvPr id="3" name="文本框 2"/>
          <p:cNvSpPr txBox="1"/>
          <p:nvPr/>
        </p:nvSpPr>
        <p:spPr>
          <a:xfrm>
            <a:off x="960610" y="1597941"/>
            <a:ext cx="10469390" cy="4154984"/>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Travel agencies offer travel assistance for air, land and sea travel, tour packages and travel documents processing (</a:t>
            </a:r>
            <a:r>
              <a:rPr lang="zh-CN" altLang="en-US" sz="2400" dirty="0">
                <a:solidFill>
                  <a:schemeClr val="bg1"/>
                </a:solidFill>
                <a:latin typeface="Times New Roman" panose="02020603050405020304" pitchFamily="18" charset="0"/>
                <a:cs typeface="Times New Roman" panose="02020603050405020304" pitchFamily="18" charset="0"/>
              </a:rPr>
              <a:t>处理</a:t>
            </a:r>
            <a:r>
              <a:rPr lang="en-US" altLang="zh-CN" sz="2400" dirty="0">
                <a:solidFill>
                  <a:schemeClr val="bg1"/>
                </a:solidFill>
                <a:latin typeface="Times New Roman" panose="02020603050405020304" pitchFamily="18" charset="0"/>
                <a:cs typeface="Times New Roman" panose="02020603050405020304" pitchFamily="18" charset="0"/>
              </a:rPr>
              <a:t>). They can also provide instructions, information and application(</a:t>
            </a:r>
            <a:r>
              <a:rPr lang="zh-CN" altLang="en-US" sz="2400" dirty="0">
                <a:solidFill>
                  <a:schemeClr val="bg1"/>
                </a:solidFill>
                <a:latin typeface="Times New Roman" panose="02020603050405020304" pitchFamily="18" charset="0"/>
                <a:cs typeface="Times New Roman" panose="02020603050405020304" pitchFamily="18" charset="0"/>
              </a:rPr>
              <a:t>申请</a:t>
            </a:r>
            <a:r>
              <a:rPr lang="en-US" altLang="zh-CN" sz="2400" dirty="0">
                <a:solidFill>
                  <a:schemeClr val="bg1"/>
                </a:solidFill>
                <a:latin typeface="Times New Roman" panose="02020603050405020304" pitchFamily="18" charset="0"/>
                <a:cs typeface="Times New Roman" panose="02020603050405020304" pitchFamily="18" charset="0"/>
              </a:rPr>
              <a:t>) forms for all travel needs. They guide clients in securing necessary paperwork for travel planning, visa processing and passport assistance. After verifying (</a:t>
            </a:r>
            <a:r>
              <a:rPr lang="zh-CN" altLang="en-US" sz="2400" dirty="0">
                <a:solidFill>
                  <a:schemeClr val="bg1"/>
                </a:solidFill>
                <a:latin typeface="Times New Roman" panose="02020603050405020304" pitchFamily="18" charset="0"/>
                <a:cs typeface="Times New Roman" panose="02020603050405020304" pitchFamily="18" charset="0"/>
              </a:rPr>
              <a:t>核查</a:t>
            </a:r>
            <a:r>
              <a:rPr lang="en-US" altLang="zh-CN" sz="2400" dirty="0">
                <a:solidFill>
                  <a:schemeClr val="bg1"/>
                </a:solidFill>
                <a:latin typeface="Times New Roman" panose="02020603050405020304" pitchFamily="18" charset="0"/>
                <a:cs typeface="Times New Roman" panose="02020603050405020304" pitchFamily="18" charset="0"/>
              </a:rPr>
              <a:t>) submitted documents, they monitor (</a:t>
            </a:r>
            <a:r>
              <a:rPr lang="zh-CN" altLang="en-US" sz="2400" dirty="0">
                <a:solidFill>
                  <a:schemeClr val="bg1"/>
                </a:solidFill>
                <a:latin typeface="Times New Roman" panose="02020603050405020304" pitchFamily="18" charset="0"/>
                <a:cs typeface="Times New Roman" panose="02020603050405020304" pitchFamily="18" charset="0"/>
              </a:rPr>
              <a:t>监测</a:t>
            </a:r>
            <a:r>
              <a:rPr lang="en-US" altLang="zh-CN" sz="2400" dirty="0">
                <a:solidFill>
                  <a:schemeClr val="bg1"/>
                </a:solidFill>
                <a:latin typeface="Times New Roman" panose="02020603050405020304" pitchFamily="18" charset="0"/>
                <a:cs typeface="Times New Roman" panose="02020603050405020304" pitchFamily="18" charset="0"/>
              </a:rPr>
              <a:t>) the application progress with consulates (</a:t>
            </a:r>
            <a:r>
              <a:rPr lang="zh-CN" altLang="en-US" sz="2400" dirty="0">
                <a:solidFill>
                  <a:schemeClr val="bg1"/>
                </a:solidFill>
                <a:latin typeface="Times New Roman" panose="02020603050405020304" pitchFamily="18" charset="0"/>
                <a:cs typeface="Times New Roman" panose="02020603050405020304" pitchFamily="18" charset="0"/>
              </a:rPr>
              <a:t>领事馆</a:t>
            </a:r>
            <a:r>
              <a:rPr lang="en-US" altLang="zh-CN" sz="2400" dirty="0">
                <a:solidFill>
                  <a:schemeClr val="bg1"/>
                </a:solidFill>
                <a:latin typeface="Times New Roman" panose="02020603050405020304" pitchFamily="18" charset="0"/>
                <a:cs typeface="Times New Roman" panose="02020603050405020304" pitchFamily="18" charset="0"/>
              </a:rPr>
              <a:t>) and embassies (</a:t>
            </a:r>
            <a:r>
              <a:rPr lang="zh-CN" altLang="en-US" sz="2400" dirty="0">
                <a:solidFill>
                  <a:schemeClr val="bg1"/>
                </a:solidFill>
                <a:latin typeface="Times New Roman" panose="02020603050405020304" pitchFamily="18" charset="0"/>
                <a:cs typeface="Times New Roman" panose="02020603050405020304" pitchFamily="18" charset="0"/>
              </a:rPr>
              <a:t>大使馆</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	If you are working with travel documents in a travel agency, you need to be:</a:t>
            </a:r>
          </a:p>
          <a:p>
            <a:r>
              <a:rPr lang="en-US" altLang="zh-CN" sz="2400" dirty="0">
                <a:solidFill>
                  <a:schemeClr val="bg1"/>
                </a:solidFill>
                <a:latin typeface="Times New Roman" panose="02020603050405020304" pitchFamily="18" charset="0"/>
                <a:cs typeface="Times New Roman" panose="02020603050405020304" pitchFamily="18" charset="0"/>
              </a:rPr>
              <a:t>	 Good at English speaking;</a:t>
            </a:r>
          </a:p>
          <a:p>
            <a:r>
              <a:rPr lang="en-US" altLang="zh-CN" sz="2400" dirty="0">
                <a:solidFill>
                  <a:schemeClr val="bg1"/>
                </a:solidFill>
                <a:latin typeface="Times New Roman" panose="02020603050405020304" pitchFamily="18" charset="0"/>
                <a:cs typeface="Times New Roman" panose="02020603050405020304" pitchFamily="18" charset="0"/>
              </a:rPr>
              <a:t>	 Skillful in filling in application forms online;</a:t>
            </a:r>
          </a:p>
          <a:p>
            <a:r>
              <a:rPr lang="en-US" altLang="zh-CN" sz="2400" dirty="0">
                <a:solidFill>
                  <a:schemeClr val="bg1"/>
                </a:solidFill>
                <a:latin typeface="Times New Roman" panose="02020603050405020304" pitchFamily="18" charset="0"/>
                <a:cs typeface="Times New Roman" panose="02020603050405020304" pitchFamily="18" charset="0"/>
              </a:rPr>
              <a:t>	 Familiar with working procedures;</a:t>
            </a:r>
          </a:p>
          <a:p>
            <a:r>
              <a:rPr lang="en-US" altLang="zh-CN" sz="2400" dirty="0">
                <a:solidFill>
                  <a:schemeClr val="bg1"/>
                </a:solidFill>
                <a:latin typeface="Times New Roman" panose="02020603050405020304" pitchFamily="18" charset="0"/>
                <a:cs typeface="Times New Roman" panose="02020603050405020304" pitchFamily="18" charset="0"/>
              </a:rPr>
              <a:t>	 Keeping private information secret.</a:t>
            </a: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7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DD507395-A52E-4291-BA3F-29242F009D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86340" y="2170034"/>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5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90107" y="1209425"/>
            <a:ext cx="2911894" cy="564570"/>
            <a:chOff x="297174" y="1736630"/>
            <a:chExt cx="7137156" cy="858019"/>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803864" y="1736630"/>
              <a:ext cx="6298426" cy="701627"/>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Before Reading</a:t>
              </a:r>
            </a:p>
          </p:txBody>
        </p:sp>
      </p:grpSp>
      <p:sp>
        <p:nvSpPr>
          <p:cNvPr id="15" name="矩形 14"/>
          <p:cNvSpPr/>
          <p:nvPr/>
        </p:nvSpPr>
        <p:spPr>
          <a:xfrm>
            <a:off x="596832" y="1773995"/>
            <a:ext cx="10301618" cy="523220"/>
          </a:xfrm>
          <a:prstGeom prst="rect">
            <a:avLst/>
          </a:prstGeom>
        </p:spPr>
        <p:txBody>
          <a:bodyPr wrap="square">
            <a:spAutoFit/>
          </a:bodyPr>
          <a:lstStyle/>
          <a:p>
            <a:r>
              <a:rPr lang="en-US" altLang="zh-CN" sz="2800" b="1" dirty="0">
                <a:solidFill>
                  <a:srgbClr val="FFC000"/>
                </a:solidFill>
              </a:rPr>
              <a:t>Exercise 1: Do you know the following travel documents?</a:t>
            </a:r>
            <a:endParaRPr lang="zh-CN" altLang="en-US" dirty="0"/>
          </a:p>
        </p:txBody>
      </p:sp>
      <p:sp>
        <p:nvSpPr>
          <p:cNvPr id="13" name="矩形 12"/>
          <p:cNvSpPr/>
          <p:nvPr/>
        </p:nvSpPr>
        <p:spPr>
          <a:xfrm>
            <a:off x="153656" y="555046"/>
            <a:ext cx="11793040"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  Intensive Reading: How to Apply for a Chinese Visa</a:t>
            </a:r>
            <a:endParaRPr lang="zh-CN" altLang="en-US" sz="3200" b="1" dirty="0">
              <a:solidFill>
                <a:srgbClr val="FFFF00"/>
              </a:solidFill>
              <a:latin typeface="Times New Roman" panose="02020603050405020304" pitchFamily="18" charset="0"/>
              <a:ea typeface="宋体" panose="02010600030101010101" pitchFamily="2" charset="-122"/>
            </a:endParaRPr>
          </a:p>
        </p:txBody>
      </p:sp>
      <p:sp>
        <p:nvSpPr>
          <p:cNvPr id="8" name="矩形 7">
            <a:extLst>
              <a:ext uri="{FF2B5EF4-FFF2-40B4-BE49-F238E27FC236}">
                <a16:creationId xmlns:a16="http://schemas.microsoft.com/office/drawing/2014/main" xmlns="" id="{18A19A80-B397-46C8-A8F6-B8AE2A33C8BF}"/>
              </a:ext>
            </a:extLst>
          </p:cNvPr>
          <p:cNvSpPr/>
          <p:nvPr/>
        </p:nvSpPr>
        <p:spPr>
          <a:xfrm>
            <a:off x="3834216" y="2684101"/>
            <a:ext cx="3826849" cy="230832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passport </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visa</a:t>
            </a:r>
          </a:p>
          <a:p>
            <a:pPr indent="457200"/>
            <a:r>
              <a:rPr lang="en-US" altLang="zh-CN" sz="2400" dirty="0">
                <a:solidFill>
                  <a:schemeClr val="bg1"/>
                </a:solidFill>
                <a:latin typeface="Times New Roman" panose="02020603050405020304" pitchFamily="18" charset="0"/>
                <a:cs typeface="Times New Roman" panose="02020603050405020304" pitchFamily="18" charset="0"/>
              </a:rPr>
              <a:t>electronic visa  </a:t>
            </a:r>
          </a:p>
          <a:p>
            <a:pPr indent="457200"/>
            <a:r>
              <a:rPr lang="en-US" altLang="zh-CN" sz="2400" dirty="0">
                <a:solidFill>
                  <a:schemeClr val="bg1"/>
                </a:solidFill>
                <a:latin typeface="Times New Roman" panose="02020603050405020304" pitchFamily="18" charset="0"/>
                <a:cs typeface="Times New Roman" panose="02020603050405020304" pitchFamily="18" charset="0"/>
              </a:rPr>
              <a:t>electronic ticket</a:t>
            </a:r>
          </a:p>
          <a:p>
            <a:pPr indent="457200"/>
            <a:r>
              <a:rPr lang="en-US" altLang="zh-CN" sz="2400" dirty="0">
                <a:solidFill>
                  <a:schemeClr val="bg1"/>
                </a:solidFill>
                <a:latin typeface="Times New Roman" panose="02020603050405020304" pitchFamily="18" charset="0"/>
                <a:cs typeface="Times New Roman" panose="02020603050405020304" pitchFamily="18" charset="0"/>
              </a:rPr>
              <a:t>entry and exit stamps  </a:t>
            </a:r>
          </a:p>
          <a:p>
            <a:pPr indent="457200"/>
            <a:r>
              <a:rPr lang="en-US" altLang="zh-CN" sz="2400" dirty="0">
                <a:solidFill>
                  <a:schemeClr val="bg1"/>
                </a:solidFill>
                <a:latin typeface="Times New Roman" panose="02020603050405020304" pitchFamily="18" charset="0"/>
                <a:cs typeface="Times New Roman" panose="02020603050405020304" pitchFamily="18" charset="0"/>
              </a:rPr>
              <a:t>photo ID</a:t>
            </a:r>
          </a:p>
        </p:txBody>
      </p:sp>
      <p:pic>
        <p:nvPicPr>
          <p:cNvPr id="9" name="图片 6">
            <a:hlinkClick r:id="rId2" action="ppaction://hlinksldjump"/>
            <a:extLst>
              <a:ext uri="{FF2B5EF4-FFF2-40B4-BE49-F238E27FC236}">
                <a16:creationId xmlns:a16="http://schemas.microsoft.com/office/drawing/2014/main" xmlns="" id="{4A4E6622-42B3-4F0C-A842-2CEBB95032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98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500"/>
                                        <p:tgtEl>
                                          <p:spTgt spid="8">
                                            <p:txEl>
                                              <p:pRg st="4" end="4"/>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fade">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5161" y="853515"/>
            <a:ext cx="10562439" cy="523220"/>
          </a:xfrm>
          <a:prstGeom prst="rect">
            <a:avLst/>
          </a:prstGeom>
        </p:spPr>
        <p:txBody>
          <a:bodyPr wrap="square">
            <a:spAutoFit/>
          </a:bodyPr>
          <a:lstStyle/>
          <a:p>
            <a:pPr lvl="0"/>
            <a:r>
              <a:rPr lang="en-US" altLang="zh-CN" sz="2800" b="1" dirty="0">
                <a:solidFill>
                  <a:srgbClr val="FFC000"/>
                </a:solidFill>
              </a:rPr>
              <a:t>Exercise 2: Can you list some steps about how to apply for a visa?</a:t>
            </a:r>
          </a:p>
        </p:txBody>
      </p:sp>
      <p:pic>
        <p:nvPicPr>
          <p:cNvPr id="4" name="图片 6">
            <a:hlinkClick r:id="rId2" action="ppaction://hlinksldjump"/>
            <a:extLst>
              <a:ext uri="{FF2B5EF4-FFF2-40B4-BE49-F238E27FC236}">
                <a16:creationId xmlns:a16="http://schemas.microsoft.com/office/drawing/2014/main" xmlns="" id="{EBC02201-E1DB-483D-9A89-6291B679E5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001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346166"/>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873379" y="1878446"/>
            <a:ext cx="10576184" cy="341632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Part A. All applicants are required to submit the following documents:</a:t>
            </a:r>
          </a:p>
          <a:p>
            <a:pPr indent="457200"/>
            <a:r>
              <a:rPr lang="en-US" altLang="zh-CN" sz="2400" dirty="0">
                <a:solidFill>
                  <a:schemeClr val="bg1"/>
                </a:solidFill>
                <a:latin typeface="Times New Roman" panose="02020603050405020304" pitchFamily="18" charset="0"/>
                <a:cs typeface="Times New Roman" panose="02020603050405020304" pitchFamily="18" charset="0"/>
              </a:rPr>
              <a:t>1. A valid passport and photocopy of the passport. There must be spare blank visa pages in the passport. Pages for endorsements or amendments cannot be used as a visa page. The passport should be valid for at least 6 months.</a:t>
            </a:r>
          </a:p>
          <a:p>
            <a:pPr indent="457200"/>
            <a:r>
              <a:rPr lang="en-US" altLang="zh-CN" sz="2400" dirty="0">
                <a:solidFill>
                  <a:schemeClr val="bg1"/>
                </a:solidFill>
                <a:latin typeface="Times New Roman" panose="02020603050405020304" pitchFamily="18" charset="0"/>
                <a:cs typeface="Times New Roman" panose="02020603050405020304" pitchFamily="18" charset="0"/>
              </a:rPr>
              <a:t>2. One completed Chinese visa application form signed by the applicant.</a:t>
            </a:r>
          </a:p>
          <a:p>
            <a:pPr indent="457200"/>
            <a:r>
              <a:rPr lang="en-US" altLang="zh-CN" sz="2400" dirty="0">
                <a:solidFill>
                  <a:schemeClr val="bg1"/>
                </a:solidFill>
                <a:latin typeface="Times New Roman" panose="02020603050405020304" pitchFamily="18" charset="0"/>
                <a:cs typeface="Times New Roman" panose="02020603050405020304" pitchFamily="18" charset="0"/>
              </a:rPr>
              <a:t>3. One recent passport photograph affixed to the visa application form. Social photos, copied photos and digital photos printed on ordinary paper are not acceptable.</a:t>
            </a:r>
          </a:p>
          <a:p>
            <a:pPr indent="457200"/>
            <a:r>
              <a:rPr lang="en-US" altLang="zh-CN" sz="2400" dirty="0">
                <a:solidFill>
                  <a:schemeClr val="bg1"/>
                </a:solidFill>
                <a:latin typeface="Times New Roman" panose="02020603050405020304" pitchFamily="18" charset="0"/>
                <a:cs typeface="Times New Roman" panose="02020603050405020304" pitchFamily="18" charset="0"/>
              </a:rPr>
              <a:t>Part B. Additional documents for different purposes:</a:t>
            </a:r>
          </a:p>
          <a:p>
            <a:pPr indent="457200"/>
            <a:r>
              <a:rPr lang="en-US" altLang="zh-CN" sz="2400" dirty="0">
                <a:solidFill>
                  <a:schemeClr val="bg1"/>
                </a:solidFill>
                <a:latin typeface="Times New Roman" panose="02020603050405020304" pitchFamily="18" charset="0"/>
                <a:cs typeface="Times New Roman" panose="02020603050405020304" pitchFamily="18" charset="0"/>
              </a:rPr>
              <a:t>L visa (for tourism or visiting relatives)</a:t>
            </a:r>
          </a:p>
        </p:txBody>
      </p:sp>
      <p:sp>
        <p:nvSpPr>
          <p:cNvPr id="15" name="矩形 14"/>
          <p:cNvSpPr/>
          <p:nvPr/>
        </p:nvSpPr>
        <p:spPr>
          <a:xfrm>
            <a:off x="696517" y="1014268"/>
            <a:ext cx="10773096" cy="584775"/>
          </a:xfrm>
          <a:prstGeom prst="rect">
            <a:avLst/>
          </a:prstGeom>
        </p:spPr>
        <p:txBody>
          <a:bodyPr wrap="square">
            <a:spAutoFit/>
          </a:bodyPr>
          <a:lstStyle/>
          <a:p>
            <a:pPr algn="ctr"/>
            <a:r>
              <a:rPr lang="en-US" altLang="zh-CN" sz="3200" b="1" dirty="0">
                <a:solidFill>
                  <a:srgbClr val="FFC000"/>
                </a:solidFill>
              </a:rPr>
              <a:t>How to Apply for a Chinese Visa</a:t>
            </a:r>
            <a:endParaRPr lang="zh-CN" altLang="en-US" sz="2000" dirty="0"/>
          </a:p>
        </p:txBody>
      </p:sp>
      <p:pic>
        <p:nvPicPr>
          <p:cNvPr id="8" name="图片 6">
            <a:hlinkClick r:id="rId2" action="ppaction://hlinksldjump"/>
            <a:extLst>
              <a:ext uri="{FF2B5EF4-FFF2-40B4-BE49-F238E27FC236}">
                <a16:creationId xmlns:a16="http://schemas.microsoft.com/office/drawing/2014/main" xmlns="" id="{216A517F-65C3-429C-8FC1-C5BC00798E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27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500"/>
                                        <p:tgtEl>
                                          <p:spTgt spid="2">
                                            <p:txEl>
                                              <p:pRg st="3" end="3"/>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8140" y="754025"/>
            <a:ext cx="11233954" cy="5632311"/>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I—If for tourism:</a:t>
            </a:r>
          </a:p>
          <a:p>
            <a:pPr indent="457200"/>
            <a:r>
              <a:rPr lang="en-US" altLang="zh-CN" sz="2400" dirty="0">
                <a:solidFill>
                  <a:schemeClr val="bg1"/>
                </a:solidFill>
                <a:latin typeface="Times New Roman" panose="02020603050405020304" pitchFamily="18" charset="0"/>
                <a:cs typeface="Times New Roman" panose="02020603050405020304" pitchFamily="18" charset="0"/>
              </a:rPr>
              <a:t>(1) Documents mentioned in Part A;</a:t>
            </a:r>
          </a:p>
          <a:p>
            <a:pPr indent="457200"/>
            <a:r>
              <a:rPr lang="en-US" altLang="zh-CN" sz="2400" dirty="0">
                <a:solidFill>
                  <a:schemeClr val="bg1"/>
                </a:solidFill>
                <a:latin typeface="Times New Roman" panose="02020603050405020304" pitchFamily="18" charset="0"/>
                <a:cs typeface="Times New Roman" panose="02020603050405020304" pitchFamily="18" charset="0"/>
              </a:rPr>
              <a:t>(2) A copy of your hotel reservation in China;</a:t>
            </a:r>
          </a:p>
          <a:p>
            <a:pPr indent="457200"/>
            <a:r>
              <a:rPr lang="en-US" altLang="zh-CN" sz="2400" dirty="0">
                <a:solidFill>
                  <a:schemeClr val="bg1"/>
                </a:solidFill>
                <a:latin typeface="Times New Roman" panose="02020603050405020304" pitchFamily="18" charset="0"/>
                <a:cs typeface="Times New Roman" panose="02020603050405020304" pitchFamily="18" charset="0"/>
              </a:rPr>
              <a:t>(3) A copy of outward and return flight tickets.</a:t>
            </a:r>
          </a:p>
          <a:p>
            <a:pPr indent="457200"/>
            <a:r>
              <a:rPr lang="en-US" altLang="zh-CN" sz="2400" dirty="0">
                <a:solidFill>
                  <a:schemeClr val="bg1"/>
                </a:solidFill>
                <a:latin typeface="Times New Roman" panose="02020603050405020304" pitchFamily="18" charset="0"/>
                <a:cs typeface="Times New Roman" panose="02020603050405020304" pitchFamily="18" charset="0"/>
              </a:rPr>
              <a:t>II—If for visiting relatives in China:</a:t>
            </a:r>
          </a:p>
          <a:p>
            <a:pPr indent="457200"/>
            <a:r>
              <a:rPr lang="en-US" altLang="zh-CN" sz="2400" dirty="0">
                <a:solidFill>
                  <a:schemeClr val="bg1"/>
                </a:solidFill>
                <a:latin typeface="Times New Roman" panose="02020603050405020304" pitchFamily="18" charset="0"/>
                <a:cs typeface="Times New Roman" panose="02020603050405020304" pitchFamily="18" charset="0"/>
              </a:rPr>
              <a:t>(1) Documents mentioned in Part A;</a:t>
            </a:r>
          </a:p>
          <a:p>
            <a:pPr indent="457200"/>
            <a:r>
              <a:rPr lang="en-US" altLang="zh-CN" sz="2400" dirty="0">
                <a:solidFill>
                  <a:schemeClr val="bg1"/>
                </a:solidFill>
                <a:latin typeface="Times New Roman" panose="02020603050405020304" pitchFamily="18" charset="0"/>
                <a:cs typeface="Times New Roman" panose="02020603050405020304" pitchFamily="18" charset="0"/>
              </a:rPr>
              <a:t>(2) Proof of kinship (e.g. an invitation letter from the relative in China), but the applicants who are below 14 years old or born in China as shown in the passport are not required to submit this proof;</a:t>
            </a:r>
          </a:p>
          <a:p>
            <a:pPr indent="457200"/>
            <a:r>
              <a:rPr lang="en-US" altLang="zh-CN" sz="2400" dirty="0">
                <a:solidFill>
                  <a:schemeClr val="bg1"/>
                </a:solidFill>
                <a:latin typeface="Times New Roman" panose="02020603050405020304" pitchFamily="18" charset="0"/>
                <a:cs typeface="Times New Roman" panose="02020603050405020304" pitchFamily="18" charset="0"/>
              </a:rPr>
              <a:t>(3) A copy of outward and return flight ticket booking.</a:t>
            </a:r>
          </a:p>
          <a:p>
            <a:pPr indent="457200"/>
            <a:r>
              <a:rPr lang="en-US" altLang="zh-CN" sz="2400" dirty="0">
                <a:solidFill>
                  <a:schemeClr val="bg1"/>
                </a:solidFill>
                <a:latin typeface="Times New Roman" panose="02020603050405020304" pitchFamily="18" charset="0"/>
                <a:cs typeface="Times New Roman" panose="02020603050405020304" pitchFamily="18" charset="0"/>
              </a:rPr>
              <a:t>Visa processing time:</a:t>
            </a:r>
          </a:p>
          <a:p>
            <a:pPr indent="457200"/>
            <a:r>
              <a:rPr lang="en-US" altLang="zh-CN" sz="2400" dirty="0">
                <a:solidFill>
                  <a:schemeClr val="bg1"/>
                </a:solidFill>
                <a:latin typeface="Times New Roman" panose="02020603050405020304" pitchFamily="18" charset="0"/>
                <a:cs typeface="Times New Roman" panose="02020603050405020304" pitchFamily="18" charset="0"/>
              </a:rPr>
              <a:t>Normally, visas will take 4 working days to be processed. Applicants can also request express service by paying an extra fee.</a:t>
            </a:r>
          </a:p>
          <a:p>
            <a:pPr indent="457200"/>
            <a:r>
              <a:rPr lang="en-US" altLang="zh-CN" sz="2400" dirty="0">
                <a:solidFill>
                  <a:schemeClr val="bg1"/>
                </a:solidFill>
                <a:latin typeface="Times New Roman" panose="02020603050405020304" pitchFamily="18" charset="0"/>
                <a:cs typeface="Times New Roman" panose="02020603050405020304" pitchFamily="18" charset="0"/>
              </a:rPr>
              <a:t>Express service means that the visa can be picked up on the 2nd and 3rd working day after the application has been submitted.</a:t>
            </a:r>
          </a:p>
        </p:txBody>
      </p:sp>
      <p:pic>
        <p:nvPicPr>
          <p:cNvPr id="4" name="图片 6">
            <a:hlinkClick r:id="rId2" action="ppaction://hlinksldjump"/>
            <a:extLst>
              <a:ext uri="{FF2B5EF4-FFF2-40B4-BE49-F238E27FC236}">
                <a16:creationId xmlns:a16="http://schemas.microsoft.com/office/drawing/2014/main" xmlns="" id="{B080EAED-2DAF-4CAF-8772-D654E518C4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1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500"/>
                                        <p:tgtEl>
                                          <p:spTgt spid="2">
                                            <p:txEl>
                                              <p:pRg st="7" end="7"/>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500"/>
                                        <p:tgtEl>
                                          <p:spTgt spid="2">
                                            <p:txEl>
                                              <p:pRg st="9" end="9"/>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fade">
                                      <p:cBhvr>
                                        <p:cTn id="5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a:cxnSpLocks/>
          </p:cNvCxnSpPr>
          <p:nvPr/>
        </p:nvCxnSpPr>
        <p:spPr>
          <a:xfrm>
            <a:off x="3131638" y="2074509"/>
            <a:ext cx="4883332" cy="430102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 name="直接箭头连接符 20"/>
          <p:cNvCxnSpPr>
            <a:cxnSpLocks/>
          </p:cNvCxnSpPr>
          <p:nvPr/>
        </p:nvCxnSpPr>
        <p:spPr>
          <a:xfrm flipV="1">
            <a:off x="3131638" y="2074509"/>
            <a:ext cx="4883332" cy="98027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2" name="直接箭头连接符 21"/>
          <p:cNvCxnSpPr>
            <a:cxnSpLocks/>
          </p:cNvCxnSpPr>
          <p:nvPr/>
        </p:nvCxnSpPr>
        <p:spPr>
          <a:xfrm>
            <a:off x="3137843" y="3524902"/>
            <a:ext cx="4877127" cy="2847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直接箭头连接符 22"/>
          <p:cNvCxnSpPr>
            <a:cxnSpLocks/>
          </p:cNvCxnSpPr>
          <p:nvPr/>
        </p:nvCxnSpPr>
        <p:spPr>
          <a:xfrm>
            <a:off x="3131638" y="2593393"/>
            <a:ext cx="4883332" cy="46100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4" name="直接箭头连接符 23"/>
          <p:cNvCxnSpPr>
            <a:cxnSpLocks/>
          </p:cNvCxnSpPr>
          <p:nvPr/>
        </p:nvCxnSpPr>
        <p:spPr>
          <a:xfrm>
            <a:off x="3105875" y="4027155"/>
            <a:ext cx="4909095" cy="4554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28" name="组合 27"/>
          <p:cNvGrpSpPr/>
          <p:nvPr/>
        </p:nvGrpSpPr>
        <p:grpSpPr>
          <a:xfrm>
            <a:off x="647083" y="378347"/>
            <a:ext cx="2562275" cy="671520"/>
            <a:chOff x="147058" y="547680"/>
            <a:chExt cx="7382747" cy="896162"/>
          </a:xfrm>
        </p:grpSpPr>
        <p:sp>
          <p:nvSpPr>
            <p:cNvPr id="29" name="圆角矩形 28"/>
            <p:cNvSpPr/>
            <p:nvPr/>
          </p:nvSpPr>
          <p:spPr>
            <a:xfrm>
              <a:off x="147058" y="821094"/>
              <a:ext cx="7382747" cy="622748"/>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30" name="文本框 29"/>
            <p:cNvSpPr txBox="1"/>
            <p:nvPr/>
          </p:nvSpPr>
          <p:spPr>
            <a:xfrm>
              <a:off x="433220" y="547680"/>
              <a:ext cx="6872649"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25" name="矩形 24">
            <a:extLst>
              <a:ext uri="{FF2B5EF4-FFF2-40B4-BE49-F238E27FC236}">
                <a16:creationId xmlns:a16="http://schemas.microsoft.com/office/drawing/2014/main" xmlns="" id="{61F76BAA-42E9-406A-B701-AA32ADDFFB74}"/>
              </a:ext>
            </a:extLst>
          </p:cNvPr>
          <p:cNvSpPr/>
          <p:nvPr/>
        </p:nvSpPr>
        <p:spPr>
          <a:xfrm>
            <a:off x="924673" y="1222844"/>
            <a:ext cx="11267327" cy="523220"/>
          </a:xfrm>
          <a:prstGeom prst="rect">
            <a:avLst/>
          </a:prstGeom>
        </p:spPr>
        <p:txBody>
          <a:bodyPr wrap="square">
            <a:spAutoFit/>
          </a:bodyPr>
          <a:lstStyle/>
          <a:p>
            <a:r>
              <a:rPr lang="en-US" altLang="zh-CN" sz="2800" b="1" dirty="0">
                <a:solidFill>
                  <a:srgbClr val="FFC000"/>
                </a:solidFill>
              </a:rPr>
              <a:t>Exercise 3: Match the following two groups of words and phrases.</a:t>
            </a:r>
            <a:endParaRPr lang="zh-CN" altLang="en-US" dirty="0"/>
          </a:p>
        </p:txBody>
      </p:sp>
      <p:graphicFrame>
        <p:nvGraphicFramePr>
          <p:cNvPr id="2" name="表格 1">
            <a:extLst>
              <a:ext uri="{FF2B5EF4-FFF2-40B4-BE49-F238E27FC236}">
                <a16:creationId xmlns:a16="http://schemas.microsoft.com/office/drawing/2014/main" xmlns="" id="{1287DB19-CE21-4D11-89A2-E8B5A6F2D0E1}"/>
              </a:ext>
            </a:extLst>
          </p:cNvPr>
          <p:cNvGraphicFramePr>
            <a:graphicFrameLocks noGrp="1"/>
          </p:cNvGraphicFramePr>
          <p:nvPr>
            <p:extLst>
              <p:ext uri="{D42A27DB-BD31-4B8C-83A1-F6EECF244321}">
                <p14:modId xmlns:p14="http://schemas.microsoft.com/office/powerpoint/2010/main" val="3067360213"/>
              </p:ext>
            </p:extLst>
          </p:nvPr>
        </p:nvGraphicFramePr>
        <p:xfrm>
          <a:off x="1158721" y="1934572"/>
          <a:ext cx="2037624" cy="4676040"/>
        </p:xfrm>
        <a:graphic>
          <a:graphicData uri="http://schemas.openxmlformats.org/drawingml/2006/table">
            <a:tbl>
              <a:tblPr firstRow="1" firstCol="1" bandRow="1">
                <a:tableStyleId>{5C22544A-7EE6-4342-B048-85BDC9FD1C3A}</a:tableStyleId>
              </a:tblPr>
              <a:tblGrid>
                <a:gridCol w="2037624">
                  <a:extLst>
                    <a:ext uri="{9D8B030D-6E8A-4147-A177-3AD203B41FA5}">
                      <a16:colId xmlns:a16="http://schemas.microsoft.com/office/drawing/2014/main" xmlns="" val="3309058995"/>
                    </a:ext>
                  </a:extLst>
                </a:gridCol>
              </a:tblGrid>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1. </a:t>
                      </a:r>
                      <a:r>
                        <a:rPr lang="zh-CN" altLang="en-US" sz="2400" b="1" kern="1200">
                          <a:solidFill>
                            <a:schemeClr val="bg1"/>
                          </a:solidFill>
                          <a:latin typeface="Times New Roman" panose="02020603050405020304" pitchFamily="18" charset="0"/>
                          <a:ea typeface="+mn-ea"/>
                          <a:cs typeface="Times New Roman" panose="02020603050405020304" pitchFamily="18" charset="0"/>
                        </a:rPr>
                        <a:t>证明</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43011862"/>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2. </a:t>
                      </a:r>
                      <a:r>
                        <a:rPr lang="zh-CN" altLang="en-US" sz="2400" b="1" kern="1200">
                          <a:solidFill>
                            <a:schemeClr val="bg1"/>
                          </a:solidFill>
                          <a:latin typeface="Times New Roman" panose="02020603050405020304" pitchFamily="18" charset="0"/>
                          <a:ea typeface="+mn-ea"/>
                          <a:cs typeface="Times New Roman" panose="02020603050405020304" pitchFamily="18" charset="0"/>
                        </a:rPr>
                        <a:t>文件材料</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94866926"/>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3. </a:t>
                      </a:r>
                      <a:r>
                        <a:rPr lang="zh-CN" altLang="en-US" sz="2400" b="1" kern="1200">
                          <a:solidFill>
                            <a:schemeClr val="bg1"/>
                          </a:solidFill>
                          <a:latin typeface="Times New Roman" panose="02020603050405020304" pitchFamily="18" charset="0"/>
                          <a:ea typeface="+mn-ea"/>
                          <a:cs typeface="Times New Roman" panose="02020603050405020304" pitchFamily="18" charset="0"/>
                        </a:rPr>
                        <a:t>申请人</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6659209"/>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4. </a:t>
                      </a:r>
                      <a:r>
                        <a:rPr lang="zh-CN" altLang="en-US" sz="2400" b="1" kern="1200">
                          <a:solidFill>
                            <a:schemeClr val="bg1"/>
                          </a:solidFill>
                          <a:latin typeface="Times New Roman" panose="02020603050405020304" pitchFamily="18" charset="0"/>
                          <a:ea typeface="+mn-ea"/>
                          <a:cs typeface="Times New Roman" panose="02020603050405020304" pitchFamily="18" charset="0"/>
                        </a:rPr>
                        <a:t>护照</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12425083"/>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5. </a:t>
                      </a:r>
                      <a:r>
                        <a:rPr lang="zh-CN" altLang="en-US" sz="2400" b="1" kern="1200">
                          <a:solidFill>
                            <a:schemeClr val="bg1"/>
                          </a:solidFill>
                          <a:latin typeface="Times New Roman" panose="02020603050405020304" pitchFamily="18" charset="0"/>
                          <a:ea typeface="+mn-ea"/>
                          <a:cs typeface="Times New Roman" panose="02020603050405020304" pitchFamily="18" charset="0"/>
                        </a:rPr>
                        <a:t>签证</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01351104"/>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6. </a:t>
                      </a:r>
                      <a:r>
                        <a:rPr lang="zh-CN" altLang="en-US" sz="2400" b="1" kern="1200">
                          <a:solidFill>
                            <a:schemeClr val="bg1"/>
                          </a:solidFill>
                          <a:latin typeface="Times New Roman" panose="02020603050405020304" pitchFamily="18" charset="0"/>
                          <a:ea typeface="+mn-ea"/>
                          <a:cs typeface="Times New Roman" panose="02020603050405020304" pitchFamily="18" charset="0"/>
                        </a:rPr>
                        <a:t>复印件</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71608996"/>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7. </a:t>
                      </a:r>
                      <a:r>
                        <a:rPr lang="zh-CN" altLang="en-US" sz="2400" b="1" kern="1200">
                          <a:solidFill>
                            <a:schemeClr val="bg1"/>
                          </a:solidFill>
                          <a:latin typeface="Times New Roman" panose="02020603050405020304" pitchFamily="18" charset="0"/>
                          <a:ea typeface="+mn-ea"/>
                          <a:cs typeface="Times New Roman" panose="02020603050405020304" pitchFamily="18" charset="0"/>
                        </a:rPr>
                        <a:t>有效的</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5653872"/>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8. </a:t>
                      </a:r>
                      <a:r>
                        <a:rPr lang="zh-CN" altLang="en-US" sz="2400" b="1" kern="1200">
                          <a:solidFill>
                            <a:schemeClr val="bg1"/>
                          </a:solidFill>
                          <a:latin typeface="Times New Roman" panose="02020603050405020304" pitchFamily="18" charset="0"/>
                          <a:ea typeface="+mn-ea"/>
                          <a:cs typeface="Times New Roman" panose="02020603050405020304" pitchFamily="18" charset="0"/>
                        </a:rPr>
                        <a:t>处理</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942939"/>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9. </a:t>
                      </a:r>
                      <a:r>
                        <a:rPr lang="zh-CN" altLang="en-US" sz="2400" b="1" kern="1200">
                          <a:solidFill>
                            <a:schemeClr val="bg1"/>
                          </a:solidFill>
                          <a:latin typeface="Times New Roman" panose="02020603050405020304" pitchFamily="18" charset="0"/>
                          <a:ea typeface="+mn-ea"/>
                          <a:cs typeface="Times New Roman" panose="02020603050405020304" pitchFamily="18" charset="0"/>
                        </a:rPr>
                        <a:t>提交</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64237788"/>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10.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签发</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9669759"/>
                  </a:ext>
                </a:extLst>
              </a:tr>
            </a:tbl>
          </a:graphicData>
        </a:graphic>
      </p:graphicFrame>
      <p:graphicFrame>
        <p:nvGraphicFramePr>
          <p:cNvPr id="3" name="表格 2">
            <a:extLst>
              <a:ext uri="{FF2B5EF4-FFF2-40B4-BE49-F238E27FC236}">
                <a16:creationId xmlns:a16="http://schemas.microsoft.com/office/drawing/2014/main" xmlns="" id="{6FC5C628-1ABF-4BA9-A6C0-AA08318A1BBB}"/>
              </a:ext>
            </a:extLst>
          </p:cNvPr>
          <p:cNvGraphicFramePr>
            <a:graphicFrameLocks noGrp="1"/>
          </p:cNvGraphicFramePr>
          <p:nvPr>
            <p:extLst>
              <p:ext uri="{D42A27DB-BD31-4B8C-83A1-F6EECF244321}">
                <p14:modId xmlns:p14="http://schemas.microsoft.com/office/powerpoint/2010/main" val="64278585"/>
              </p:ext>
            </p:extLst>
          </p:nvPr>
        </p:nvGraphicFramePr>
        <p:xfrm>
          <a:off x="8014970" y="1926806"/>
          <a:ext cx="4177030" cy="4738200"/>
        </p:xfrm>
        <a:graphic>
          <a:graphicData uri="http://schemas.openxmlformats.org/drawingml/2006/table">
            <a:tbl>
              <a:tblPr firstRow="1" firstCol="1" bandRow="1">
                <a:tableStyleId>{5C22544A-7EE6-4342-B048-85BDC9FD1C3A}</a:tableStyleId>
              </a:tblPr>
              <a:tblGrid>
                <a:gridCol w="4177030">
                  <a:extLst>
                    <a:ext uri="{9D8B030D-6E8A-4147-A177-3AD203B41FA5}">
                      <a16:colId xmlns:a16="http://schemas.microsoft.com/office/drawing/2014/main" xmlns="" val="3926250215"/>
                    </a:ext>
                  </a:extLst>
                </a:gridCol>
              </a:tblGrid>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a. applicant</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17299039"/>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b. submit</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72456290"/>
                  </a:ext>
                </a:extLst>
              </a:tr>
              <a:tr h="473820">
                <a:tc>
                  <a:txBody>
                    <a:bodyPr/>
                    <a:lstStyle/>
                    <a:p>
                      <a:pPr marL="0" algn="l" defTabSz="914400" rtl="0" eaLnBrk="1" fontAlgn="b" latinLnBrk="0" hangingPunct="1"/>
                      <a:r>
                        <a:rPr lang="en-US" sz="2400" b="1" kern="1200" dirty="0">
                          <a:solidFill>
                            <a:schemeClr val="bg1"/>
                          </a:solidFill>
                          <a:latin typeface="Times New Roman" panose="02020603050405020304" pitchFamily="18" charset="0"/>
                          <a:ea typeface="+mn-ea"/>
                          <a:cs typeface="Times New Roman" panose="02020603050405020304" pitchFamily="18" charset="0"/>
                        </a:rPr>
                        <a:t>c. document</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6764382"/>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d. passport</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62370349"/>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e. photocopy</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060674624"/>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f. visa</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95075442"/>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g. valid</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96533385"/>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h. issue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24718495"/>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i. process</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95531979"/>
                  </a:ext>
                </a:extLst>
              </a:tr>
              <a:tr h="473820">
                <a:tc>
                  <a:txBody>
                    <a:bodyPr/>
                    <a:lstStyle/>
                    <a:p>
                      <a:pPr marL="0" algn="l" defTabSz="914400" rtl="0" eaLnBrk="1" fontAlgn="b" latinLnBrk="0" hangingPunct="1"/>
                      <a:r>
                        <a:rPr lang="en-US" sz="2400" b="1" kern="1200" dirty="0">
                          <a:solidFill>
                            <a:schemeClr val="bg1"/>
                          </a:solidFill>
                          <a:latin typeface="Times New Roman" panose="02020603050405020304" pitchFamily="18" charset="0"/>
                          <a:ea typeface="+mn-ea"/>
                          <a:cs typeface="Times New Roman" panose="02020603050405020304" pitchFamily="18" charset="0"/>
                        </a:rPr>
                        <a:t>j. proof</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13214937"/>
                  </a:ext>
                </a:extLst>
              </a:tr>
            </a:tbl>
          </a:graphicData>
        </a:graphic>
      </p:graphicFrame>
      <p:cxnSp>
        <p:nvCxnSpPr>
          <p:cNvPr id="34" name="直接箭头连接符 33">
            <a:extLst>
              <a:ext uri="{FF2B5EF4-FFF2-40B4-BE49-F238E27FC236}">
                <a16:creationId xmlns:a16="http://schemas.microsoft.com/office/drawing/2014/main" xmlns="" id="{FF68B162-287F-4848-87C9-58403CCDBE0C}"/>
              </a:ext>
            </a:extLst>
          </p:cNvPr>
          <p:cNvCxnSpPr>
            <a:cxnSpLocks/>
          </p:cNvCxnSpPr>
          <p:nvPr/>
        </p:nvCxnSpPr>
        <p:spPr>
          <a:xfrm flipV="1">
            <a:off x="3105875" y="4027155"/>
            <a:ext cx="4909095" cy="4554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5" name="直接箭头连接符 34">
            <a:extLst>
              <a:ext uri="{FF2B5EF4-FFF2-40B4-BE49-F238E27FC236}">
                <a16:creationId xmlns:a16="http://schemas.microsoft.com/office/drawing/2014/main" xmlns="" id="{85B53D2C-FD84-419C-8BFB-66107BC9543E}"/>
              </a:ext>
            </a:extLst>
          </p:cNvPr>
          <p:cNvCxnSpPr>
            <a:cxnSpLocks/>
          </p:cNvCxnSpPr>
          <p:nvPr/>
        </p:nvCxnSpPr>
        <p:spPr>
          <a:xfrm flipV="1">
            <a:off x="3076565" y="2593393"/>
            <a:ext cx="4938405" cy="324409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6" name="直接箭头连接符 35">
            <a:extLst>
              <a:ext uri="{FF2B5EF4-FFF2-40B4-BE49-F238E27FC236}">
                <a16:creationId xmlns:a16="http://schemas.microsoft.com/office/drawing/2014/main" xmlns="" id="{B2961BE0-33E8-41BE-BA85-E9B305C8BAB3}"/>
              </a:ext>
            </a:extLst>
          </p:cNvPr>
          <p:cNvCxnSpPr>
            <a:cxnSpLocks/>
          </p:cNvCxnSpPr>
          <p:nvPr/>
        </p:nvCxnSpPr>
        <p:spPr>
          <a:xfrm>
            <a:off x="3105875" y="4912914"/>
            <a:ext cx="4909095" cy="2009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7" name="直接箭头连接符 36">
            <a:extLst>
              <a:ext uri="{FF2B5EF4-FFF2-40B4-BE49-F238E27FC236}">
                <a16:creationId xmlns:a16="http://schemas.microsoft.com/office/drawing/2014/main" xmlns="" id="{36620C59-8923-47D1-B6C7-398C9656F537}"/>
              </a:ext>
            </a:extLst>
          </p:cNvPr>
          <p:cNvCxnSpPr>
            <a:cxnSpLocks/>
          </p:cNvCxnSpPr>
          <p:nvPr/>
        </p:nvCxnSpPr>
        <p:spPr>
          <a:xfrm>
            <a:off x="3076565" y="5411893"/>
            <a:ext cx="4938405" cy="56557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8" name="直接箭头连接符 37">
            <a:extLst>
              <a:ext uri="{FF2B5EF4-FFF2-40B4-BE49-F238E27FC236}">
                <a16:creationId xmlns:a16="http://schemas.microsoft.com/office/drawing/2014/main" xmlns="" id="{83773970-F904-47DC-8A4A-035CEA898021}"/>
              </a:ext>
            </a:extLst>
          </p:cNvPr>
          <p:cNvCxnSpPr>
            <a:cxnSpLocks/>
          </p:cNvCxnSpPr>
          <p:nvPr/>
        </p:nvCxnSpPr>
        <p:spPr>
          <a:xfrm flipV="1">
            <a:off x="3105875" y="5411893"/>
            <a:ext cx="4909095" cy="96364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8" name="图片 6">
            <a:hlinkClick r:id="rId2" action="ppaction://hlinksldjump"/>
            <a:extLst>
              <a:ext uri="{FF2B5EF4-FFF2-40B4-BE49-F238E27FC236}">
                <a16:creationId xmlns:a16="http://schemas.microsoft.com/office/drawing/2014/main" xmlns="" id="{B1F1C7C5-A13E-4C2D-8882-8D4B089F36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81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870448"/>
            <a:ext cx="10122171" cy="954107"/>
          </a:xfrm>
          <a:prstGeom prst="rect">
            <a:avLst/>
          </a:prstGeom>
        </p:spPr>
        <p:txBody>
          <a:bodyPr wrap="square">
            <a:spAutoFit/>
          </a:bodyPr>
          <a:lstStyle/>
          <a:p>
            <a:pPr lvl="0"/>
            <a:r>
              <a:rPr lang="en-US" altLang="zh-CN" sz="2800" b="1" dirty="0">
                <a:solidFill>
                  <a:srgbClr val="FFC000"/>
                </a:solidFill>
              </a:rPr>
              <a:t>Exercise 4: Fill in the blanks to complete each sentence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193899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There must be spare _______visa pages in the passport.</a:t>
            </a:r>
          </a:p>
          <a:p>
            <a:r>
              <a:rPr lang="en-US" altLang="zh-CN" sz="2400" dirty="0">
                <a:solidFill>
                  <a:schemeClr val="bg1"/>
                </a:solidFill>
                <a:latin typeface="Times New Roman" panose="02020603050405020304" pitchFamily="18" charset="0"/>
                <a:cs typeface="Times New Roman" panose="02020603050405020304" pitchFamily="18" charset="0"/>
              </a:rPr>
              <a:t>2. The passport should be  _______for at least 6 months.</a:t>
            </a:r>
          </a:p>
          <a:p>
            <a:r>
              <a:rPr lang="en-US" altLang="zh-CN" sz="2400" dirty="0">
                <a:solidFill>
                  <a:schemeClr val="bg1"/>
                </a:solidFill>
                <a:latin typeface="Times New Roman" panose="02020603050405020304" pitchFamily="18" charset="0"/>
                <a:cs typeface="Times New Roman" panose="02020603050405020304" pitchFamily="18" charset="0"/>
              </a:rPr>
              <a:t>3. The applicants who are below 14 years old or born in China are not required to  _______this proof.</a:t>
            </a:r>
          </a:p>
          <a:p>
            <a:r>
              <a:rPr lang="en-US" altLang="zh-CN" sz="2400" dirty="0">
                <a:solidFill>
                  <a:schemeClr val="bg1"/>
                </a:solidFill>
                <a:latin typeface="Times New Roman" panose="02020603050405020304" pitchFamily="18" charset="0"/>
                <a:cs typeface="Times New Roman" panose="02020603050405020304" pitchFamily="18" charset="0"/>
              </a:rPr>
              <a:t>4. Applicants can also request express service by paying extra  _______.</a:t>
            </a:r>
          </a:p>
        </p:txBody>
      </p:sp>
      <p:sp>
        <p:nvSpPr>
          <p:cNvPr id="10" name="矩形 9">
            <a:extLst>
              <a:ext uri="{FF2B5EF4-FFF2-40B4-BE49-F238E27FC236}">
                <a16:creationId xmlns:a16="http://schemas.microsoft.com/office/drawing/2014/main" xmlns="" id="{94D9653F-1C42-4A9C-9A44-62E17C81DE6D}"/>
              </a:ext>
            </a:extLst>
          </p:cNvPr>
          <p:cNvSpPr/>
          <p:nvPr/>
        </p:nvSpPr>
        <p:spPr>
          <a:xfrm>
            <a:off x="4079935" y="2348084"/>
            <a:ext cx="782587"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blank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4516674" y="2717416"/>
            <a:ext cx="705642"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valid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1163466" y="3409267"/>
            <a:ext cx="986167"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submit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8955417" y="3764131"/>
            <a:ext cx="1100998" cy="369332"/>
          </a:xfrm>
          <a:prstGeom prst="rect">
            <a:avLst/>
          </a:prstGeom>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fee</a:t>
            </a:r>
            <a:endParaRPr lang="zh-CN" altLang="zh-CN" dirty="0">
              <a:solidFill>
                <a:srgbClr val="C00000"/>
              </a:solidFill>
              <a:latin typeface="Times New Roman" panose="02020603050405020304" pitchFamily="18" charset="0"/>
              <a:cs typeface="Times New Roman" panose="02020603050405020304" pitchFamily="18" charset="0"/>
            </a:endParaRPr>
          </a:p>
        </p:txBody>
      </p:sp>
      <p:pic>
        <p:nvPicPr>
          <p:cNvPr id="9" name="图片 6">
            <a:hlinkClick r:id="rId2" action="ppaction://hlinksldjump"/>
            <a:extLst>
              <a:ext uri="{FF2B5EF4-FFF2-40B4-BE49-F238E27FC236}">
                <a16:creationId xmlns:a16="http://schemas.microsoft.com/office/drawing/2014/main" xmlns="" id="{CE85294C-E6C3-46ED-A30A-ED3E0D082D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446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DD507395-A52E-4291-BA3F-29242F009D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86340" y="2170034"/>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40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1379098"/>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551313" y="2626957"/>
            <a:ext cx="11149288" cy="378565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The passport is an official document issued by a competent public authority to nationals or to alien residents of the issuing country. Other than allowing access to another country, the passport can be used as a means of identification. Another purpose of the passport is to provide evidence of legal entry into another country.</a:t>
            </a:r>
          </a:p>
          <a:p>
            <a:r>
              <a:rPr lang="en-US" altLang="zh-CN" sz="2400" dirty="0">
                <a:solidFill>
                  <a:schemeClr val="bg1"/>
                </a:solidFill>
                <a:latin typeface="Times New Roman" panose="02020603050405020304" pitchFamily="18" charset="0"/>
                <a:cs typeface="Times New Roman" panose="02020603050405020304" pitchFamily="18" charset="0"/>
              </a:rPr>
              <a:t>	There are several types of passports: normal passports; aliens passports that are issued to individuals living in a country of which they are not citizens; diplomatic or consular passports that are issued to diplomatic, consular and other government officials on missions; joint passports (family passports) that are issued to husband and wife with/without child/children, or holders of the passports and child/children under a certain age, or two or more children.</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2047200"/>
            <a:ext cx="10773096" cy="584775"/>
          </a:xfrm>
          <a:prstGeom prst="rect">
            <a:avLst/>
          </a:prstGeom>
        </p:spPr>
        <p:txBody>
          <a:bodyPr wrap="square">
            <a:spAutoFit/>
          </a:bodyPr>
          <a:lstStyle/>
          <a:p>
            <a:pPr algn="ctr"/>
            <a:r>
              <a:rPr lang="en-US" altLang="zh-CN" sz="3200" b="1" dirty="0">
                <a:solidFill>
                  <a:srgbClr val="FFC000"/>
                </a:solidFill>
              </a:rPr>
              <a:t>Passport and Visa</a:t>
            </a:r>
            <a:endParaRPr lang="zh-CN" altLang="en-US" sz="2000" dirty="0"/>
          </a:p>
        </p:txBody>
      </p:sp>
      <p:sp>
        <p:nvSpPr>
          <p:cNvPr id="8" name="矩形 7">
            <a:extLst>
              <a:ext uri="{FF2B5EF4-FFF2-40B4-BE49-F238E27FC236}">
                <a16:creationId xmlns:a16="http://schemas.microsoft.com/office/drawing/2014/main" xmlns="" id="{0D6D01EC-08EE-43E6-BB91-164026CD5D55}"/>
              </a:ext>
            </a:extLst>
          </p:cNvPr>
          <p:cNvSpPr/>
          <p:nvPr/>
        </p:nvSpPr>
        <p:spPr>
          <a:xfrm>
            <a:off x="470032" y="459407"/>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III Extensive Reading: Passport and Visa</a:t>
            </a:r>
          </a:p>
        </p:txBody>
      </p:sp>
      <p:pic>
        <p:nvPicPr>
          <p:cNvPr id="9" name="图片 6">
            <a:hlinkClick r:id="rId2" action="ppaction://hlinksldjump"/>
            <a:extLst>
              <a:ext uri="{FF2B5EF4-FFF2-40B4-BE49-F238E27FC236}">
                <a16:creationId xmlns:a16="http://schemas.microsoft.com/office/drawing/2014/main" xmlns="" id="{0F93B78F-D89D-4FE5-9B3A-86E815DDC4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06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a:cxnSpLocks/>
          </p:cNvCxnSpPr>
          <p:nvPr/>
        </p:nvCxnSpPr>
        <p:spPr>
          <a:xfrm>
            <a:off x="3131638" y="2074509"/>
            <a:ext cx="4883332" cy="436038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 name="直接箭头连接符 20"/>
          <p:cNvCxnSpPr>
            <a:cxnSpLocks/>
          </p:cNvCxnSpPr>
          <p:nvPr/>
        </p:nvCxnSpPr>
        <p:spPr>
          <a:xfrm>
            <a:off x="3131638" y="3054783"/>
            <a:ext cx="4883332" cy="239343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2" name="直接箭头连接符 21"/>
          <p:cNvCxnSpPr>
            <a:cxnSpLocks/>
          </p:cNvCxnSpPr>
          <p:nvPr/>
        </p:nvCxnSpPr>
        <p:spPr>
          <a:xfrm>
            <a:off x="3137843" y="3524902"/>
            <a:ext cx="4877127" cy="150734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直接箭头连接符 22"/>
          <p:cNvCxnSpPr>
            <a:cxnSpLocks/>
          </p:cNvCxnSpPr>
          <p:nvPr/>
        </p:nvCxnSpPr>
        <p:spPr>
          <a:xfrm>
            <a:off x="3131638" y="2593393"/>
            <a:ext cx="4883332" cy="339558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4" name="直接箭头连接符 23"/>
          <p:cNvCxnSpPr>
            <a:cxnSpLocks/>
          </p:cNvCxnSpPr>
          <p:nvPr/>
        </p:nvCxnSpPr>
        <p:spPr>
          <a:xfrm>
            <a:off x="3105875" y="4027155"/>
            <a:ext cx="4909095" cy="51852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28" name="组合 27"/>
          <p:cNvGrpSpPr/>
          <p:nvPr/>
        </p:nvGrpSpPr>
        <p:grpSpPr>
          <a:xfrm>
            <a:off x="647083" y="378347"/>
            <a:ext cx="2562275" cy="671520"/>
            <a:chOff x="147058" y="547680"/>
            <a:chExt cx="7382747" cy="896162"/>
          </a:xfrm>
        </p:grpSpPr>
        <p:sp>
          <p:nvSpPr>
            <p:cNvPr id="29" name="圆角矩形 28"/>
            <p:cNvSpPr/>
            <p:nvPr/>
          </p:nvSpPr>
          <p:spPr>
            <a:xfrm>
              <a:off x="147058" y="821094"/>
              <a:ext cx="7382747" cy="622748"/>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30" name="文本框 29"/>
            <p:cNvSpPr txBox="1"/>
            <p:nvPr/>
          </p:nvSpPr>
          <p:spPr>
            <a:xfrm>
              <a:off x="433220" y="547680"/>
              <a:ext cx="6872649"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25" name="矩形 24">
            <a:extLst>
              <a:ext uri="{FF2B5EF4-FFF2-40B4-BE49-F238E27FC236}">
                <a16:creationId xmlns:a16="http://schemas.microsoft.com/office/drawing/2014/main" xmlns="" id="{61F76BAA-42E9-406A-B701-AA32ADDFFB74}"/>
              </a:ext>
            </a:extLst>
          </p:cNvPr>
          <p:cNvSpPr/>
          <p:nvPr/>
        </p:nvSpPr>
        <p:spPr>
          <a:xfrm>
            <a:off x="965200" y="1173246"/>
            <a:ext cx="10853758" cy="523220"/>
          </a:xfrm>
          <a:prstGeom prst="rect">
            <a:avLst/>
          </a:prstGeom>
        </p:spPr>
        <p:txBody>
          <a:bodyPr wrap="square">
            <a:spAutoFit/>
          </a:bodyPr>
          <a:lstStyle/>
          <a:p>
            <a:r>
              <a:rPr lang="en-US" altLang="zh-CN" sz="2800" b="1" dirty="0">
                <a:solidFill>
                  <a:srgbClr val="FFC000"/>
                </a:solidFill>
              </a:rPr>
              <a:t>Exercise 1: Match the following two groups of words and phrases.</a:t>
            </a:r>
            <a:endParaRPr lang="zh-CN" altLang="en-US" sz="2800" b="1" dirty="0">
              <a:solidFill>
                <a:srgbClr val="FFC000"/>
              </a:solidFill>
            </a:endParaRPr>
          </a:p>
        </p:txBody>
      </p:sp>
      <p:graphicFrame>
        <p:nvGraphicFramePr>
          <p:cNvPr id="2" name="表格 1">
            <a:extLst>
              <a:ext uri="{FF2B5EF4-FFF2-40B4-BE49-F238E27FC236}">
                <a16:creationId xmlns:a16="http://schemas.microsoft.com/office/drawing/2014/main" xmlns="" id="{1287DB19-CE21-4D11-89A2-E8B5A6F2D0E1}"/>
              </a:ext>
            </a:extLst>
          </p:cNvPr>
          <p:cNvGraphicFramePr>
            <a:graphicFrameLocks noGrp="1"/>
          </p:cNvGraphicFramePr>
          <p:nvPr>
            <p:extLst>
              <p:ext uri="{D42A27DB-BD31-4B8C-83A1-F6EECF244321}">
                <p14:modId xmlns:p14="http://schemas.microsoft.com/office/powerpoint/2010/main" val="2680050159"/>
              </p:ext>
            </p:extLst>
          </p:nvPr>
        </p:nvGraphicFramePr>
        <p:xfrm>
          <a:off x="1158721" y="1934572"/>
          <a:ext cx="2037624" cy="4991137"/>
        </p:xfrm>
        <a:graphic>
          <a:graphicData uri="http://schemas.openxmlformats.org/drawingml/2006/table">
            <a:tbl>
              <a:tblPr firstRow="1" firstCol="1" bandRow="1">
                <a:tableStyleId>{5C22544A-7EE6-4342-B048-85BDC9FD1C3A}</a:tableStyleId>
              </a:tblPr>
              <a:tblGrid>
                <a:gridCol w="2037624">
                  <a:extLst>
                    <a:ext uri="{9D8B030D-6E8A-4147-A177-3AD203B41FA5}">
                      <a16:colId xmlns:a16="http://schemas.microsoft.com/office/drawing/2014/main" xmlns="" val="3309058995"/>
                    </a:ext>
                  </a:extLst>
                </a:gridCol>
              </a:tblGrid>
              <a:tr h="467604">
                <a:tc>
                  <a:txBody>
                    <a:bodyPr/>
                    <a:lstStyle/>
                    <a:p>
                      <a:pPr marL="63500">
                        <a:lnSpc>
                          <a:spcPct val="107000"/>
                        </a:lnSpc>
                        <a:spcAft>
                          <a:spcPts val="0"/>
                        </a:spcAft>
                      </a:pPr>
                      <a:r>
                        <a:rPr lang="en-US" sz="2400" b="1" kern="1200" dirty="0">
                          <a:solidFill>
                            <a:schemeClr val="bg1"/>
                          </a:solidFill>
                          <a:latin typeface="+mn-lt"/>
                          <a:ea typeface="+mn-ea"/>
                          <a:cs typeface="+mn-cs"/>
                        </a:rPr>
                        <a:t>1. </a:t>
                      </a:r>
                      <a:r>
                        <a:rPr lang="zh-CN" altLang="en-US" sz="2400" b="1" kern="1200" dirty="0">
                          <a:solidFill>
                            <a:schemeClr val="bg1"/>
                          </a:solidFill>
                          <a:latin typeface="+mn-lt"/>
                          <a:ea typeface="+mn-ea"/>
                          <a:cs typeface="+mn-cs"/>
                        </a:rPr>
                        <a:t>中国建筑 </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43011862"/>
                  </a:ext>
                </a:extLst>
              </a:tr>
              <a:tr h="467604">
                <a:tc>
                  <a:txBody>
                    <a:bodyPr/>
                    <a:lstStyle/>
                    <a:p>
                      <a:pPr marL="63500">
                        <a:lnSpc>
                          <a:spcPct val="107000"/>
                        </a:lnSpc>
                        <a:spcAft>
                          <a:spcPts val="0"/>
                        </a:spcAft>
                      </a:pPr>
                      <a:r>
                        <a:rPr lang="en-US" sz="2400" b="1" kern="1200" dirty="0">
                          <a:solidFill>
                            <a:schemeClr val="bg1"/>
                          </a:solidFill>
                          <a:latin typeface="+mn-lt"/>
                          <a:ea typeface="+mn-ea"/>
                          <a:cs typeface="+mn-cs"/>
                        </a:rPr>
                        <a:t>2. </a:t>
                      </a:r>
                      <a:r>
                        <a:rPr lang="zh-CN" altLang="en-US" sz="2400" b="1" kern="1200" dirty="0">
                          <a:solidFill>
                            <a:schemeClr val="bg1"/>
                          </a:solidFill>
                          <a:latin typeface="+mn-lt"/>
                          <a:ea typeface="+mn-ea"/>
                          <a:cs typeface="+mn-cs"/>
                        </a:rPr>
                        <a:t>昆明湖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94866926"/>
                  </a:ext>
                </a:extLst>
              </a:tr>
              <a:tr h="467604">
                <a:tc>
                  <a:txBody>
                    <a:bodyPr/>
                    <a:lstStyle/>
                    <a:p>
                      <a:pPr marL="63500">
                        <a:lnSpc>
                          <a:spcPct val="107000"/>
                        </a:lnSpc>
                        <a:spcAft>
                          <a:spcPts val="0"/>
                        </a:spcAft>
                      </a:pPr>
                      <a:r>
                        <a:rPr lang="en-US" sz="2400" b="1" kern="1200" dirty="0">
                          <a:solidFill>
                            <a:schemeClr val="bg1"/>
                          </a:solidFill>
                          <a:latin typeface="+mn-lt"/>
                          <a:ea typeface="+mn-ea"/>
                          <a:cs typeface="+mn-cs"/>
                        </a:rPr>
                        <a:t>3. </a:t>
                      </a:r>
                      <a:r>
                        <a:rPr lang="zh-CN" altLang="en-US" sz="2400" b="1" kern="1200" dirty="0">
                          <a:solidFill>
                            <a:schemeClr val="bg1"/>
                          </a:solidFill>
                          <a:latin typeface="+mn-lt"/>
                          <a:ea typeface="+mn-ea"/>
                          <a:cs typeface="+mn-cs"/>
                        </a:rPr>
                        <a:t>颐和园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6659209"/>
                  </a:ext>
                </a:extLst>
              </a:tr>
              <a:tr h="467604">
                <a:tc>
                  <a:txBody>
                    <a:bodyPr/>
                    <a:lstStyle/>
                    <a:p>
                      <a:pPr marL="63500">
                        <a:lnSpc>
                          <a:spcPct val="107000"/>
                        </a:lnSpc>
                        <a:spcAft>
                          <a:spcPts val="0"/>
                        </a:spcAft>
                      </a:pPr>
                      <a:r>
                        <a:rPr lang="en-US" sz="2400" b="1" kern="1200" dirty="0">
                          <a:solidFill>
                            <a:schemeClr val="bg1"/>
                          </a:solidFill>
                          <a:latin typeface="+mn-lt"/>
                          <a:ea typeface="+mn-ea"/>
                          <a:cs typeface="+mn-cs"/>
                        </a:rPr>
                        <a:t>4. </a:t>
                      </a:r>
                      <a:r>
                        <a:rPr lang="zh-CN" altLang="en-US" sz="2400" b="1" kern="1200" dirty="0">
                          <a:solidFill>
                            <a:schemeClr val="bg1"/>
                          </a:solidFill>
                          <a:latin typeface="+mn-lt"/>
                          <a:ea typeface="+mn-ea"/>
                          <a:cs typeface="+mn-cs"/>
                        </a:rPr>
                        <a:t>西湖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12425083"/>
                  </a:ext>
                </a:extLst>
              </a:tr>
              <a:tr h="467604">
                <a:tc>
                  <a:txBody>
                    <a:bodyPr/>
                    <a:lstStyle/>
                    <a:p>
                      <a:pPr marL="63500">
                        <a:lnSpc>
                          <a:spcPct val="107000"/>
                        </a:lnSpc>
                        <a:spcAft>
                          <a:spcPts val="0"/>
                        </a:spcAft>
                      </a:pPr>
                      <a:r>
                        <a:rPr lang="en-US" sz="2400" b="1" kern="1200" dirty="0">
                          <a:solidFill>
                            <a:schemeClr val="bg1"/>
                          </a:solidFill>
                          <a:latin typeface="+mn-lt"/>
                          <a:ea typeface="+mn-ea"/>
                          <a:cs typeface="+mn-cs"/>
                        </a:rPr>
                        <a:t>5. </a:t>
                      </a:r>
                      <a:r>
                        <a:rPr lang="zh-CN" altLang="en-US" sz="2400" b="1" kern="1200" dirty="0">
                          <a:solidFill>
                            <a:schemeClr val="bg1"/>
                          </a:solidFill>
                          <a:latin typeface="+mn-lt"/>
                          <a:ea typeface="+mn-ea"/>
                          <a:cs typeface="+mn-cs"/>
                        </a:rPr>
                        <a:t>景点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01351104"/>
                  </a:ext>
                </a:extLst>
              </a:tr>
              <a:tr h="467604">
                <a:tc>
                  <a:txBody>
                    <a:bodyPr/>
                    <a:lstStyle/>
                    <a:p>
                      <a:pPr marL="63500">
                        <a:lnSpc>
                          <a:spcPct val="107000"/>
                        </a:lnSpc>
                        <a:spcAft>
                          <a:spcPts val="0"/>
                        </a:spcAft>
                      </a:pPr>
                      <a:r>
                        <a:rPr lang="en-US" sz="2400" b="1" kern="1200" dirty="0">
                          <a:solidFill>
                            <a:schemeClr val="bg1"/>
                          </a:solidFill>
                          <a:latin typeface="+mn-lt"/>
                          <a:ea typeface="+mn-ea"/>
                          <a:cs typeface="+mn-cs"/>
                        </a:rPr>
                        <a:t>6. </a:t>
                      </a:r>
                      <a:r>
                        <a:rPr lang="zh-CN" altLang="en-US" sz="2400" b="1" kern="1200" dirty="0">
                          <a:solidFill>
                            <a:schemeClr val="bg1"/>
                          </a:solidFill>
                          <a:latin typeface="+mn-lt"/>
                          <a:ea typeface="+mn-ea"/>
                          <a:cs typeface="+mn-cs"/>
                        </a:rPr>
                        <a:t>万寿山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71608996"/>
                  </a:ext>
                </a:extLst>
              </a:tr>
              <a:tr h="467604">
                <a:tc>
                  <a:txBody>
                    <a:bodyPr/>
                    <a:lstStyle/>
                    <a:p>
                      <a:pPr marL="63500">
                        <a:lnSpc>
                          <a:spcPct val="107000"/>
                        </a:lnSpc>
                        <a:spcAft>
                          <a:spcPts val="0"/>
                        </a:spcAft>
                      </a:pPr>
                      <a:r>
                        <a:rPr lang="en-US" sz="2400" b="1" kern="1200">
                          <a:solidFill>
                            <a:schemeClr val="bg1"/>
                          </a:solidFill>
                          <a:latin typeface="+mn-lt"/>
                          <a:ea typeface="+mn-ea"/>
                          <a:cs typeface="+mn-cs"/>
                        </a:rPr>
                        <a:t>7. </a:t>
                      </a:r>
                      <a:r>
                        <a:rPr lang="zh-CN" altLang="en-US" sz="2400" b="1" kern="1200">
                          <a:solidFill>
                            <a:schemeClr val="bg1"/>
                          </a:solidFill>
                          <a:latin typeface="+mn-lt"/>
                          <a:ea typeface="+mn-ea"/>
                          <a:cs typeface="+mn-cs"/>
                        </a:rPr>
                        <a:t>长廊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5653872"/>
                  </a:ext>
                </a:extLst>
              </a:tr>
              <a:tr h="467604">
                <a:tc>
                  <a:txBody>
                    <a:bodyPr/>
                    <a:lstStyle/>
                    <a:p>
                      <a:pPr marL="63500">
                        <a:lnSpc>
                          <a:spcPct val="107000"/>
                        </a:lnSpc>
                        <a:spcAft>
                          <a:spcPts val="0"/>
                        </a:spcAft>
                      </a:pPr>
                      <a:r>
                        <a:rPr lang="en-US" sz="2400" b="1" kern="1200">
                          <a:solidFill>
                            <a:schemeClr val="bg1"/>
                          </a:solidFill>
                          <a:latin typeface="+mn-lt"/>
                          <a:ea typeface="+mn-ea"/>
                          <a:cs typeface="+mn-cs"/>
                        </a:rPr>
                        <a:t>8. </a:t>
                      </a:r>
                      <a:r>
                        <a:rPr lang="zh-CN" altLang="en-US" sz="2400" b="1" kern="1200">
                          <a:solidFill>
                            <a:schemeClr val="bg1"/>
                          </a:solidFill>
                          <a:latin typeface="+mn-lt"/>
                          <a:ea typeface="+mn-ea"/>
                          <a:cs typeface="+mn-cs"/>
                        </a:rPr>
                        <a:t>厅；堂；馆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942939"/>
                  </a:ext>
                </a:extLst>
              </a:tr>
              <a:tr h="467604">
                <a:tc>
                  <a:txBody>
                    <a:bodyPr/>
                    <a:lstStyle/>
                    <a:p>
                      <a:pPr marL="63500">
                        <a:lnSpc>
                          <a:spcPct val="107000"/>
                        </a:lnSpc>
                        <a:spcAft>
                          <a:spcPts val="0"/>
                        </a:spcAft>
                      </a:pPr>
                      <a:r>
                        <a:rPr lang="en-US" sz="2400" b="1" kern="1200">
                          <a:solidFill>
                            <a:schemeClr val="bg1"/>
                          </a:solidFill>
                          <a:latin typeface="+mn-lt"/>
                          <a:ea typeface="+mn-ea"/>
                          <a:cs typeface="+mn-cs"/>
                        </a:rPr>
                        <a:t>9. </a:t>
                      </a:r>
                      <a:r>
                        <a:rPr lang="zh-CN" altLang="en-US" sz="2400" b="1" kern="1200">
                          <a:solidFill>
                            <a:schemeClr val="bg1"/>
                          </a:solidFill>
                          <a:latin typeface="+mn-lt"/>
                          <a:ea typeface="+mn-ea"/>
                          <a:cs typeface="+mn-cs"/>
                        </a:rPr>
                        <a:t>门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64237788"/>
                  </a:ext>
                </a:extLst>
              </a:tr>
              <a:tr h="467604">
                <a:tc>
                  <a:txBody>
                    <a:bodyPr/>
                    <a:lstStyle/>
                    <a:p>
                      <a:pPr>
                        <a:lnSpc>
                          <a:spcPct val="107000"/>
                        </a:lnSpc>
                        <a:spcAft>
                          <a:spcPts val="0"/>
                        </a:spcAft>
                      </a:pPr>
                      <a:r>
                        <a:rPr lang="en-US" sz="2400" b="1" kern="1200" dirty="0">
                          <a:solidFill>
                            <a:schemeClr val="bg1"/>
                          </a:solidFill>
                          <a:latin typeface="+mn-lt"/>
                          <a:ea typeface="+mn-ea"/>
                          <a:cs typeface="+mn-cs"/>
                        </a:rPr>
                        <a:t>10. </a:t>
                      </a:r>
                      <a:r>
                        <a:rPr lang="zh-CN" altLang="en-US" sz="2400" b="1" kern="1200" dirty="0">
                          <a:solidFill>
                            <a:schemeClr val="bg1"/>
                          </a:solidFill>
                          <a:latin typeface="+mn-lt"/>
                          <a:ea typeface="+mn-ea"/>
                          <a:cs typeface="+mn-cs"/>
                        </a:rPr>
                        <a:t>梁；柱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9669759"/>
                  </a:ext>
                </a:extLst>
              </a:tr>
            </a:tbl>
          </a:graphicData>
        </a:graphic>
      </p:graphicFrame>
      <p:graphicFrame>
        <p:nvGraphicFramePr>
          <p:cNvPr id="3" name="表格 2">
            <a:extLst>
              <a:ext uri="{FF2B5EF4-FFF2-40B4-BE49-F238E27FC236}">
                <a16:creationId xmlns:a16="http://schemas.microsoft.com/office/drawing/2014/main" xmlns="" id="{6FC5C628-1ABF-4BA9-A6C0-AA08318A1BBB}"/>
              </a:ext>
            </a:extLst>
          </p:cNvPr>
          <p:cNvGraphicFramePr>
            <a:graphicFrameLocks noGrp="1"/>
          </p:cNvGraphicFramePr>
          <p:nvPr>
            <p:extLst>
              <p:ext uri="{D42A27DB-BD31-4B8C-83A1-F6EECF244321}">
                <p14:modId xmlns:p14="http://schemas.microsoft.com/office/powerpoint/2010/main" val="2496194848"/>
              </p:ext>
            </p:extLst>
          </p:nvPr>
        </p:nvGraphicFramePr>
        <p:xfrm>
          <a:off x="8014970" y="1926806"/>
          <a:ext cx="4177030" cy="4738200"/>
        </p:xfrm>
        <a:graphic>
          <a:graphicData uri="http://schemas.openxmlformats.org/drawingml/2006/table">
            <a:tbl>
              <a:tblPr firstRow="1" firstCol="1" bandRow="1">
                <a:tableStyleId>{5C22544A-7EE6-4342-B048-85BDC9FD1C3A}</a:tableStyleId>
              </a:tblPr>
              <a:tblGrid>
                <a:gridCol w="4177030">
                  <a:extLst>
                    <a:ext uri="{9D8B030D-6E8A-4147-A177-3AD203B41FA5}">
                      <a16:colId xmlns:a16="http://schemas.microsoft.com/office/drawing/2014/main" xmlns="" val="3926250215"/>
                    </a:ext>
                  </a:extLst>
                </a:gridCol>
              </a:tblGrid>
              <a:tr h="473820">
                <a:tc>
                  <a:txBody>
                    <a:bodyPr/>
                    <a:lstStyle/>
                    <a:p>
                      <a:pPr marL="63500" algn="l" defTabSz="914400" rtl="0" eaLnBrk="1" latinLnBrk="0" hangingPunct="1">
                        <a:lnSpc>
                          <a:spcPct val="107000"/>
                        </a:lnSpc>
                        <a:spcAft>
                          <a:spcPts val="0"/>
                        </a:spcAft>
                      </a:pPr>
                      <a:r>
                        <a:rPr lang="en-US" sz="2400" b="1" kern="1200" dirty="0">
                          <a:solidFill>
                            <a:schemeClr val="bg1"/>
                          </a:solidFill>
                          <a:latin typeface="+mn-lt"/>
                          <a:ea typeface="+mn-ea"/>
                          <a:cs typeface="+mn-cs"/>
                        </a:rPr>
                        <a:t>a. hall  </a:t>
                      </a:r>
                      <a:endParaRPr lang="zh-CN" altLang="en-US" sz="2400" b="1" kern="1200" dirty="0">
                        <a:solidFill>
                          <a:schemeClr val="bg1"/>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17299039"/>
                  </a:ext>
                </a:extLst>
              </a:tr>
              <a:tr h="473820">
                <a:tc>
                  <a:txBody>
                    <a:bodyPr/>
                    <a:lstStyle/>
                    <a:p>
                      <a:pPr marL="63500" algn="l" defTabSz="914400" rtl="0" eaLnBrk="1" latinLnBrk="0" hangingPunct="1">
                        <a:lnSpc>
                          <a:spcPct val="107000"/>
                        </a:lnSpc>
                        <a:spcAft>
                          <a:spcPts val="0"/>
                        </a:spcAft>
                      </a:pPr>
                      <a:r>
                        <a:rPr lang="en-US" sz="2400" b="1" kern="1200">
                          <a:solidFill>
                            <a:schemeClr val="bg1"/>
                          </a:solidFill>
                          <a:latin typeface="+mn-lt"/>
                          <a:ea typeface="+mn-ea"/>
                          <a:cs typeface="+mn-cs"/>
                        </a:rPr>
                        <a:t>b. gate </a:t>
                      </a:r>
                      <a:endParaRPr lang="zh-CN" altLang="en-US" sz="2400" b="1" kern="1200">
                        <a:solidFill>
                          <a:schemeClr val="bg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72456290"/>
                  </a:ext>
                </a:extLst>
              </a:tr>
              <a:tr h="473820">
                <a:tc>
                  <a:txBody>
                    <a:bodyPr/>
                    <a:lstStyle/>
                    <a:p>
                      <a:pPr marL="63500" algn="l" defTabSz="914400" rtl="0" eaLnBrk="1" latinLnBrk="0" hangingPunct="1">
                        <a:lnSpc>
                          <a:spcPct val="107000"/>
                        </a:lnSpc>
                        <a:spcAft>
                          <a:spcPts val="0"/>
                        </a:spcAft>
                      </a:pPr>
                      <a:r>
                        <a:rPr lang="en-US" sz="2400" b="1" kern="1200">
                          <a:solidFill>
                            <a:schemeClr val="bg1"/>
                          </a:solidFill>
                          <a:latin typeface="+mn-lt"/>
                          <a:ea typeface="+mn-ea"/>
                          <a:cs typeface="+mn-cs"/>
                        </a:rPr>
                        <a:t>c. beam </a:t>
                      </a:r>
                      <a:endParaRPr lang="zh-CN" altLang="en-US" sz="2400" b="1" kern="120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6764382"/>
                  </a:ext>
                </a:extLst>
              </a:tr>
              <a:tr h="473820">
                <a:tc>
                  <a:txBody>
                    <a:bodyPr/>
                    <a:lstStyle/>
                    <a:p>
                      <a:pPr marL="63500" algn="l" defTabSz="914400" rtl="0" eaLnBrk="1" latinLnBrk="0" hangingPunct="1">
                        <a:lnSpc>
                          <a:spcPct val="107000"/>
                        </a:lnSpc>
                        <a:spcAft>
                          <a:spcPts val="0"/>
                        </a:spcAft>
                      </a:pPr>
                      <a:r>
                        <a:rPr lang="en-US" sz="2400" b="1" kern="1200" dirty="0">
                          <a:solidFill>
                            <a:schemeClr val="bg1"/>
                          </a:solidFill>
                          <a:latin typeface="+mn-lt"/>
                          <a:ea typeface="+mn-ea"/>
                          <a:cs typeface="+mn-cs"/>
                        </a:rPr>
                        <a:t>d. the Long Corridor </a:t>
                      </a:r>
                      <a:endParaRPr lang="zh-CN" altLang="en-US" sz="2400" b="1"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62370349"/>
                  </a:ext>
                </a:extLst>
              </a:tr>
              <a:tr h="473820">
                <a:tc>
                  <a:txBody>
                    <a:bodyPr/>
                    <a:lstStyle/>
                    <a:p>
                      <a:pPr marL="63500" algn="l" defTabSz="914400" rtl="0" eaLnBrk="1" latinLnBrk="0" hangingPunct="1">
                        <a:lnSpc>
                          <a:spcPct val="107000"/>
                        </a:lnSpc>
                        <a:spcAft>
                          <a:spcPts val="0"/>
                        </a:spcAft>
                      </a:pPr>
                      <a:r>
                        <a:rPr lang="en-US" sz="2400" b="1" kern="1200">
                          <a:solidFill>
                            <a:schemeClr val="bg1"/>
                          </a:solidFill>
                          <a:latin typeface="+mn-lt"/>
                          <a:ea typeface="+mn-ea"/>
                          <a:cs typeface="+mn-cs"/>
                        </a:rPr>
                        <a:t>e. the Longevity Hill </a:t>
                      </a:r>
                      <a:endParaRPr lang="zh-CN" altLang="en-US" sz="2400" b="1" kern="120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060674624"/>
                  </a:ext>
                </a:extLst>
              </a:tr>
              <a:tr h="473820">
                <a:tc>
                  <a:txBody>
                    <a:bodyPr/>
                    <a:lstStyle/>
                    <a:p>
                      <a:pPr marL="63500" algn="l" defTabSz="914400" rtl="0" eaLnBrk="1" latinLnBrk="0" hangingPunct="1">
                        <a:lnSpc>
                          <a:spcPct val="107000"/>
                        </a:lnSpc>
                        <a:spcAft>
                          <a:spcPts val="0"/>
                        </a:spcAft>
                      </a:pPr>
                      <a:r>
                        <a:rPr lang="en-US" sz="2400" b="1" kern="1200">
                          <a:solidFill>
                            <a:schemeClr val="bg1"/>
                          </a:solidFill>
                          <a:latin typeface="+mn-lt"/>
                          <a:ea typeface="+mn-ea"/>
                          <a:cs typeface="+mn-cs"/>
                        </a:rPr>
                        <a:t>f. scenic spot </a:t>
                      </a:r>
                      <a:endParaRPr lang="zh-CN" altLang="en-US" sz="2400" b="1" kern="120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95075442"/>
                  </a:ext>
                </a:extLst>
              </a:tr>
              <a:tr h="473820">
                <a:tc>
                  <a:txBody>
                    <a:bodyPr/>
                    <a:lstStyle/>
                    <a:p>
                      <a:pPr marL="63500" algn="l" defTabSz="914400" rtl="0" eaLnBrk="1" latinLnBrk="0" hangingPunct="1">
                        <a:lnSpc>
                          <a:spcPct val="107000"/>
                        </a:lnSpc>
                        <a:spcAft>
                          <a:spcPts val="0"/>
                        </a:spcAft>
                      </a:pPr>
                      <a:r>
                        <a:rPr lang="en-US" sz="2400" b="1" kern="1200" dirty="0">
                          <a:solidFill>
                            <a:schemeClr val="bg1"/>
                          </a:solidFill>
                          <a:latin typeface="+mn-lt"/>
                          <a:ea typeface="+mn-ea"/>
                          <a:cs typeface="+mn-cs"/>
                        </a:rPr>
                        <a:t>g. the West Lake </a:t>
                      </a:r>
                      <a:endParaRPr lang="zh-CN" altLang="en-US" sz="2400" b="1"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96533385"/>
                  </a:ext>
                </a:extLst>
              </a:tr>
              <a:tr h="473820">
                <a:tc>
                  <a:txBody>
                    <a:bodyPr/>
                    <a:lstStyle/>
                    <a:p>
                      <a:pPr marL="63500" algn="l" defTabSz="914400" rtl="0" eaLnBrk="1" latinLnBrk="0" hangingPunct="1">
                        <a:lnSpc>
                          <a:spcPct val="107000"/>
                        </a:lnSpc>
                        <a:spcAft>
                          <a:spcPts val="0"/>
                        </a:spcAft>
                      </a:pPr>
                      <a:r>
                        <a:rPr lang="en-US" sz="2400" b="1" kern="1200">
                          <a:solidFill>
                            <a:schemeClr val="bg1"/>
                          </a:solidFill>
                          <a:latin typeface="+mn-lt"/>
                          <a:ea typeface="+mn-ea"/>
                          <a:cs typeface="+mn-cs"/>
                        </a:rPr>
                        <a:t>h. the Summer Palace </a:t>
                      </a:r>
                      <a:endParaRPr lang="zh-CN" altLang="en-US" sz="2400" b="1" kern="120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24718495"/>
                  </a:ext>
                </a:extLst>
              </a:tr>
              <a:tr h="473820">
                <a:tc>
                  <a:txBody>
                    <a:bodyPr/>
                    <a:lstStyle/>
                    <a:p>
                      <a:pPr marL="63500" algn="l" defTabSz="914400" rtl="0" eaLnBrk="1" latinLnBrk="0" hangingPunct="1">
                        <a:lnSpc>
                          <a:spcPct val="107000"/>
                        </a:lnSpc>
                        <a:spcAft>
                          <a:spcPts val="0"/>
                        </a:spcAft>
                      </a:pPr>
                      <a:r>
                        <a:rPr lang="en-US" sz="2400" b="1" kern="1200" dirty="0" err="1">
                          <a:solidFill>
                            <a:schemeClr val="bg1"/>
                          </a:solidFill>
                          <a:latin typeface="+mn-lt"/>
                          <a:ea typeface="+mn-ea"/>
                          <a:cs typeface="+mn-cs"/>
                        </a:rPr>
                        <a:t>i</a:t>
                      </a:r>
                      <a:r>
                        <a:rPr lang="en-US" sz="2400" b="1" kern="1200" dirty="0">
                          <a:solidFill>
                            <a:schemeClr val="bg1"/>
                          </a:solidFill>
                          <a:latin typeface="+mn-lt"/>
                          <a:ea typeface="+mn-ea"/>
                          <a:cs typeface="+mn-cs"/>
                        </a:rPr>
                        <a:t>. the Kunming Lake </a:t>
                      </a:r>
                      <a:endParaRPr lang="zh-CN" altLang="en-US" sz="2400" b="1"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95531979"/>
                  </a:ext>
                </a:extLst>
              </a:tr>
              <a:tr h="473820">
                <a:tc>
                  <a:txBody>
                    <a:bodyPr/>
                    <a:lstStyle/>
                    <a:p>
                      <a:pPr marL="63500" algn="l" defTabSz="914400" rtl="0" eaLnBrk="1" latinLnBrk="0" hangingPunct="1">
                        <a:lnSpc>
                          <a:spcPct val="107000"/>
                        </a:lnSpc>
                        <a:spcAft>
                          <a:spcPts val="0"/>
                        </a:spcAft>
                      </a:pPr>
                      <a:r>
                        <a:rPr lang="en-US" sz="2400" b="1" kern="1200" dirty="0">
                          <a:solidFill>
                            <a:schemeClr val="bg1"/>
                          </a:solidFill>
                          <a:latin typeface="+mn-lt"/>
                          <a:ea typeface="+mn-ea"/>
                          <a:cs typeface="+mn-cs"/>
                        </a:rPr>
                        <a:t>j. Chinese architecture </a:t>
                      </a:r>
                      <a:endParaRPr lang="zh-CN" altLang="en-US" sz="2400" b="1"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13214937"/>
                  </a:ext>
                </a:extLst>
              </a:tr>
            </a:tbl>
          </a:graphicData>
        </a:graphic>
      </p:graphicFrame>
      <p:cxnSp>
        <p:nvCxnSpPr>
          <p:cNvPr id="34" name="直接箭头连接符 33">
            <a:extLst>
              <a:ext uri="{FF2B5EF4-FFF2-40B4-BE49-F238E27FC236}">
                <a16:creationId xmlns:a16="http://schemas.microsoft.com/office/drawing/2014/main" xmlns="" id="{FF68B162-287F-4848-87C9-58403CCDBE0C}"/>
              </a:ext>
            </a:extLst>
          </p:cNvPr>
          <p:cNvCxnSpPr>
            <a:cxnSpLocks/>
          </p:cNvCxnSpPr>
          <p:nvPr/>
        </p:nvCxnSpPr>
        <p:spPr>
          <a:xfrm flipV="1">
            <a:off x="3105875" y="4027155"/>
            <a:ext cx="4909095" cy="45545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5" name="直接箭头连接符 34">
            <a:extLst>
              <a:ext uri="{FF2B5EF4-FFF2-40B4-BE49-F238E27FC236}">
                <a16:creationId xmlns:a16="http://schemas.microsoft.com/office/drawing/2014/main" xmlns="" id="{85B53D2C-FD84-419C-8BFB-66107BC9543E}"/>
              </a:ext>
            </a:extLst>
          </p:cNvPr>
          <p:cNvCxnSpPr>
            <a:cxnSpLocks/>
          </p:cNvCxnSpPr>
          <p:nvPr/>
        </p:nvCxnSpPr>
        <p:spPr>
          <a:xfrm flipV="1">
            <a:off x="3076565" y="2592421"/>
            <a:ext cx="4938405" cy="324506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6" name="直接箭头连接符 35">
            <a:extLst>
              <a:ext uri="{FF2B5EF4-FFF2-40B4-BE49-F238E27FC236}">
                <a16:creationId xmlns:a16="http://schemas.microsoft.com/office/drawing/2014/main" xmlns="" id="{B2961BE0-33E8-41BE-BA85-E9B305C8BAB3}"/>
              </a:ext>
            </a:extLst>
          </p:cNvPr>
          <p:cNvCxnSpPr>
            <a:cxnSpLocks/>
          </p:cNvCxnSpPr>
          <p:nvPr/>
        </p:nvCxnSpPr>
        <p:spPr>
          <a:xfrm flipV="1">
            <a:off x="3105875" y="3524902"/>
            <a:ext cx="4909095" cy="138800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7" name="直接箭头连接符 36">
            <a:extLst>
              <a:ext uri="{FF2B5EF4-FFF2-40B4-BE49-F238E27FC236}">
                <a16:creationId xmlns:a16="http://schemas.microsoft.com/office/drawing/2014/main" xmlns="" id="{36620C59-8923-47D1-B6C7-398C9656F537}"/>
              </a:ext>
            </a:extLst>
          </p:cNvPr>
          <p:cNvCxnSpPr>
            <a:cxnSpLocks/>
          </p:cNvCxnSpPr>
          <p:nvPr/>
        </p:nvCxnSpPr>
        <p:spPr>
          <a:xfrm flipV="1">
            <a:off x="3076565" y="2138641"/>
            <a:ext cx="4938405" cy="327325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8" name="直接箭头连接符 37">
            <a:extLst>
              <a:ext uri="{FF2B5EF4-FFF2-40B4-BE49-F238E27FC236}">
                <a16:creationId xmlns:a16="http://schemas.microsoft.com/office/drawing/2014/main" xmlns="" id="{83773970-F904-47DC-8A4A-035CEA898021}"/>
              </a:ext>
            </a:extLst>
          </p:cNvPr>
          <p:cNvCxnSpPr>
            <a:cxnSpLocks/>
          </p:cNvCxnSpPr>
          <p:nvPr/>
        </p:nvCxnSpPr>
        <p:spPr>
          <a:xfrm flipV="1">
            <a:off x="3105875" y="3145253"/>
            <a:ext cx="4909095" cy="323028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546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6103" y="1295892"/>
            <a:ext cx="11078927" cy="415498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visa is an entry in a passport or other travel documents made by a (consular) official of a government to indicate that the bearer has been granted authority to enter or re-enter the country concerned. It usually specifies the authorized length of stay, the period of validity and the number of entries allowed during that period.</a:t>
            </a:r>
          </a:p>
          <a:p>
            <a:r>
              <a:rPr lang="en-US" altLang="zh-CN" sz="2400" dirty="0">
                <a:solidFill>
                  <a:schemeClr val="bg1"/>
                </a:solidFill>
                <a:latin typeface="Times New Roman" panose="02020603050405020304" pitchFamily="18" charset="0"/>
                <a:cs typeface="Times New Roman" panose="02020603050405020304" pitchFamily="18" charset="0"/>
              </a:rPr>
              <a:t>	Here are some types of visas:</a:t>
            </a:r>
          </a:p>
          <a:p>
            <a:r>
              <a:rPr lang="en-US" altLang="zh-CN" sz="2400" dirty="0">
                <a:solidFill>
                  <a:schemeClr val="bg1"/>
                </a:solidFill>
                <a:latin typeface="Times New Roman" panose="02020603050405020304" pitchFamily="18" charset="0"/>
                <a:cs typeface="Times New Roman" panose="02020603050405020304" pitchFamily="18" charset="0"/>
              </a:rPr>
              <a:t>	1. Visitor visa also referred to as: entry permit, entry visa, business visa or travel pass. It provides right of entry into another country.</a:t>
            </a:r>
          </a:p>
          <a:p>
            <a:r>
              <a:rPr lang="en-US" altLang="zh-CN" sz="2400" dirty="0">
                <a:solidFill>
                  <a:schemeClr val="bg1"/>
                </a:solidFill>
                <a:latin typeface="Times New Roman" panose="02020603050405020304" pitchFamily="18" charset="0"/>
                <a:cs typeface="Times New Roman" panose="02020603050405020304" pitchFamily="18" charset="0"/>
              </a:rPr>
              <a:t>	2. Transit visa provides right of entry into another country only for the purpose of making travel connections onward to a third country. Many countries have made agreements that allow other nationals to transit their country without the need to obtain a visa, which is transit without visa (TWOV) .</a:t>
            </a:r>
          </a:p>
        </p:txBody>
      </p:sp>
      <p:pic>
        <p:nvPicPr>
          <p:cNvPr id="4" name="图片 6">
            <a:hlinkClick r:id="rId3" action="ppaction://hlinksldjump"/>
            <a:extLst>
              <a:ext uri="{FF2B5EF4-FFF2-40B4-BE49-F238E27FC236}">
                <a16:creationId xmlns:a16="http://schemas.microsoft.com/office/drawing/2014/main" xmlns="" id="{05847297-831D-4000-9399-41E611FF17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77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0769" y="1532958"/>
            <a:ext cx="11078927" cy="378565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3. Created in 1995, the Schengen is an agreement among several member states of the European Union (EU), and effectively creates a “borderless” region known as the Schengen Area.</a:t>
            </a:r>
          </a:p>
          <a:p>
            <a:r>
              <a:rPr lang="en-US" altLang="zh-CN" sz="2400" dirty="0">
                <a:solidFill>
                  <a:schemeClr val="bg1"/>
                </a:solidFill>
                <a:latin typeface="Times New Roman" panose="02020603050405020304" pitchFamily="18" charset="0"/>
                <a:cs typeface="Times New Roman" panose="02020603050405020304" pitchFamily="18" charset="0"/>
              </a:rPr>
              <a:t>	Under normal circumstances, once a visa has been issued, then entry into the country should be granted. Travel agents should be aware, however, that the final decision regarding entry into any country remains with the immigration officials at the entry point.</a:t>
            </a:r>
          </a:p>
          <a:p>
            <a:r>
              <a:rPr lang="en-US" altLang="zh-CN" sz="2400" dirty="0">
                <a:solidFill>
                  <a:schemeClr val="bg1"/>
                </a:solidFill>
                <a:latin typeface="Times New Roman" panose="02020603050405020304" pitchFamily="18" charset="0"/>
                <a:cs typeface="Times New Roman" panose="02020603050405020304" pitchFamily="18" charset="0"/>
              </a:rPr>
              <a:t>	The responsibility of travel agents is to supply up-to-date and accurate information, therefore the quality of this service is extremely important, as the traveler will act on it to obtain the correct travel visas.</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71355B15-4733-41F3-9EA8-BD3F0A97E2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0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1039771"/>
            <a:ext cx="10122171" cy="954107"/>
          </a:xfrm>
          <a:prstGeom prst="rect">
            <a:avLst/>
          </a:prstGeom>
        </p:spPr>
        <p:txBody>
          <a:bodyPr wrap="square">
            <a:spAutoFit/>
          </a:bodyPr>
          <a:lstStyle/>
          <a:p>
            <a:pPr lvl="0"/>
            <a:r>
              <a:rPr lang="en-US" altLang="zh-CN" sz="2800" b="1" dirty="0">
                <a:solidFill>
                  <a:srgbClr val="FFC000"/>
                </a:solidFill>
              </a:rPr>
              <a:t>Exercise 1: Decide whether the following statements are true (T) or false (F)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293503" y="2162783"/>
            <a:ext cx="11678363" cy="4293483"/>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100" dirty="0">
                <a:solidFill>
                  <a:schemeClr val="bg1"/>
                </a:solidFill>
                <a:latin typeface="Times New Roman" panose="02020603050405020304" pitchFamily="18" charset="0"/>
                <a:cs typeface="Times New Roman" panose="02020603050405020304" pitchFamily="18" charset="0"/>
              </a:rPr>
              <a:t>1. The passport cannot be used as a means of identification. (   )</a:t>
            </a:r>
          </a:p>
          <a:p>
            <a:r>
              <a:rPr lang="en-US" altLang="zh-CN" sz="2100" dirty="0">
                <a:solidFill>
                  <a:schemeClr val="bg1"/>
                </a:solidFill>
                <a:latin typeface="Times New Roman" panose="02020603050405020304" pitchFamily="18" charset="0"/>
                <a:cs typeface="Times New Roman" panose="02020603050405020304" pitchFamily="18" charset="0"/>
              </a:rPr>
              <a:t>2. The only purpose of the passport is to provide evidence of legal entry into another country. (   )</a:t>
            </a:r>
          </a:p>
          <a:p>
            <a:r>
              <a:rPr lang="en-US" altLang="zh-CN" sz="2100" dirty="0">
                <a:solidFill>
                  <a:schemeClr val="bg1"/>
                </a:solidFill>
                <a:latin typeface="Times New Roman" panose="02020603050405020304" pitchFamily="18" charset="0"/>
                <a:cs typeface="Times New Roman" panose="02020603050405020304" pitchFamily="18" charset="0"/>
              </a:rPr>
              <a:t>3. Diplomatic passports are issued to diplomatic, consular and other government officials on missions. (   )</a:t>
            </a:r>
          </a:p>
          <a:p>
            <a:r>
              <a:rPr lang="en-US" altLang="zh-CN" sz="2100" dirty="0">
                <a:solidFill>
                  <a:schemeClr val="bg1"/>
                </a:solidFill>
                <a:latin typeface="Times New Roman" panose="02020603050405020304" pitchFamily="18" charset="0"/>
                <a:cs typeface="Times New Roman" panose="02020603050405020304" pitchFamily="18" charset="0"/>
              </a:rPr>
              <a:t>4. Visitor visa provides right of entry into another country. (   )</a:t>
            </a:r>
          </a:p>
          <a:p>
            <a:r>
              <a:rPr lang="en-US" altLang="zh-CN" sz="2100" dirty="0">
                <a:solidFill>
                  <a:schemeClr val="bg1"/>
                </a:solidFill>
                <a:latin typeface="Times New Roman" panose="02020603050405020304" pitchFamily="18" charset="0"/>
                <a:cs typeface="Times New Roman" panose="02020603050405020304" pitchFamily="18" charset="0"/>
              </a:rPr>
              <a:t>5. A visa does not specify the authorized length of stay. (   )</a:t>
            </a:r>
          </a:p>
          <a:p>
            <a:r>
              <a:rPr lang="en-US" altLang="zh-CN" sz="2100" dirty="0">
                <a:solidFill>
                  <a:schemeClr val="bg1"/>
                </a:solidFill>
                <a:latin typeface="Times New Roman" panose="02020603050405020304" pitchFamily="18" charset="0"/>
                <a:cs typeface="Times New Roman" panose="02020603050405020304" pitchFamily="18" charset="0"/>
              </a:rPr>
              <a:t>6. A visa is showing that the bearer has been granted authority to enter or re-enter the country concerned. (   )</a:t>
            </a:r>
          </a:p>
          <a:p>
            <a:r>
              <a:rPr lang="en-US" altLang="zh-CN" sz="2100" dirty="0">
                <a:solidFill>
                  <a:schemeClr val="bg1"/>
                </a:solidFill>
                <a:latin typeface="Times New Roman" panose="02020603050405020304" pitchFamily="18" charset="0"/>
                <a:cs typeface="Times New Roman" panose="02020603050405020304" pitchFamily="18" charset="0"/>
              </a:rPr>
              <a:t>7. Transit without visa</a:t>
            </a:r>
            <a:r>
              <a:rPr lang="zh-CN" altLang="en-US" sz="2100" dirty="0">
                <a:solidFill>
                  <a:schemeClr val="bg1"/>
                </a:solidFill>
                <a:latin typeface="Times New Roman" panose="02020603050405020304" pitchFamily="18" charset="0"/>
                <a:cs typeface="Times New Roman" panose="02020603050405020304" pitchFamily="18" charset="0"/>
              </a:rPr>
              <a:t>（</a:t>
            </a:r>
            <a:r>
              <a:rPr lang="en-US" altLang="zh-CN" sz="2100" dirty="0">
                <a:solidFill>
                  <a:schemeClr val="bg1"/>
                </a:solidFill>
                <a:latin typeface="Times New Roman" panose="02020603050405020304" pitchFamily="18" charset="0"/>
                <a:cs typeface="Times New Roman" panose="02020603050405020304" pitchFamily="18" charset="0"/>
              </a:rPr>
              <a:t>TWOV</a:t>
            </a:r>
            <a:r>
              <a:rPr lang="zh-CN" altLang="en-US" sz="2100" dirty="0">
                <a:solidFill>
                  <a:schemeClr val="bg1"/>
                </a:solidFill>
                <a:latin typeface="Times New Roman" panose="02020603050405020304" pitchFamily="18" charset="0"/>
                <a:cs typeface="Times New Roman" panose="02020603050405020304" pitchFamily="18" charset="0"/>
              </a:rPr>
              <a:t>）</a:t>
            </a:r>
            <a:r>
              <a:rPr lang="en-US" altLang="zh-CN" sz="2100" dirty="0">
                <a:solidFill>
                  <a:schemeClr val="bg1"/>
                </a:solidFill>
                <a:latin typeface="Times New Roman" panose="02020603050405020304" pitchFamily="18" charset="0"/>
                <a:cs typeface="Times New Roman" panose="02020603050405020304" pitchFamily="18" charset="0"/>
              </a:rPr>
              <a:t>allows foreign people to transit the country without the need to obtain a visa. (   )</a:t>
            </a:r>
          </a:p>
          <a:p>
            <a:r>
              <a:rPr lang="en-US" altLang="zh-CN" sz="2100" dirty="0">
                <a:solidFill>
                  <a:schemeClr val="bg1"/>
                </a:solidFill>
                <a:latin typeface="Times New Roman" panose="02020603050405020304" pitchFamily="18" charset="0"/>
                <a:cs typeface="Times New Roman" panose="02020603050405020304" pitchFamily="18" charset="0"/>
              </a:rPr>
              <a:t>8. There are no immigration controls for travel within the Schengen Area. (   )</a:t>
            </a:r>
          </a:p>
          <a:p>
            <a:r>
              <a:rPr lang="en-US" altLang="zh-CN" sz="2100" dirty="0">
                <a:solidFill>
                  <a:schemeClr val="bg1"/>
                </a:solidFill>
                <a:latin typeface="Times New Roman" panose="02020603050405020304" pitchFamily="18" charset="0"/>
                <a:cs typeface="Times New Roman" panose="02020603050405020304" pitchFamily="18" charset="0"/>
              </a:rPr>
              <a:t>9. The final decision regarding entry into any country remains with the travel agents. (   )</a:t>
            </a:r>
          </a:p>
          <a:p>
            <a:r>
              <a:rPr lang="en-US" altLang="zh-CN" sz="2100" dirty="0">
                <a:solidFill>
                  <a:schemeClr val="bg1"/>
                </a:solidFill>
                <a:latin typeface="Times New Roman" panose="02020603050405020304" pitchFamily="18" charset="0"/>
                <a:cs typeface="Times New Roman" panose="02020603050405020304" pitchFamily="18" charset="0"/>
              </a:rPr>
              <a:t>10. The final decision regarding entry into any country remains with the immigration officials at the entry point. (   )</a:t>
            </a:r>
          </a:p>
        </p:txBody>
      </p:sp>
      <p:grpSp>
        <p:nvGrpSpPr>
          <p:cNvPr id="16" name="组合 15">
            <a:extLst>
              <a:ext uri="{FF2B5EF4-FFF2-40B4-BE49-F238E27FC236}">
                <a16:creationId xmlns:a16="http://schemas.microsoft.com/office/drawing/2014/main" xmlns="" id="{912B910B-4FF6-416A-B86E-0458971C8675}"/>
              </a:ext>
            </a:extLst>
          </p:cNvPr>
          <p:cNvGrpSpPr/>
          <p:nvPr/>
        </p:nvGrpSpPr>
        <p:grpSpPr>
          <a:xfrm>
            <a:off x="470033" y="329961"/>
            <a:ext cx="2611834" cy="623677"/>
            <a:chOff x="297176" y="1712116"/>
            <a:chExt cx="6055427" cy="882533"/>
          </a:xfrm>
        </p:grpSpPr>
        <p:sp>
          <p:nvSpPr>
            <p:cNvPr id="17" name="圆角矩形 24">
              <a:extLst>
                <a:ext uri="{FF2B5EF4-FFF2-40B4-BE49-F238E27FC236}">
                  <a16:creationId xmlns:a16="http://schemas.microsoft.com/office/drawing/2014/main" xmlns="" id="{61D981A7-D100-4E1B-BBC6-8799221A8400}"/>
                </a:ext>
              </a:extLst>
            </p:cNvPr>
            <p:cNvSpPr/>
            <p:nvPr/>
          </p:nvSpPr>
          <p:spPr>
            <a:xfrm>
              <a:off x="297176" y="2083858"/>
              <a:ext cx="6055427" cy="510791"/>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18" name="文本框 17">
              <a:extLst>
                <a:ext uri="{FF2B5EF4-FFF2-40B4-BE49-F238E27FC236}">
                  <a16:creationId xmlns:a16="http://schemas.microsoft.com/office/drawing/2014/main" xmlns="" id="{2A737C2C-AB2B-4C9A-BD2F-8ED9BD795DB6}"/>
                </a:ext>
              </a:extLst>
            </p:cNvPr>
            <p:cNvSpPr txBox="1"/>
            <p:nvPr/>
          </p:nvSpPr>
          <p:spPr>
            <a:xfrm>
              <a:off x="540598" y="1712116"/>
              <a:ext cx="5654969" cy="653278"/>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3" name="矩形 2">
            <a:extLst>
              <a:ext uri="{FF2B5EF4-FFF2-40B4-BE49-F238E27FC236}">
                <a16:creationId xmlns:a16="http://schemas.microsoft.com/office/drawing/2014/main" xmlns="" id="{04FAEF1F-8585-413B-BEF6-8A434BE6D584}"/>
              </a:ext>
            </a:extLst>
          </p:cNvPr>
          <p:cNvSpPr/>
          <p:nvPr/>
        </p:nvSpPr>
        <p:spPr>
          <a:xfrm>
            <a:off x="10456247" y="2517589"/>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19" name="矩形 18">
            <a:extLst>
              <a:ext uri="{FF2B5EF4-FFF2-40B4-BE49-F238E27FC236}">
                <a16:creationId xmlns:a16="http://schemas.microsoft.com/office/drawing/2014/main" xmlns="" id="{98DF7C30-3C7E-4804-BC80-88308AC2A27A}"/>
              </a:ext>
            </a:extLst>
          </p:cNvPr>
          <p:cNvSpPr/>
          <p:nvPr/>
        </p:nvSpPr>
        <p:spPr>
          <a:xfrm>
            <a:off x="6848150" y="2191966"/>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0" name="矩形 19">
            <a:extLst>
              <a:ext uri="{FF2B5EF4-FFF2-40B4-BE49-F238E27FC236}">
                <a16:creationId xmlns:a16="http://schemas.microsoft.com/office/drawing/2014/main" xmlns="" id="{E3314DF7-FAE7-4703-AA0B-94751EE66473}"/>
              </a:ext>
            </a:extLst>
          </p:cNvPr>
          <p:cNvSpPr/>
          <p:nvPr/>
        </p:nvSpPr>
        <p:spPr>
          <a:xfrm>
            <a:off x="11393436" y="2833378"/>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1" name="矩形 20">
            <a:extLst>
              <a:ext uri="{FF2B5EF4-FFF2-40B4-BE49-F238E27FC236}">
                <a16:creationId xmlns:a16="http://schemas.microsoft.com/office/drawing/2014/main" xmlns="" id="{6BBF5E8E-C448-4361-BE9A-E2CC587692F6}"/>
              </a:ext>
            </a:extLst>
          </p:cNvPr>
          <p:cNvSpPr/>
          <p:nvPr/>
        </p:nvSpPr>
        <p:spPr>
          <a:xfrm>
            <a:off x="6716488" y="3153791"/>
            <a:ext cx="338668" cy="369332"/>
          </a:xfrm>
          <a:prstGeom prst="rect">
            <a:avLst/>
          </a:prstGeom>
        </p:spPr>
        <p:txBody>
          <a:bodyPr wrap="square">
            <a:spAutoFit/>
          </a:bodyPr>
          <a:lstStyle/>
          <a:p>
            <a:r>
              <a:rPr lang="en-US" altLang="zh-CN" b="1" dirty="0">
                <a:solidFill>
                  <a:srgbClr val="C00000"/>
                </a:solidFill>
              </a:rPr>
              <a:t>T</a:t>
            </a:r>
            <a:endParaRPr lang="zh-CN" altLang="en-US" dirty="0">
              <a:solidFill>
                <a:srgbClr val="C00000"/>
              </a:solidFill>
            </a:endParaRPr>
          </a:p>
        </p:txBody>
      </p:sp>
      <p:sp>
        <p:nvSpPr>
          <p:cNvPr id="22" name="矩形 21">
            <a:extLst>
              <a:ext uri="{FF2B5EF4-FFF2-40B4-BE49-F238E27FC236}">
                <a16:creationId xmlns:a16="http://schemas.microsoft.com/office/drawing/2014/main" xmlns="" id="{6647F473-397E-4993-AEBF-021CEF502CC7}"/>
              </a:ext>
            </a:extLst>
          </p:cNvPr>
          <p:cNvSpPr/>
          <p:nvPr/>
        </p:nvSpPr>
        <p:spPr>
          <a:xfrm>
            <a:off x="8348136" y="5069523"/>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3" name="矩形 22">
            <a:extLst>
              <a:ext uri="{FF2B5EF4-FFF2-40B4-BE49-F238E27FC236}">
                <a16:creationId xmlns:a16="http://schemas.microsoft.com/office/drawing/2014/main" xmlns="" id="{D73A55C2-B01D-439E-8B44-F82BAF59DC43}"/>
              </a:ext>
            </a:extLst>
          </p:cNvPr>
          <p:cNvSpPr/>
          <p:nvPr/>
        </p:nvSpPr>
        <p:spPr>
          <a:xfrm>
            <a:off x="6371318" y="3471592"/>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4" name="矩形 23">
            <a:extLst>
              <a:ext uri="{FF2B5EF4-FFF2-40B4-BE49-F238E27FC236}">
                <a16:creationId xmlns:a16="http://schemas.microsoft.com/office/drawing/2014/main" xmlns="" id="{B15D6FA6-D8BC-403B-A53E-AE8FB0D67200}"/>
              </a:ext>
            </a:extLst>
          </p:cNvPr>
          <p:cNvSpPr/>
          <p:nvPr/>
        </p:nvSpPr>
        <p:spPr>
          <a:xfrm>
            <a:off x="413763" y="4100845"/>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5" name="矩形 24">
            <a:extLst>
              <a:ext uri="{FF2B5EF4-FFF2-40B4-BE49-F238E27FC236}">
                <a16:creationId xmlns:a16="http://schemas.microsoft.com/office/drawing/2014/main" xmlns="" id="{4DA2EB65-E0F6-4DEE-93D3-1EF5BF4AE6DC}"/>
              </a:ext>
            </a:extLst>
          </p:cNvPr>
          <p:cNvSpPr/>
          <p:nvPr/>
        </p:nvSpPr>
        <p:spPr>
          <a:xfrm>
            <a:off x="969161" y="4705429"/>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6" name="矩形 25">
            <a:extLst>
              <a:ext uri="{FF2B5EF4-FFF2-40B4-BE49-F238E27FC236}">
                <a16:creationId xmlns:a16="http://schemas.microsoft.com/office/drawing/2014/main" xmlns="" id="{8A3E4FF9-04A8-4014-BEB5-AA387723A8CB}"/>
              </a:ext>
            </a:extLst>
          </p:cNvPr>
          <p:cNvSpPr/>
          <p:nvPr/>
        </p:nvSpPr>
        <p:spPr>
          <a:xfrm>
            <a:off x="9538845" y="5368277"/>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7" name="矩形 26">
            <a:extLst>
              <a:ext uri="{FF2B5EF4-FFF2-40B4-BE49-F238E27FC236}">
                <a16:creationId xmlns:a16="http://schemas.microsoft.com/office/drawing/2014/main" xmlns="" id="{E79F94BB-9AD6-4C77-82CA-36A3BC25B525}"/>
              </a:ext>
            </a:extLst>
          </p:cNvPr>
          <p:cNvSpPr/>
          <p:nvPr/>
        </p:nvSpPr>
        <p:spPr>
          <a:xfrm flipH="1">
            <a:off x="1083350" y="5967804"/>
            <a:ext cx="298295" cy="369332"/>
          </a:xfrm>
          <a:prstGeom prst="rect">
            <a:avLst/>
          </a:prstGeom>
        </p:spPr>
        <p:txBody>
          <a:bodyPr wrap="square">
            <a:spAutoFit/>
          </a:bodyPr>
          <a:lstStyle/>
          <a:p>
            <a:r>
              <a:rPr lang="en-US" altLang="zh-CN" b="1" dirty="0">
                <a:solidFill>
                  <a:srgbClr val="C00000"/>
                </a:solidFill>
              </a:rPr>
              <a:t>T</a:t>
            </a:r>
            <a:endParaRPr lang="zh-CN" altLang="en-US" dirty="0">
              <a:solidFill>
                <a:srgbClr val="C00000"/>
              </a:solidFill>
            </a:endParaRPr>
          </a:p>
        </p:txBody>
      </p:sp>
      <p:pic>
        <p:nvPicPr>
          <p:cNvPr id="28" name="图片 6">
            <a:hlinkClick r:id="rId2" action="ppaction://hlinksldjump"/>
            <a:extLst>
              <a:ext uri="{FF2B5EF4-FFF2-40B4-BE49-F238E27FC236}">
                <a16:creationId xmlns:a16="http://schemas.microsoft.com/office/drawing/2014/main" xmlns="" id="{5C456FE1-08E0-4832-BDFE-0047B6B006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662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fade">
                                      <p:cBhvr>
                                        <p:cTn id="53" dur="500"/>
                                        <p:tgtEl>
                                          <p:spTgt spid="6">
                                            <p:txEl>
                                              <p:pRg st="8" end="8"/>
                                            </p:txEl>
                                          </p:spTgt>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3" grpId="0"/>
      <p:bldP spid="19" grpId="0"/>
      <p:bldP spid="20" grpId="0"/>
      <p:bldP spid="21" grpId="0"/>
      <p:bldP spid="22" grpId="0"/>
      <p:bldP spid="23" grpId="0"/>
      <p:bldP spid="24" grpId="0"/>
      <p:bldP spid="25" grpId="0"/>
      <p:bldP spid="26" grpId="0"/>
      <p:bldP spid="2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表格 116">
            <a:extLst>
              <a:ext uri="{FF2B5EF4-FFF2-40B4-BE49-F238E27FC236}">
                <a16:creationId xmlns:a16="http://schemas.microsoft.com/office/drawing/2014/main" xmlns="" id="{51B45DAB-0C99-4FCF-8A55-C6A9C922071C}"/>
              </a:ext>
            </a:extLst>
          </p:cNvPr>
          <p:cNvGraphicFramePr>
            <a:graphicFrameLocks noGrp="1"/>
          </p:cNvGraphicFramePr>
          <p:nvPr>
            <p:extLst>
              <p:ext uri="{D42A27DB-BD31-4B8C-83A1-F6EECF244321}">
                <p14:modId xmlns:p14="http://schemas.microsoft.com/office/powerpoint/2010/main" val="3981502801"/>
              </p:ext>
            </p:extLst>
          </p:nvPr>
        </p:nvGraphicFramePr>
        <p:xfrm>
          <a:off x="1045902" y="1921933"/>
          <a:ext cx="10058401" cy="4275670"/>
        </p:xfrm>
        <a:graphic>
          <a:graphicData uri="http://schemas.openxmlformats.org/drawingml/2006/table">
            <a:tbl>
              <a:tblPr firstRow="1" bandRow="1">
                <a:tableStyleId>{C4B1156A-380E-4F78-BDF5-A606A8083BF9}</a:tableStyleId>
              </a:tblPr>
              <a:tblGrid>
                <a:gridCol w="6150765">
                  <a:extLst>
                    <a:ext uri="{9D8B030D-6E8A-4147-A177-3AD203B41FA5}">
                      <a16:colId xmlns:a16="http://schemas.microsoft.com/office/drawing/2014/main" xmlns="" val="3834547016"/>
                    </a:ext>
                  </a:extLst>
                </a:gridCol>
                <a:gridCol w="3907636">
                  <a:extLst>
                    <a:ext uri="{9D8B030D-6E8A-4147-A177-3AD203B41FA5}">
                      <a16:colId xmlns:a16="http://schemas.microsoft.com/office/drawing/2014/main" xmlns="" val="1854788187"/>
                    </a:ext>
                  </a:extLst>
                </a:gridCol>
              </a:tblGrid>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passports that are issued to individuals living in a country of which they are not citizens</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624669001"/>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passports that are issued to husband and wife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855522592"/>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visa that provides right of entry into another country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751889468"/>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visa that allows other nationals to transit their country without the need to obtain a visa</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2349581388"/>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visa that creates a “borderless” region among several member states of the European Union(EU)</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255675356"/>
                  </a:ext>
                </a:extLst>
              </a:tr>
            </a:tbl>
          </a:graphicData>
        </a:graphic>
      </p:graphicFrame>
      <p:sp>
        <p:nvSpPr>
          <p:cNvPr id="119" name="矩形 118">
            <a:extLst>
              <a:ext uri="{FF2B5EF4-FFF2-40B4-BE49-F238E27FC236}">
                <a16:creationId xmlns:a16="http://schemas.microsoft.com/office/drawing/2014/main" xmlns="" id="{6B28326D-6B33-43BD-839F-0A1717EF84D6}"/>
              </a:ext>
            </a:extLst>
          </p:cNvPr>
          <p:cNvSpPr/>
          <p:nvPr/>
        </p:nvSpPr>
        <p:spPr>
          <a:xfrm>
            <a:off x="8324135" y="2219095"/>
            <a:ext cx="2124299"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aliens passports</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0" name="矩形 119">
            <a:extLst>
              <a:ext uri="{FF2B5EF4-FFF2-40B4-BE49-F238E27FC236}">
                <a16:creationId xmlns:a16="http://schemas.microsoft.com/office/drawing/2014/main" xmlns="" id="{92915FD7-44F4-4803-89C4-50955CCB3EE4}"/>
              </a:ext>
            </a:extLst>
          </p:cNvPr>
          <p:cNvSpPr/>
          <p:nvPr/>
        </p:nvSpPr>
        <p:spPr>
          <a:xfrm>
            <a:off x="7952864" y="2777581"/>
            <a:ext cx="2414444" cy="830997"/>
          </a:xfrm>
          <a:prstGeom prst="rect">
            <a:avLst/>
          </a:prstGeom>
        </p:spPr>
        <p:txBody>
          <a:bodyPr wrap="none">
            <a:spAutoFit/>
          </a:bodyPr>
          <a:lstStyle/>
          <a:p>
            <a:pPr lvl="0" algn="ctr"/>
            <a:r>
              <a:rPr lang="en-US" altLang="zh-CN" sz="2400" kern="100" dirty="0">
                <a:solidFill>
                  <a:srgbClr val="FF0000"/>
                </a:solidFill>
                <a:latin typeface="Times New Roman" panose="02020603050405020304" pitchFamily="18" charset="0"/>
                <a:ea typeface="宋体" panose="02010600030101010101" pitchFamily="2" charset="-122"/>
              </a:rPr>
              <a:t>Joint passports </a:t>
            </a:r>
          </a:p>
          <a:p>
            <a:pPr lvl="0" algn="ctr"/>
            <a:r>
              <a:rPr lang="en-US" altLang="zh-CN" sz="2400" kern="100" dirty="0">
                <a:solidFill>
                  <a:srgbClr val="FF0000"/>
                </a:solidFill>
                <a:latin typeface="Times New Roman" panose="02020603050405020304" pitchFamily="18" charset="0"/>
                <a:ea typeface="宋体" panose="02010600030101010101" pitchFamily="2" charset="-122"/>
              </a:rPr>
              <a:t>(family passports)</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1" name="矩形 120">
            <a:extLst>
              <a:ext uri="{FF2B5EF4-FFF2-40B4-BE49-F238E27FC236}">
                <a16:creationId xmlns:a16="http://schemas.microsoft.com/office/drawing/2014/main" xmlns="" id="{2C60F8B3-8A20-460F-8B22-BA9F6298014D}"/>
              </a:ext>
            </a:extLst>
          </p:cNvPr>
          <p:cNvSpPr/>
          <p:nvPr/>
        </p:nvSpPr>
        <p:spPr>
          <a:xfrm>
            <a:off x="7676937" y="3644269"/>
            <a:ext cx="3418693" cy="830997"/>
          </a:xfrm>
          <a:prstGeom prst="rect">
            <a:avLst/>
          </a:prstGeom>
        </p:spPr>
        <p:txBody>
          <a:bodyPr wrap="none">
            <a:spAutoFit/>
          </a:bodyPr>
          <a:lstStyle/>
          <a:p>
            <a:pPr algn="ctr"/>
            <a:r>
              <a:rPr lang="en-US" altLang="zh-CN" sz="2400" kern="100" dirty="0">
                <a:solidFill>
                  <a:srgbClr val="FF0000"/>
                </a:solidFill>
                <a:latin typeface="Times New Roman" panose="02020603050405020304" pitchFamily="18" charset="0"/>
                <a:ea typeface="宋体" panose="02010600030101010101" pitchFamily="2" charset="-122"/>
              </a:rPr>
              <a:t>Visitor visa / entry permit </a:t>
            </a:r>
          </a:p>
          <a:p>
            <a:pPr algn="ctr"/>
            <a:r>
              <a:rPr lang="en-US" altLang="zh-CN" sz="2400" kern="100" dirty="0">
                <a:solidFill>
                  <a:srgbClr val="FF0000"/>
                </a:solidFill>
                <a:latin typeface="Times New Roman" panose="02020603050405020304" pitchFamily="18" charset="0"/>
                <a:ea typeface="宋体" panose="02010600030101010101" pitchFamily="2" charset="-122"/>
              </a:rPr>
              <a:t>entry visa / business visa</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2" name="矩形 121">
            <a:extLst>
              <a:ext uri="{FF2B5EF4-FFF2-40B4-BE49-F238E27FC236}">
                <a16:creationId xmlns:a16="http://schemas.microsoft.com/office/drawing/2014/main" xmlns="" id="{1C070A66-313C-4B96-BCD4-9E1A94F66AF4}"/>
              </a:ext>
            </a:extLst>
          </p:cNvPr>
          <p:cNvSpPr/>
          <p:nvPr/>
        </p:nvSpPr>
        <p:spPr>
          <a:xfrm>
            <a:off x="7421535" y="4666061"/>
            <a:ext cx="3746538" cy="461665"/>
          </a:xfrm>
          <a:prstGeom prst="rect">
            <a:avLst/>
          </a:prstGeom>
        </p:spPr>
        <p:txBody>
          <a:bodyPr wrap="none">
            <a:spAutoFit/>
          </a:bodyPr>
          <a:lstStyle/>
          <a:p>
            <a:pPr lvl="0" algn="just"/>
            <a:r>
              <a:rPr lang="en-US" altLang="zh-CN" sz="2400" kern="100" dirty="0">
                <a:solidFill>
                  <a:srgbClr val="FF0000"/>
                </a:solidFill>
                <a:latin typeface="Times New Roman" panose="02020603050405020304" pitchFamily="18" charset="0"/>
                <a:ea typeface="宋体" panose="02010600030101010101" pitchFamily="2" charset="-122"/>
              </a:rPr>
              <a:t>transit without visa (TWOV)</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3" name="矩形 122">
            <a:extLst>
              <a:ext uri="{FF2B5EF4-FFF2-40B4-BE49-F238E27FC236}">
                <a16:creationId xmlns:a16="http://schemas.microsoft.com/office/drawing/2014/main" xmlns="" id="{6FF4296F-A16B-451F-A4F1-AC811401E008}"/>
              </a:ext>
            </a:extLst>
          </p:cNvPr>
          <p:cNvSpPr/>
          <p:nvPr/>
        </p:nvSpPr>
        <p:spPr>
          <a:xfrm>
            <a:off x="8291897" y="5456695"/>
            <a:ext cx="1952779"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Schengen visa</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4" name="矩形 123">
            <a:extLst>
              <a:ext uri="{FF2B5EF4-FFF2-40B4-BE49-F238E27FC236}">
                <a16:creationId xmlns:a16="http://schemas.microsoft.com/office/drawing/2014/main" xmlns="" id="{FBB9EBC4-8607-4C3A-A13F-707A59B5DF4A}"/>
              </a:ext>
            </a:extLst>
          </p:cNvPr>
          <p:cNvSpPr/>
          <p:nvPr/>
        </p:nvSpPr>
        <p:spPr>
          <a:xfrm>
            <a:off x="1045902" y="635507"/>
            <a:ext cx="10122171" cy="954107"/>
          </a:xfrm>
          <a:prstGeom prst="rect">
            <a:avLst/>
          </a:prstGeom>
        </p:spPr>
        <p:txBody>
          <a:bodyPr wrap="square">
            <a:spAutoFit/>
          </a:bodyPr>
          <a:lstStyle/>
          <a:p>
            <a:pPr lvl="0"/>
            <a:r>
              <a:rPr lang="en-US" altLang="zh-CN" sz="2800" b="1" dirty="0">
                <a:solidFill>
                  <a:srgbClr val="FFC000"/>
                </a:solidFill>
              </a:rPr>
              <a:t>Exercise 2: Fill in the blanks with words or phrases according to the passage.</a:t>
            </a:r>
          </a:p>
        </p:txBody>
      </p:sp>
      <p:pic>
        <p:nvPicPr>
          <p:cNvPr id="9" name="图片 6">
            <a:hlinkClick r:id="rId2" action="ppaction://hlinksldjump"/>
            <a:extLst>
              <a:ext uri="{FF2B5EF4-FFF2-40B4-BE49-F238E27FC236}">
                <a16:creationId xmlns:a16="http://schemas.microsoft.com/office/drawing/2014/main" xmlns="" id="{0764B372-71DF-476C-91A7-116E75128F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84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500"/>
                                        <p:tgtEl>
                                          <p:spTgt spid="1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DD507395-A52E-4291-BA3F-29242F009D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86340" y="2170034"/>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37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B4CD16D-437F-407B-B74B-3B6EDD58CCE0}"/>
              </a:ext>
            </a:extLst>
          </p:cNvPr>
          <p:cNvPicPr>
            <a:picLocks noChangeAspect="1"/>
          </p:cNvPicPr>
          <p:nvPr/>
        </p:nvPicPr>
        <p:blipFill rotWithShape="1">
          <a:blip r:embed="rId2"/>
          <a:srcRect r="54197"/>
          <a:stretch/>
        </p:blipFill>
        <p:spPr>
          <a:xfrm>
            <a:off x="3332753" y="2533933"/>
            <a:ext cx="5630719" cy="3934600"/>
          </a:xfrm>
          <a:prstGeom prst="rect">
            <a:avLst/>
          </a:prstGeom>
        </p:spPr>
      </p:pic>
      <p:sp>
        <p:nvSpPr>
          <p:cNvPr id="2" name="矩形 1"/>
          <p:cNvSpPr/>
          <p:nvPr/>
        </p:nvSpPr>
        <p:spPr>
          <a:xfrm>
            <a:off x="471626" y="676922"/>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IV   Writing: Visa Application Form</a:t>
            </a:r>
          </a:p>
        </p:txBody>
      </p:sp>
      <p:sp>
        <p:nvSpPr>
          <p:cNvPr id="7" name="矩形 6">
            <a:extLst>
              <a:ext uri="{FF2B5EF4-FFF2-40B4-BE49-F238E27FC236}">
                <a16:creationId xmlns:a16="http://schemas.microsoft.com/office/drawing/2014/main" xmlns="" id="{6E374569-799B-4830-8F03-BB4AACB11A01}"/>
              </a:ext>
            </a:extLst>
          </p:cNvPr>
          <p:cNvSpPr/>
          <p:nvPr/>
        </p:nvSpPr>
        <p:spPr>
          <a:xfrm>
            <a:off x="910202" y="1256514"/>
            <a:ext cx="10753640" cy="954107"/>
          </a:xfrm>
          <a:prstGeom prst="rect">
            <a:avLst/>
          </a:prstGeom>
        </p:spPr>
        <p:txBody>
          <a:bodyPr wrap="square">
            <a:spAutoFit/>
          </a:bodyPr>
          <a:lstStyle/>
          <a:p>
            <a:pPr lvl="0"/>
            <a:r>
              <a:rPr lang="en-US" altLang="zh-CN" sz="2800" b="1" dirty="0">
                <a:solidFill>
                  <a:schemeClr val="accent4">
                    <a:lumMod val="40000"/>
                    <a:lumOff val="60000"/>
                  </a:schemeClr>
                </a:solidFill>
              </a:rPr>
              <a:t>1. Finish the following exercises concerning the useful words and expressions in this unit.</a:t>
            </a:r>
          </a:p>
        </p:txBody>
      </p:sp>
      <p:sp>
        <p:nvSpPr>
          <p:cNvPr id="8" name="矩形 7">
            <a:extLst>
              <a:ext uri="{FF2B5EF4-FFF2-40B4-BE49-F238E27FC236}">
                <a16:creationId xmlns:a16="http://schemas.microsoft.com/office/drawing/2014/main" xmlns="" id="{B0137080-8133-4CE9-A1E6-F20C49188324}"/>
              </a:ext>
            </a:extLst>
          </p:cNvPr>
          <p:cNvSpPr/>
          <p:nvPr/>
        </p:nvSpPr>
        <p:spPr>
          <a:xfrm>
            <a:off x="1699923" y="2210621"/>
            <a:ext cx="10122171" cy="523220"/>
          </a:xfrm>
          <a:prstGeom prst="rect">
            <a:avLst/>
          </a:prstGeom>
        </p:spPr>
        <p:txBody>
          <a:bodyPr wrap="square">
            <a:spAutoFit/>
          </a:bodyPr>
          <a:lstStyle/>
          <a:p>
            <a:pPr lvl="0"/>
            <a:r>
              <a:rPr lang="en-US" altLang="zh-CN" sz="2800" b="1" dirty="0">
                <a:solidFill>
                  <a:srgbClr val="FFC000"/>
                </a:solidFill>
              </a:rPr>
              <a:t>Exercise 1: Fill in the blanks to complete each word.</a:t>
            </a:r>
          </a:p>
        </p:txBody>
      </p:sp>
      <p:sp>
        <p:nvSpPr>
          <p:cNvPr id="103" name="矩形 102">
            <a:extLst>
              <a:ext uri="{FF2B5EF4-FFF2-40B4-BE49-F238E27FC236}">
                <a16:creationId xmlns:a16="http://schemas.microsoft.com/office/drawing/2014/main" xmlns="" id="{D4C12BF7-6439-4924-80CB-F0C8AD68552E}"/>
              </a:ext>
            </a:extLst>
          </p:cNvPr>
          <p:cNvSpPr/>
          <p:nvPr/>
        </p:nvSpPr>
        <p:spPr>
          <a:xfrm flipH="1">
            <a:off x="3498983" y="4184571"/>
            <a:ext cx="269626" cy="369332"/>
          </a:xfrm>
          <a:prstGeom prst="rect">
            <a:avLst/>
          </a:prstGeom>
        </p:spPr>
        <p:txBody>
          <a:bodyPr wrap="square">
            <a:spAutoFit/>
          </a:bodyPr>
          <a:lstStyle/>
          <a:p>
            <a:r>
              <a:rPr lang="en-US" altLang="zh-CN" b="1" dirty="0">
                <a:solidFill>
                  <a:srgbClr val="C00000"/>
                </a:solidFill>
              </a:rPr>
              <a:t>s</a:t>
            </a:r>
            <a:endParaRPr lang="zh-CN" altLang="en-US" dirty="0">
              <a:solidFill>
                <a:srgbClr val="C00000"/>
              </a:solidFill>
            </a:endParaRPr>
          </a:p>
        </p:txBody>
      </p:sp>
      <p:sp>
        <p:nvSpPr>
          <p:cNvPr id="104" name="矩形 103">
            <a:extLst>
              <a:ext uri="{FF2B5EF4-FFF2-40B4-BE49-F238E27FC236}">
                <a16:creationId xmlns:a16="http://schemas.microsoft.com/office/drawing/2014/main" xmlns="" id="{411AD449-E8E4-4D98-BEE7-4D2C4D55F70E}"/>
              </a:ext>
            </a:extLst>
          </p:cNvPr>
          <p:cNvSpPr/>
          <p:nvPr/>
        </p:nvSpPr>
        <p:spPr>
          <a:xfrm>
            <a:off x="5368755" y="4227080"/>
            <a:ext cx="319318" cy="369332"/>
          </a:xfrm>
          <a:prstGeom prst="rect">
            <a:avLst/>
          </a:prstGeom>
        </p:spPr>
        <p:txBody>
          <a:bodyPr wrap="none">
            <a:spAutoFit/>
          </a:bodyPr>
          <a:lstStyle/>
          <a:p>
            <a:r>
              <a:rPr lang="en-US" altLang="zh-CN" b="1" dirty="0">
                <a:solidFill>
                  <a:srgbClr val="C00000"/>
                </a:solidFill>
              </a:rPr>
              <a:t>n</a:t>
            </a:r>
            <a:endParaRPr lang="zh-CN" altLang="en-US" dirty="0">
              <a:solidFill>
                <a:srgbClr val="C00000"/>
              </a:solidFill>
            </a:endParaRPr>
          </a:p>
        </p:txBody>
      </p:sp>
      <p:sp>
        <p:nvSpPr>
          <p:cNvPr id="105" name="矩形 104">
            <a:extLst>
              <a:ext uri="{FF2B5EF4-FFF2-40B4-BE49-F238E27FC236}">
                <a16:creationId xmlns:a16="http://schemas.microsoft.com/office/drawing/2014/main" xmlns="" id="{3FE93E24-F0C1-420C-8BE5-A65793819970}"/>
              </a:ext>
            </a:extLst>
          </p:cNvPr>
          <p:cNvSpPr/>
          <p:nvPr/>
        </p:nvSpPr>
        <p:spPr>
          <a:xfrm>
            <a:off x="6645406" y="4258489"/>
            <a:ext cx="307172" cy="369332"/>
          </a:xfrm>
          <a:prstGeom prst="rect">
            <a:avLst/>
          </a:prstGeom>
        </p:spPr>
        <p:txBody>
          <a:bodyPr wrap="square">
            <a:spAutoFit/>
          </a:bodyPr>
          <a:lstStyle/>
          <a:p>
            <a:r>
              <a:rPr lang="en-US" altLang="zh-CN" b="1" dirty="0">
                <a:solidFill>
                  <a:srgbClr val="C00000"/>
                </a:solidFill>
              </a:rPr>
              <a:t>t</a:t>
            </a:r>
            <a:endParaRPr lang="zh-CN" altLang="en-US" dirty="0">
              <a:solidFill>
                <a:srgbClr val="C00000"/>
              </a:solidFill>
            </a:endParaRPr>
          </a:p>
        </p:txBody>
      </p:sp>
      <p:sp>
        <p:nvSpPr>
          <p:cNvPr id="106" name="矩形 105">
            <a:extLst>
              <a:ext uri="{FF2B5EF4-FFF2-40B4-BE49-F238E27FC236}">
                <a16:creationId xmlns:a16="http://schemas.microsoft.com/office/drawing/2014/main" xmlns="" id="{F98D776E-1135-4489-8733-1F0A7A97B473}"/>
              </a:ext>
            </a:extLst>
          </p:cNvPr>
          <p:cNvSpPr/>
          <p:nvPr/>
        </p:nvSpPr>
        <p:spPr>
          <a:xfrm>
            <a:off x="7922148" y="4217625"/>
            <a:ext cx="269626" cy="369332"/>
          </a:xfrm>
          <a:prstGeom prst="rect">
            <a:avLst/>
          </a:prstGeom>
        </p:spPr>
        <p:txBody>
          <a:bodyPr wrap="none">
            <a:spAutoFit/>
          </a:bodyPr>
          <a:lstStyle/>
          <a:p>
            <a:r>
              <a:rPr lang="en-US" altLang="zh-CN" b="1" dirty="0">
                <a:solidFill>
                  <a:srgbClr val="C00000"/>
                </a:solidFill>
              </a:rPr>
              <a:t>r</a:t>
            </a:r>
            <a:endParaRPr lang="zh-CN" altLang="en-US" dirty="0">
              <a:solidFill>
                <a:srgbClr val="C00000"/>
              </a:solidFill>
            </a:endParaRPr>
          </a:p>
        </p:txBody>
      </p:sp>
      <p:sp>
        <p:nvSpPr>
          <p:cNvPr id="13" name="矩形 12">
            <a:extLst>
              <a:ext uri="{FF2B5EF4-FFF2-40B4-BE49-F238E27FC236}">
                <a16:creationId xmlns:a16="http://schemas.microsoft.com/office/drawing/2014/main" xmlns="" id="{62FED399-8870-4183-A548-C8F11F77113A}"/>
              </a:ext>
            </a:extLst>
          </p:cNvPr>
          <p:cNvSpPr/>
          <p:nvPr/>
        </p:nvSpPr>
        <p:spPr>
          <a:xfrm>
            <a:off x="6645406" y="3313433"/>
            <a:ext cx="319785" cy="369332"/>
          </a:xfrm>
          <a:prstGeom prst="rect">
            <a:avLst/>
          </a:prstGeom>
        </p:spPr>
        <p:txBody>
          <a:bodyPr wrap="square">
            <a:spAutoFit/>
          </a:bodyPr>
          <a:lstStyle/>
          <a:p>
            <a:r>
              <a:rPr lang="en-US" altLang="zh-CN" b="1" dirty="0">
                <a:solidFill>
                  <a:srgbClr val="C00000"/>
                </a:solidFill>
              </a:rPr>
              <a:t>h</a:t>
            </a:r>
            <a:endParaRPr lang="zh-CN" altLang="en-US" dirty="0">
              <a:solidFill>
                <a:srgbClr val="C00000"/>
              </a:solidFill>
            </a:endParaRPr>
          </a:p>
        </p:txBody>
      </p:sp>
      <p:pic>
        <p:nvPicPr>
          <p:cNvPr id="12" name="图片 6">
            <a:hlinkClick r:id="rId3" action="ppaction://hlinksldjump"/>
            <a:extLst>
              <a:ext uri="{FF2B5EF4-FFF2-40B4-BE49-F238E27FC236}">
                <a16:creationId xmlns:a16="http://schemas.microsoft.com/office/drawing/2014/main" xmlns="" id="{43213FF3-25E3-4BCF-8DF2-5FD8594D34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1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500"/>
                                        <p:tgtEl>
                                          <p:spTgt spid="10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500"/>
                                        <p:tgtEl>
                                          <p:spTgt spid="10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3" grpId="0"/>
      <p:bldP spid="104" grpId="0"/>
      <p:bldP spid="105" grpId="0"/>
      <p:bldP spid="106" grpId="0"/>
      <p:bldP spid="1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B0137080-8133-4CE9-A1E6-F20C49188324}"/>
              </a:ext>
            </a:extLst>
          </p:cNvPr>
          <p:cNvSpPr/>
          <p:nvPr/>
        </p:nvSpPr>
        <p:spPr>
          <a:xfrm>
            <a:off x="484307" y="268803"/>
            <a:ext cx="8941104" cy="954107"/>
          </a:xfrm>
          <a:prstGeom prst="rect">
            <a:avLst/>
          </a:prstGeom>
        </p:spPr>
        <p:txBody>
          <a:bodyPr wrap="square">
            <a:spAutoFit/>
          </a:bodyPr>
          <a:lstStyle/>
          <a:p>
            <a:pPr lvl="0"/>
            <a:r>
              <a:rPr lang="en-US" altLang="zh-CN" sz="2800" b="1" dirty="0">
                <a:solidFill>
                  <a:srgbClr val="FFC000"/>
                </a:solidFill>
              </a:rPr>
              <a:t>Exercise 2: Write down the proper English expressions based on the Chinese given below.</a:t>
            </a:r>
          </a:p>
        </p:txBody>
      </p:sp>
      <p:pic>
        <p:nvPicPr>
          <p:cNvPr id="4" name="图片 3">
            <a:extLst>
              <a:ext uri="{FF2B5EF4-FFF2-40B4-BE49-F238E27FC236}">
                <a16:creationId xmlns:a16="http://schemas.microsoft.com/office/drawing/2014/main" xmlns="" id="{403B1C2D-A0A6-4985-B424-905B84538583}"/>
              </a:ext>
            </a:extLst>
          </p:cNvPr>
          <p:cNvPicPr>
            <a:picLocks/>
          </p:cNvPicPr>
          <p:nvPr/>
        </p:nvPicPr>
        <p:blipFill rotWithShape="1">
          <a:blip r:embed="rId2" cstate="print">
            <a:extLst>
              <a:ext uri="{28A0092B-C50C-407E-A947-70E740481C1C}">
                <a14:useLocalDpi xmlns:a14="http://schemas.microsoft.com/office/drawing/2010/main" val="0"/>
              </a:ext>
            </a:extLst>
          </a:blip>
          <a:srcRect t="11255" b="39128"/>
          <a:stretch/>
        </p:blipFill>
        <p:spPr>
          <a:xfrm>
            <a:off x="1285662" y="1654548"/>
            <a:ext cx="2880000" cy="2160000"/>
          </a:xfrm>
          <a:prstGeom prst="rect">
            <a:avLst/>
          </a:prstGeom>
        </p:spPr>
      </p:pic>
      <p:pic>
        <p:nvPicPr>
          <p:cNvPr id="107" name="图片 106">
            <a:extLst>
              <a:ext uri="{FF2B5EF4-FFF2-40B4-BE49-F238E27FC236}">
                <a16:creationId xmlns:a16="http://schemas.microsoft.com/office/drawing/2014/main" xmlns="" id="{0B2E503E-D4DC-4F12-8364-1FF466D34A1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545410" y="1654548"/>
            <a:ext cx="2880000" cy="2160000"/>
          </a:xfrm>
          <a:prstGeom prst="rect">
            <a:avLst/>
          </a:prstGeom>
        </p:spPr>
      </p:pic>
      <p:pic>
        <p:nvPicPr>
          <p:cNvPr id="109" name="图片 108">
            <a:extLst>
              <a:ext uri="{FF2B5EF4-FFF2-40B4-BE49-F238E27FC236}">
                <a16:creationId xmlns:a16="http://schemas.microsoft.com/office/drawing/2014/main" xmlns="" id="{FEFFA618-91A8-4C44-B7C0-66B85E24682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250540" y="4130771"/>
            <a:ext cx="2880000" cy="2160000"/>
          </a:xfrm>
          <a:prstGeom prst="rect">
            <a:avLst/>
          </a:prstGeom>
        </p:spPr>
      </p:pic>
      <p:pic>
        <p:nvPicPr>
          <p:cNvPr id="111" name="图片 110">
            <a:extLst>
              <a:ext uri="{FF2B5EF4-FFF2-40B4-BE49-F238E27FC236}">
                <a16:creationId xmlns:a16="http://schemas.microsoft.com/office/drawing/2014/main" xmlns="" id="{8CCC503D-28D3-4440-8E3C-06C7817481F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548280" y="4130771"/>
            <a:ext cx="2880000" cy="2160000"/>
          </a:xfrm>
          <a:prstGeom prst="rect">
            <a:avLst/>
          </a:prstGeom>
        </p:spPr>
      </p:pic>
      <p:sp>
        <p:nvSpPr>
          <p:cNvPr id="113" name="矩形 112">
            <a:extLst>
              <a:ext uri="{FF2B5EF4-FFF2-40B4-BE49-F238E27FC236}">
                <a16:creationId xmlns:a16="http://schemas.microsoft.com/office/drawing/2014/main" xmlns="" id="{B6894E85-542B-4513-8EC1-4D5461F8C462}"/>
              </a:ext>
            </a:extLst>
          </p:cNvPr>
          <p:cNvSpPr/>
          <p:nvPr/>
        </p:nvSpPr>
        <p:spPr>
          <a:xfrm>
            <a:off x="4143918" y="2284486"/>
            <a:ext cx="1888246" cy="646331"/>
          </a:xfrm>
          <a:prstGeom prst="rect">
            <a:avLst/>
          </a:prstGeom>
        </p:spPr>
        <p:txBody>
          <a:bodyPr wrap="square">
            <a:spAutoFit/>
          </a:bodyPr>
          <a:lstStyle/>
          <a:p>
            <a:pPr algn="ctr"/>
            <a:r>
              <a:rPr lang="zh-CN" altLang="en-US" b="1" kern="100" dirty="0">
                <a:solidFill>
                  <a:schemeClr val="bg1"/>
                </a:solidFill>
                <a:latin typeface="Times New Roman" panose="02020603050405020304" pitchFamily="18" charset="0"/>
                <a:ea typeface="宋体" panose="02010600030101010101" pitchFamily="2" charset="-122"/>
              </a:rPr>
              <a:t>护照照片</a:t>
            </a:r>
            <a:r>
              <a:rPr lang="en-US" altLang="zh-CN" b="1" kern="100" dirty="0">
                <a:solidFill>
                  <a:schemeClr val="bg1"/>
                </a:solidFill>
                <a:latin typeface="Times New Roman" panose="02020603050405020304" pitchFamily="18" charset="0"/>
                <a:ea typeface="宋体" panose="02010600030101010101" pitchFamily="2" charset="-122"/>
              </a:rPr>
              <a:t>passport photo</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4" name="矩形 113">
            <a:extLst>
              <a:ext uri="{FF2B5EF4-FFF2-40B4-BE49-F238E27FC236}">
                <a16:creationId xmlns:a16="http://schemas.microsoft.com/office/drawing/2014/main" xmlns="" id="{C53E5DBC-FCB3-4C1F-BD08-82071D4B7623}"/>
              </a:ext>
            </a:extLst>
          </p:cNvPr>
          <p:cNvSpPr/>
          <p:nvPr/>
        </p:nvSpPr>
        <p:spPr>
          <a:xfrm>
            <a:off x="9381922" y="2364476"/>
            <a:ext cx="2167467" cy="646331"/>
          </a:xfrm>
          <a:prstGeom prst="rect">
            <a:avLst/>
          </a:prstGeom>
        </p:spPr>
        <p:txBody>
          <a:bodyPr wrap="square">
            <a:spAutoFit/>
          </a:bodyPr>
          <a:lstStyle/>
          <a:p>
            <a:pPr algn="ctr"/>
            <a:r>
              <a:rPr lang="zh-CN" altLang="en-US" b="1" kern="100" dirty="0">
                <a:solidFill>
                  <a:schemeClr val="bg1"/>
                </a:solidFill>
                <a:latin typeface="Times New Roman" panose="02020603050405020304" pitchFamily="18" charset="0"/>
                <a:ea typeface="宋体" panose="02010600030101010101" pitchFamily="2" charset="-122"/>
              </a:rPr>
              <a:t>申请表</a:t>
            </a:r>
            <a:endParaRPr lang="en-US" altLang="zh-CN" b="1" kern="100" dirty="0">
              <a:solidFill>
                <a:schemeClr val="bg1"/>
              </a:solidFill>
              <a:latin typeface="Times New Roman" panose="02020603050405020304" pitchFamily="18" charset="0"/>
              <a:ea typeface="宋体" panose="02010600030101010101" pitchFamily="2" charset="-122"/>
            </a:endParaRPr>
          </a:p>
          <a:p>
            <a:pPr algn="ctr"/>
            <a:r>
              <a:rPr lang="en-US" altLang="zh-CN" b="1" kern="100" dirty="0">
                <a:solidFill>
                  <a:schemeClr val="bg1"/>
                </a:solidFill>
                <a:latin typeface="Times New Roman" panose="02020603050405020304" pitchFamily="18" charset="0"/>
                <a:ea typeface="宋体" panose="02010600030101010101" pitchFamily="2" charset="-122"/>
              </a:rPr>
              <a:t>application form</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5" name="矩形 114">
            <a:extLst>
              <a:ext uri="{FF2B5EF4-FFF2-40B4-BE49-F238E27FC236}">
                <a16:creationId xmlns:a16="http://schemas.microsoft.com/office/drawing/2014/main" xmlns="" id="{B419CE7F-F50E-4B99-BF56-5F9B4972147C}"/>
              </a:ext>
            </a:extLst>
          </p:cNvPr>
          <p:cNvSpPr/>
          <p:nvPr/>
        </p:nvSpPr>
        <p:spPr>
          <a:xfrm>
            <a:off x="4050785" y="4807738"/>
            <a:ext cx="2074512" cy="646331"/>
          </a:xfrm>
          <a:prstGeom prst="rect">
            <a:avLst/>
          </a:prstGeom>
        </p:spPr>
        <p:txBody>
          <a:bodyPr wrap="square">
            <a:spAutoFit/>
          </a:bodyPr>
          <a:lstStyle/>
          <a:p>
            <a:pPr algn="ctr"/>
            <a:r>
              <a:rPr lang="zh-CN" altLang="en-US" b="1" kern="100" dirty="0">
                <a:solidFill>
                  <a:schemeClr val="bg1"/>
                </a:solidFill>
                <a:latin typeface="Times New Roman" panose="02020603050405020304" pitchFamily="18" charset="0"/>
                <a:ea typeface="宋体" panose="02010600030101010101" pitchFamily="2" charset="-122"/>
              </a:rPr>
              <a:t>印章</a:t>
            </a:r>
            <a:endParaRPr lang="en-US" altLang="zh-CN" b="1" kern="100" dirty="0">
              <a:solidFill>
                <a:schemeClr val="bg1"/>
              </a:solidFill>
              <a:latin typeface="Times New Roman" panose="02020603050405020304" pitchFamily="18" charset="0"/>
              <a:ea typeface="宋体" panose="02010600030101010101" pitchFamily="2" charset="-122"/>
            </a:endParaRPr>
          </a:p>
          <a:p>
            <a:pPr algn="ctr"/>
            <a:r>
              <a:rPr lang="en-US" altLang="zh-CN" b="1" kern="100" dirty="0">
                <a:solidFill>
                  <a:schemeClr val="bg1"/>
                </a:solidFill>
                <a:latin typeface="Times New Roman" panose="02020603050405020304" pitchFamily="18" charset="0"/>
                <a:ea typeface="宋体" panose="02010600030101010101" pitchFamily="2" charset="-122"/>
              </a:rPr>
              <a:t>stamp</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6" name="矩形 115">
            <a:extLst>
              <a:ext uri="{FF2B5EF4-FFF2-40B4-BE49-F238E27FC236}">
                <a16:creationId xmlns:a16="http://schemas.microsoft.com/office/drawing/2014/main" xmlns="" id="{193D342B-AE85-4568-89C6-2086CF618A1B}"/>
              </a:ext>
            </a:extLst>
          </p:cNvPr>
          <p:cNvSpPr/>
          <p:nvPr/>
        </p:nvSpPr>
        <p:spPr>
          <a:xfrm>
            <a:off x="9713775" y="4939844"/>
            <a:ext cx="1546892" cy="646331"/>
          </a:xfrm>
          <a:prstGeom prst="rect">
            <a:avLst/>
          </a:prstGeom>
        </p:spPr>
        <p:txBody>
          <a:bodyPr wrap="square">
            <a:spAutoFit/>
          </a:bodyPr>
          <a:lstStyle/>
          <a:p>
            <a:pPr lvl="0" algn="ctr">
              <a:spcAft>
                <a:spcPts val="0"/>
              </a:spcAft>
            </a:pPr>
            <a:r>
              <a:rPr lang="zh-CN" altLang="en-US" b="1" kern="100" dirty="0">
                <a:solidFill>
                  <a:schemeClr val="bg1"/>
                </a:solidFill>
                <a:latin typeface="Times New Roman" panose="02020603050405020304" pitchFamily="18" charset="0"/>
                <a:ea typeface="宋体" panose="02010600030101010101" pitchFamily="2" charset="-122"/>
              </a:rPr>
              <a:t>签名</a:t>
            </a:r>
            <a:endParaRPr lang="en-US" altLang="zh-CN" b="1" kern="100" dirty="0">
              <a:solidFill>
                <a:schemeClr val="bg1"/>
              </a:solidFill>
              <a:latin typeface="Times New Roman" panose="02020603050405020304" pitchFamily="18" charset="0"/>
              <a:ea typeface="宋体" panose="02010600030101010101" pitchFamily="2" charset="-122"/>
            </a:endParaRPr>
          </a:p>
          <a:p>
            <a:pPr lvl="0" algn="ctr">
              <a:spcAft>
                <a:spcPts val="0"/>
              </a:spcAft>
            </a:pPr>
            <a:r>
              <a:rPr lang="en-US" altLang="zh-CN" b="1" kern="100" dirty="0">
                <a:solidFill>
                  <a:schemeClr val="bg1"/>
                </a:solidFill>
                <a:latin typeface="Times New Roman" panose="02020603050405020304" pitchFamily="18" charset="0"/>
                <a:ea typeface="宋体" panose="02010600030101010101" pitchFamily="2" charset="-122"/>
              </a:rPr>
              <a:t>signature</a:t>
            </a:r>
            <a:endParaRPr lang="zh-CN" altLang="zh-CN" b="1" kern="100" dirty="0">
              <a:solidFill>
                <a:schemeClr val="bg1"/>
              </a:solidFill>
              <a:latin typeface="Times New Roman" panose="02020603050405020304" pitchFamily="18" charset="0"/>
              <a:ea typeface="宋体" panose="02010600030101010101" pitchFamily="2" charset="-122"/>
            </a:endParaRPr>
          </a:p>
        </p:txBody>
      </p:sp>
      <p:pic>
        <p:nvPicPr>
          <p:cNvPr id="12" name="图片 6">
            <a:hlinkClick r:id="rId6" action="ppaction://hlinksldjump"/>
            <a:extLst>
              <a:ext uri="{FF2B5EF4-FFF2-40B4-BE49-F238E27FC236}">
                <a16:creationId xmlns:a16="http://schemas.microsoft.com/office/drawing/2014/main" xmlns="" id="{4E9C14B6-656C-4544-B7C6-797A54FD85A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37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500"/>
                                        <p:tgtEl>
                                          <p:spTgt spid="1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500"/>
                                        <p:tgtEl>
                                          <p:spTgt spid="1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3" grpId="0"/>
      <p:bldP spid="114" grpId="0"/>
      <p:bldP spid="115" grpId="0"/>
      <p:bldP spid="11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692424"/>
            <a:ext cx="10122171" cy="523220"/>
          </a:xfrm>
          <a:prstGeom prst="rect">
            <a:avLst/>
          </a:prstGeom>
        </p:spPr>
        <p:txBody>
          <a:bodyPr wrap="square">
            <a:spAutoFit/>
          </a:bodyPr>
          <a:lstStyle/>
          <a:p>
            <a:pPr lvl="0"/>
            <a:r>
              <a:rPr lang="en-US" altLang="zh-CN" sz="2800" b="1" dirty="0">
                <a:solidFill>
                  <a:srgbClr val="FFC000"/>
                </a:solidFill>
              </a:rPr>
              <a:t>Exercise 3: Complete the following sentences.</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193899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What is the major ________(</a:t>
            </a:r>
            <a:r>
              <a:rPr lang="zh-CN" altLang="en-US" sz="2400" dirty="0">
                <a:solidFill>
                  <a:schemeClr val="bg1"/>
                </a:solidFill>
                <a:latin typeface="Times New Roman" panose="02020603050405020304" pitchFamily="18" charset="0"/>
                <a:cs typeface="Times New Roman" panose="02020603050405020304" pitchFamily="18" charset="0"/>
              </a:rPr>
              <a:t>目的</a:t>
            </a:r>
            <a:r>
              <a:rPr lang="en-US" altLang="zh-CN" sz="2400" dirty="0">
                <a:solidFill>
                  <a:schemeClr val="bg1"/>
                </a:solidFill>
                <a:latin typeface="Times New Roman" panose="02020603050405020304" pitchFamily="18" charset="0"/>
                <a:cs typeface="Times New Roman" panose="02020603050405020304" pitchFamily="18" charset="0"/>
              </a:rPr>
              <a:t>) of your visit?</a:t>
            </a:r>
          </a:p>
          <a:p>
            <a:r>
              <a:rPr lang="en-US" altLang="zh-CN" sz="2400" dirty="0">
                <a:solidFill>
                  <a:schemeClr val="bg1"/>
                </a:solidFill>
                <a:latin typeface="Times New Roman" panose="02020603050405020304" pitchFamily="18" charset="0"/>
                <a:cs typeface="Times New Roman" panose="02020603050405020304" pitchFamily="18" charset="0"/>
              </a:rPr>
              <a:t>2. Are you applying for ________(</a:t>
            </a:r>
            <a:r>
              <a:rPr lang="zh-CN" altLang="en-US" sz="2400" dirty="0">
                <a:solidFill>
                  <a:schemeClr val="bg1"/>
                </a:solidFill>
                <a:latin typeface="Times New Roman" panose="02020603050405020304" pitchFamily="18" charset="0"/>
                <a:cs typeface="Times New Roman" panose="02020603050405020304" pitchFamily="18" charset="0"/>
              </a:rPr>
              <a:t>加急的</a:t>
            </a:r>
            <a:r>
              <a:rPr lang="en-US" altLang="zh-CN" sz="2400" dirty="0">
                <a:solidFill>
                  <a:schemeClr val="bg1"/>
                </a:solidFill>
                <a:latin typeface="Times New Roman" panose="02020603050405020304" pitchFamily="18" charset="0"/>
                <a:cs typeface="Times New Roman" panose="02020603050405020304" pitchFamily="18" charset="0"/>
              </a:rPr>
              <a:t>) service?</a:t>
            </a:r>
          </a:p>
          <a:p>
            <a:r>
              <a:rPr lang="en-US" altLang="zh-CN" sz="2400" dirty="0">
                <a:solidFill>
                  <a:schemeClr val="bg1"/>
                </a:solidFill>
                <a:latin typeface="Times New Roman" panose="02020603050405020304" pitchFamily="18" charset="0"/>
                <a:cs typeface="Times New Roman" panose="02020603050405020304" pitchFamily="18" charset="0"/>
              </a:rPr>
              <a:t>3. Have you ever been granted a Chinese ________(</a:t>
            </a:r>
            <a:r>
              <a:rPr lang="zh-CN" altLang="en-US" sz="2400" dirty="0">
                <a:solidFill>
                  <a:schemeClr val="bg1"/>
                </a:solidFill>
                <a:latin typeface="Times New Roman" panose="02020603050405020304" pitchFamily="18" charset="0"/>
                <a:cs typeface="Times New Roman" panose="02020603050405020304" pitchFamily="18" charset="0"/>
              </a:rPr>
              <a:t>签证</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4. The _______ (</a:t>
            </a:r>
            <a:r>
              <a:rPr lang="zh-CN" altLang="en-US" sz="2400" dirty="0">
                <a:solidFill>
                  <a:schemeClr val="bg1"/>
                </a:solidFill>
                <a:latin typeface="Times New Roman" panose="02020603050405020304" pitchFamily="18" charset="0"/>
                <a:cs typeface="Times New Roman" panose="02020603050405020304" pitchFamily="18" charset="0"/>
              </a:rPr>
              <a:t>失效日</a:t>
            </a:r>
            <a:r>
              <a:rPr lang="en-US" altLang="zh-CN" sz="2400" dirty="0">
                <a:solidFill>
                  <a:schemeClr val="bg1"/>
                </a:solidFill>
                <a:latin typeface="Times New Roman" panose="02020603050405020304" pitchFamily="18" charset="0"/>
                <a:cs typeface="Times New Roman" panose="02020603050405020304" pitchFamily="18" charset="0"/>
              </a:rPr>
              <a:t>) of the passport is Jan 12th, 2018.</a:t>
            </a:r>
          </a:p>
          <a:p>
            <a:r>
              <a:rPr lang="en-US" altLang="zh-CN" sz="2400" dirty="0">
                <a:solidFill>
                  <a:schemeClr val="bg1"/>
                </a:solidFill>
                <a:latin typeface="Times New Roman" panose="02020603050405020304" pitchFamily="18" charset="0"/>
                <a:cs typeface="Times New Roman" panose="02020603050405020304" pitchFamily="18" charset="0"/>
              </a:rPr>
              <a:t>5. The ________ (</a:t>
            </a:r>
            <a:r>
              <a:rPr lang="zh-CN" altLang="en-US" sz="2400" dirty="0">
                <a:solidFill>
                  <a:schemeClr val="bg1"/>
                </a:solidFill>
                <a:latin typeface="Times New Roman" panose="02020603050405020304" pitchFamily="18" charset="0"/>
                <a:cs typeface="Times New Roman" panose="02020603050405020304" pitchFamily="18" charset="0"/>
              </a:rPr>
              <a:t>申请人</a:t>
            </a:r>
            <a:r>
              <a:rPr lang="en-US" altLang="zh-CN" sz="2400" dirty="0">
                <a:solidFill>
                  <a:schemeClr val="bg1"/>
                </a:solidFill>
                <a:latin typeface="Times New Roman" panose="02020603050405020304" pitchFamily="18" charset="0"/>
                <a:cs typeface="Times New Roman" panose="02020603050405020304" pitchFamily="18" charset="0"/>
              </a:rPr>
              <a:t>) ’s full name is John Smith.</a:t>
            </a:r>
          </a:p>
        </p:txBody>
      </p:sp>
      <p:sp>
        <p:nvSpPr>
          <p:cNvPr id="10" name="矩形 9">
            <a:extLst>
              <a:ext uri="{FF2B5EF4-FFF2-40B4-BE49-F238E27FC236}">
                <a16:creationId xmlns:a16="http://schemas.microsoft.com/office/drawing/2014/main" xmlns="" id="{94D9653F-1C42-4A9C-9A44-62E17C81DE6D}"/>
              </a:ext>
            </a:extLst>
          </p:cNvPr>
          <p:cNvSpPr/>
          <p:nvPr/>
        </p:nvSpPr>
        <p:spPr>
          <a:xfrm>
            <a:off x="3723122" y="2301008"/>
            <a:ext cx="915635"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purpose</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4180940" y="2690996"/>
            <a:ext cx="877163"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express</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6286419" y="3065182"/>
            <a:ext cx="1682283" cy="369332"/>
          </a:xfrm>
          <a:prstGeom prst="rect">
            <a:avLst/>
          </a:prstGeom>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touch visa</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1802290" y="3431561"/>
            <a:ext cx="1217000"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expiry date</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xmlns="" id="{E7C17DC6-74B0-49CB-90A5-0C415D5FD0AF}"/>
              </a:ext>
            </a:extLst>
          </p:cNvPr>
          <p:cNvSpPr/>
          <p:nvPr/>
        </p:nvSpPr>
        <p:spPr>
          <a:xfrm>
            <a:off x="2005524" y="3776130"/>
            <a:ext cx="1031051"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applicant</a:t>
            </a:r>
            <a:endParaRPr lang="zh-CN" altLang="en-US" dirty="0">
              <a:solidFill>
                <a:srgbClr val="C00000"/>
              </a:solidFill>
              <a:latin typeface="Times New Roman" panose="02020603050405020304" pitchFamily="18" charset="0"/>
              <a:cs typeface="Times New Roman" panose="02020603050405020304" pitchFamily="18" charset="0"/>
            </a:endParaRPr>
          </a:p>
        </p:txBody>
      </p:sp>
      <p:pic>
        <p:nvPicPr>
          <p:cNvPr id="16" name="图片 6">
            <a:hlinkClick r:id="rId2" action="ppaction://hlinksldjump"/>
            <a:extLst>
              <a:ext uri="{FF2B5EF4-FFF2-40B4-BE49-F238E27FC236}">
                <a16:creationId xmlns:a16="http://schemas.microsoft.com/office/drawing/2014/main" xmlns="" id="{57F8E875-36DD-4B8E-9FE7-14ADAD7E12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218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1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6E374569-799B-4830-8F03-BB4AACB11A01}"/>
              </a:ext>
            </a:extLst>
          </p:cNvPr>
          <p:cNvSpPr/>
          <p:nvPr/>
        </p:nvSpPr>
        <p:spPr>
          <a:xfrm>
            <a:off x="620424" y="537917"/>
            <a:ext cx="8625811" cy="523220"/>
          </a:xfrm>
          <a:prstGeom prst="rect">
            <a:avLst/>
          </a:prstGeom>
        </p:spPr>
        <p:txBody>
          <a:bodyPr wrap="square">
            <a:spAutoFit/>
          </a:bodyPr>
          <a:lstStyle/>
          <a:p>
            <a:pPr lvl="0"/>
            <a:r>
              <a:rPr lang="en-US" altLang="zh-CN" sz="2800" b="1" dirty="0">
                <a:solidFill>
                  <a:schemeClr val="accent4">
                    <a:lumMod val="40000"/>
                    <a:lumOff val="60000"/>
                  </a:schemeClr>
                </a:solidFill>
              </a:rPr>
              <a:t>2. Read a sample of visa application form.</a:t>
            </a:r>
          </a:p>
        </p:txBody>
      </p:sp>
      <p:sp>
        <p:nvSpPr>
          <p:cNvPr id="5" name="矩形 4">
            <a:extLst>
              <a:ext uri="{FF2B5EF4-FFF2-40B4-BE49-F238E27FC236}">
                <a16:creationId xmlns:a16="http://schemas.microsoft.com/office/drawing/2014/main" xmlns="" id="{E0DE40C2-5FFB-492E-9E63-8E26A5B6CD87}"/>
              </a:ext>
            </a:extLst>
          </p:cNvPr>
          <p:cNvSpPr/>
          <p:nvPr/>
        </p:nvSpPr>
        <p:spPr>
          <a:xfrm>
            <a:off x="740263" y="1043380"/>
            <a:ext cx="10773096" cy="584775"/>
          </a:xfrm>
          <a:prstGeom prst="rect">
            <a:avLst/>
          </a:prstGeom>
        </p:spPr>
        <p:txBody>
          <a:bodyPr wrap="square">
            <a:spAutoFit/>
          </a:bodyPr>
          <a:lstStyle/>
          <a:p>
            <a:pPr algn="ctr"/>
            <a:r>
              <a:rPr lang="en-US" altLang="zh-CN" sz="3200" b="1" dirty="0">
                <a:solidFill>
                  <a:srgbClr val="FFC000"/>
                </a:solidFill>
              </a:rPr>
              <a:t>Visa Application Form of the People’s Republic of China</a:t>
            </a:r>
            <a:endParaRPr lang="zh-CN" altLang="en-US" sz="2000" dirty="0"/>
          </a:p>
        </p:txBody>
      </p:sp>
      <p:pic>
        <p:nvPicPr>
          <p:cNvPr id="8" name="图片 7">
            <a:extLst>
              <a:ext uri="{FF2B5EF4-FFF2-40B4-BE49-F238E27FC236}">
                <a16:creationId xmlns:a16="http://schemas.microsoft.com/office/drawing/2014/main" xmlns="" id="{2295DA2B-F2DF-4426-A707-726BEA791C55}"/>
              </a:ext>
            </a:extLst>
          </p:cNvPr>
          <p:cNvPicPr>
            <a:picLocks noChangeAspect="1"/>
          </p:cNvPicPr>
          <p:nvPr/>
        </p:nvPicPr>
        <p:blipFill rotWithShape="1">
          <a:blip r:embed="rId2"/>
          <a:srcRect b="72372"/>
          <a:stretch/>
        </p:blipFill>
        <p:spPr>
          <a:xfrm>
            <a:off x="2562751" y="1870889"/>
            <a:ext cx="6683484" cy="4038846"/>
          </a:xfrm>
          <a:prstGeom prst="rect">
            <a:avLst/>
          </a:prstGeom>
        </p:spPr>
      </p:pic>
      <p:pic>
        <p:nvPicPr>
          <p:cNvPr id="9" name="图片 6">
            <a:hlinkClick r:id="rId3" action="ppaction://hlinksldjump"/>
            <a:extLst>
              <a:ext uri="{FF2B5EF4-FFF2-40B4-BE49-F238E27FC236}">
                <a16:creationId xmlns:a16="http://schemas.microsoft.com/office/drawing/2014/main" xmlns="" id="{7C4B61B2-6E35-4EDC-ABF3-CB953E9D35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1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CCEDB468-DDF1-47BC-B781-073F2FA71351}"/>
              </a:ext>
            </a:extLst>
          </p:cNvPr>
          <p:cNvPicPr>
            <a:picLocks noChangeAspect="1"/>
          </p:cNvPicPr>
          <p:nvPr/>
        </p:nvPicPr>
        <p:blipFill rotWithShape="1">
          <a:blip r:embed="rId2"/>
          <a:srcRect t="27800" b="34401"/>
          <a:stretch/>
        </p:blipFill>
        <p:spPr>
          <a:xfrm>
            <a:off x="2495017" y="626839"/>
            <a:ext cx="6683484" cy="5525631"/>
          </a:xfrm>
          <a:prstGeom prst="rect">
            <a:avLst/>
          </a:prstGeom>
        </p:spPr>
      </p:pic>
      <p:pic>
        <p:nvPicPr>
          <p:cNvPr id="4" name="图片 6">
            <a:hlinkClick r:id="rId3" action="ppaction://hlinksldjump"/>
            <a:extLst>
              <a:ext uri="{FF2B5EF4-FFF2-40B4-BE49-F238E27FC236}">
                <a16:creationId xmlns:a16="http://schemas.microsoft.com/office/drawing/2014/main" xmlns="" id="{EB5D4CE8-A491-446D-9E4E-D753C72C6B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1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969161" y="870448"/>
            <a:ext cx="10122171" cy="954107"/>
          </a:xfrm>
          <a:prstGeom prst="rect">
            <a:avLst/>
          </a:prstGeom>
        </p:spPr>
        <p:txBody>
          <a:bodyPr wrap="square">
            <a:spAutoFit/>
          </a:bodyPr>
          <a:lstStyle/>
          <a:p>
            <a:pPr lvl="0"/>
            <a:r>
              <a:rPr lang="en-US" altLang="zh-CN" sz="2800" b="1" dirty="0">
                <a:solidFill>
                  <a:srgbClr val="FFC000"/>
                </a:solidFill>
              </a:rPr>
              <a:t>Exercise 2: Fill in the blanks to complete each sentence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341632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These colorful paintings of the Long Corridor can be divided into 4 kinds: landscapes and scenic spots, beautiful___________, Chinese architecture and human figures.</a:t>
            </a:r>
          </a:p>
          <a:p>
            <a:r>
              <a:rPr lang="en-US" altLang="zh-CN" sz="2400" dirty="0">
                <a:solidFill>
                  <a:schemeClr val="bg1"/>
                </a:solidFill>
                <a:latin typeface="Times New Roman" panose="02020603050405020304" pitchFamily="18" charset="0"/>
                <a:cs typeface="Times New Roman" panose="02020603050405020304" pitchFamily="18" charset="0"/>
              </a:rPr>
              <a:t>2. The long corridor is a famous scenic spot in the__________.</a:t>
            </a:r>
          </a:p>
          <a:p>
            <a:r>
              <a:rPr lang="en-US" altLang="zh-CN" sz="2400" dirty="0">
                <a:solidFill>
                  <a:schemeClr val="bg1"/>
                </a:solidFill>
                <a:latin typeface="Times New Roman" panose="02020603050405020304" pitchFamily="18" charset="0"/>
                <a:cs typeface="Times New Roman" panose="02020603050405020304" pitchFamily="18" charset="0"/>
              </a:rPr>
              <a:t>3. The beautiful flowers and birds painted on the beams and crossbeams of the Long Corridor </a:t>
            </a:r>
            <a:r>
              <a:rPr lang="en-US" altLang="zh-CN" sz="2400" dirty="0" err="1">
                <a:solidFill>
                  <a:schemeClr val="bg1"/>
                </a:solidFill>
                <a:latin typeface="Times New Roman" panose="02020603050405020304" pitchFamily="18" charset="0"/>
                <a:cs typeface="Times New Roman" panose="02020603050405020304" pitchFamily="18" charset="0"/>
              </a:rPr>
              <a:t>were_______from</a:t>
            </a:r>
            <a:r>
              <a:rPr lang="en-US" altLang="zh-CN" sz="2400" dirty="0">
                <a:solidFill>
                  <a:schemeClr val="bg1"/>
                </a:solidFill>
                <a:latin typeface="Times New Roman" panose="02020603050405020304" pitchFamily="18" charset="0"/>
                <a:cs typeface="Times New Roman" panose="02020603050405020304" pitchFamily="18" charset="0"/>
              </a:rPr>
              <a:t> the scenery of the West Lake.</a:t>
            </a:r>
          </a:p>
          <a:p>
            <a:r>
              <a:rPr lang="en-US" altLang="zh-CN" sz="2400" dirty="0">
                <a:solidFill>
                  <a:schemeClr val="bg1"/>
                </a:solidFill>
                <a:latin typeface="Times New Roman" panose="02020603050405020304" pitchFamily="18" charset="0"/>
                <a:cs typeface="Times New Roman" panose="02020603050405020304" pitchFamily="18" charset="0"/>
              </a:rPr>
              <a:t>4. The Gate of Dispelling Clouds is located in the center of the Long Corridor which serves as the </a:t>
            </a:r>
            <a:r>
              <a:rPr lang="en-US" altLang="zh-CN" sz="2400" dirty="0" err="1">
                <a:solidFill>
                  <a:schemeClr val="bg1"/>
                </a:solidFill>
                <a:latin typeface="Times New Roman" panose="02020603050405020304" pitchFamily="18" charset="0"/>
                <a:cs typeface="Times New Roman" panose="02020603050405020304" pitchFamily="18" charset="0"/>
              </a:rPr>
              <a:t>main_______to</a:t>
            </a:r>
            <a:r>
              <a:rPr lang="en-US" altLang="zh-CN" sz="2400" dirty="0">
                <a:solidFill>
                  <a:schemeClr val="bg1"/>
                </a:solidFill>
                <a:latin typeface="Times New Roman" panose="02020603050405020304" pitchFamily="18" charset="0"/>
                <a:cs typeface="Times New Roman" panose="02020603050405020304" pitchFamily="18" charset="0"/>
              </a:rPr>
              <a:t> the Hall of Dispelling Clouds.</a:t>
            </a:r>
          </a:p>
          <a:p>
            <a:r>
              <a:rPr lang="en-US" altLang="zh-CN" sz="2400" dirty="0">
                <a:solidFill>
                  <a:schemeClr val="bg1"/>
                </a:solidFill>
                <a:latin typeface="Times New Roman" panose="02020603050405020304" pitchFamily="18" charset="0"/>
                <a:cs typeface="Times New Roman" panose="02020603050405020304" pitchFamily="18" charset="0"/>
              </a:rPr>
              <a:t>5. Today the Hall for Listening to Orioles is a very nice_______.</a:t>
            </a:r>
          </a:p>
        </p:txBody>
      </p:sp>
      <p:sp>
        <p:nvSpPr>
          <p:cNvPr id="10" name="矩形 9">
            <a:extLst>
              <a:ext uri="{FF2B5EF4-FFF2-40B4-BE49-F238E27FC236}">
                <a16:creationId xmlns:a16="http://schemas.microsoft.com/office/drawing/2014/main" xmlns="" id="{94D9653F-1C42-4A9C-9A44-62E17C81DE6D}"/>
              </a:ext>
            </a:extLst>
          </p:cNvPr>
          <p:cNvSpPr/>
          <p:nvPr/>
        </p:nvSpPr>
        <p:spPr>
          <a:xfrm>
            <a:off x="5646583" y="2702467"/>
            <a:ext cx="1787669" cy="369332"/>
          </a:xfrm>
          <a:prstGeom prst="rect">
            <a:avLst/>
          </a:prstGeom>
        </p:spPr>
        <p:txBody>
          <a:bodyPr wrap="none">
            <a:spAutoFit/>
          </a:bodyPr>
          <a:lstStyle/>
          <a:p>
            <a:pPr lvl="0"/>
            <a:r>
              <a:rPr lang="en-US" altLang="zh-CN" dirty="0">
                <a:solidFill>
                  <a:srgbClr val="FF0000"/>
                </a:solidFill>
                <a:latin typeface="Times New Roman" panose="02020603050405020304" pitchFamily="18" charset="0"/>
                <a:cs typeface="Times New Roman" panose="02020603050405020304" pitchFamily="18" charset="0"/>
              </a:rPr>
              <a:t>flowers and birds</a:t>
            </a:r>
            <a:endParaRPr lang="zh-CN" altLang="zh-CN" dirty="0">
              <a:solidFill>
                <a:srgbClr val="FF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7111115" y="3442228"/>
            <a:ext cx="1627369" cy="369332"/>
          </a:xfrm>
          <a:prstGeom prst="rect">
            <a:avLst/>
          </a:prstGeom>
        </p:spPr>
        <p:txBody>
          <a:bodyPr wrap="none">
            <a:spAutoFit/>
          </a:bodyPr>
          <a:lstStyle/>
          <a:p>
            <a:r>
              <a:rPr lang="en-US" altLang="zh-CN" dirty="0">
                <a:solidFill>
                  <a:srgbClr val="FF0000"/>
                </a:solidFill>
                <a:latin typeface="Times New Roman" panose="02020603050405020304" pitchFamily="18" charset="0"/>
                <a:cs typeface="Times New Roman" panose="02020603050405020304" pitchFamily="18" charset="0"/>
              </a:rPr>
              <a:t>Summer Palace</a:t>
            </a:r>
            <a:endParaRPr lang="zh-CN" altLang="zh-CN" dirty="0">
              <a:solidFill>
                <a:srgbClr val="FF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2884958" y="4141800"/>
            <a:ext cx="800219" cy="369332"/>
          </a:xfrm>
          <a:prstGeom prst="rect">
            <a:avLst/>
          </a:prstGeom>
        </p:spPr>
        <p:txBody>
          <a:bodyPr wrap="none">
            <a:spAutoFit/>
          </a:bodyPr>
          <a:lstStyle/>
          <a:p>
            <a:r>
              <a:rPr lang="en-US" altLang="zh-CN" dirty="0">
                <a:solidFill>
                  <a:srgbClr val="FF0000"/>
                </a:solidFill>
                <a:latin typeface="Times New Roman" panose="02020603050405020304" pitchFamily="18" charset="0"/>
                <a:cs typeface="Times New Roman" panose="02020603050405020304" pitchFamily="18" charset="0"/>
              </a:rPr>
              <a:t>copied</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3285067" y="4919236"/>
            <a:ext cx="966931" cy="369332"/>
          </a:xfrm>
          <a:prstGeom prst="rect">
            <a:avLst/>
          </a:prstGeom>
        </p:spPr>
        <p:txBody>
          <a:bodyPr wrap="none">
            <a:spAutoFit/>
          </a:bodyPr>
          <a:lstStyle/>
          <a:p>
            <a:r>
              <a:rPr lang="en-US" altLang="zh-CN" dirty="0">
                <a:solidFill>
                  <a:srgbClr val="FF0000"/>
                </a:solidFill>
                <a:latin typeface="Times New Roman" panose="02020603050405020304" pitchFamily="18" charset="0"/>
                <a:cs typeface="Times New Roman" panose="02020603050405020304" pitchFamily="18" charset="0"/>
              </a:rPr>
              <a:t>entrance</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xmlns="" id="{E7C17DC6-74B0-49CB-90A5-0C415D5FD0AF}"/>
              </a:ext>
            </a:extLst>
          </p:cNvPr>
          <p:cNvSpPr/>
          <p:nvPr/>
        </p:nvSpPr>
        <p:spPr>
          <a:xfrm>
            <a:off x="7808941" y="5253999"/>
            <a:ext cx="1095172" cy="369332"/>
          </a:xfrm>
          <a:prstGeom prst="rect">
            <a:avLst/>
          </a:prstGeom>
        </p:spPr>
        <p:txBody>
          <a:bodyPr wrap="none">
            <a:spAutoFit/>
          </a:bodyPr>
          <a:lstStyle/>
          <a:p>
            <a:r>
              <a:rPr lang="en-US" altLang="zh-CN" dirty="0">
                <a:solidFill>
                  <a:srgbClr val="FF0000"/>
                </a:solidFill>
                <a:latin typeface="Times New Roman" panose="02020603050405020304" pitchFamily="18" charset="0"/>
                <a:cs typeface="Times New Roman" panose="02020603050405020304" pitchFamily="18" charset="0"/>
              </a:rPr>
              <a:t>restaurant</a:t>
            </a:r>
            <a:endParaRPr lang="zh-CN"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572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1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C638E3BD-90CD-48D2-9D98-653FCC3BD22E}"/>
              </a:ext>
            </a:extLst>
          </p:cNvPr>
          <p:cNvPicPr>
            <a:picLocks noChangeAspect="1"/>
          </p:cNvPicPr>
          <p:nvPr/>
        </p:nvPicPr>
        <p:blipFill rotWithShape="1">
          <a:blip r:embed="rId2"/>
          <a:srcRect t="65446" b="-136"/>
          <a:stretch/>
        </p:blipFill>
        <p:spPr>
          <a:xfrm>
            <a:off x="2698218" y="957001"/>
            <a:ext cx="6683484" cy="5071266"/>
          </a:xfrm>
          <a:prstGeom prst="rect">
            <a:avLst/>
          </a:prstGeom>
        </p:spPr>
      </p:pic>
      <p:pic>
        <p:nvPicPr>
          <p:cNvPr id="3" name="图片 6">
            <a:hlinkClick r:id="rId3" action="ppaction://hlinksldjump"/>
            <a:extLst>
              <a:ext uri="{FF2B5EF4-FFF2-40B4-BE49-F238E27FC236}">
                <a16:creationId xmlns:a16="http://schemas.microsoft.com/office/drawing/2014/main" xmlns="" id="{479A0C92-A3FD-4464-8D37-B04462EE56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23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03029" y="683897"/>
            <a:ext cx="10206838" cy="954107"/>
          </a:xfrm>
          <a:prstGeom prst="rect">
            <a:avLst/>
          </a:prstGeom>
        </p:spPr>
        <p:txBody>
          <a:bodyPr wrap="square">
            <a:spAutoFit/>
          </a:bodyPr>
          <a:lstStyle/>
          <a:p>
            <a:pPr lvl="0"/>
            <a:r>
              <a:rPr lang="en-US" altLang="zh-CN" sz="2800" b="1" dirty="0">
                <a:solidFill>
                  <a:srgbClr val="FFC000"/>
                </a:solidFill>
              </a:rPr>
              <a:t>Exercise 4: Read the information in the form above and circle the words or phrases that you are not familiar with.</a:t>
            </a:r>
          </a:p>
        </p:txBody>
      </p:sp>
      <p:pic>
        <p:nvPicPr>
          <p:cNvPr id="4" name="图片 6">
            <a:hlinkClick r:id="rId2" action="ppaction://hlinksldjump"/>
            <a:extLst>
              <a:ext uri="{FF2B5EF4-FFF2-40B4-BE49-F238E27FC236}">
                <a16:creationId xmlns:a16="http://schemas.microsoft.com/office/drawing/2014/main" xmlns="" id="{008E6BFF-E80D-48DA-AF5D-CFB1157F81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709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03029" y="683897"/>
            <a:ext cx="10206838" cy="954107"/>
          </a:xfrm>
          <a:prstGeom prst="rect">
            <a:avLst/>
          </a:prstGeom>
        </p:spPr>
        <p:txBody>
          <a:bodyPr wrap="square">
            <a:spAutoFit/>
          </a:bodyPr>
          <a:lstStyle/>
          <a:p>
            <a:pPr lvl="0"/>
            <a:r>
              <a:rPr lang="en-US" altLang="zh-CN" sz="2800" b="1" dirty="0">
                <a:solidFill>
                  <a:srgbClr val="FFC000"/>
                </a:solidFill>
              </a:rPr>
              <a:t>Exercise 5: Fill in the visa application form for a foreign client according to the following information.</a:t>
            </a:r>
          </a:p>
        </p:txBody>
      </p:sp>
      <p:sp>
        <p:nvSpPr>
          <p:cNvPr id="4" name="矩形 3">
            <a:extLst>
              <a:ext uri="{FF2B5EF4-FFF2-40B4-BE49-F238E27FC236}">
                <a16:creationId xmlns:a16="http://schemas.microsoft.com/office/drawing/2014/main" xmlns="" id="{0A016124-9A7F-4E26-B2C4-C490E616C494}"/>
              </a:ext>
            </a:extLst>
          </p:cNvPr>
          <p:cNvSpPr/>
          <p:nvPr/>
        </p:nvSpPr>
        <p:spPr>
          <a:xfrm>
            <a:off x="838867" y="1980948"/>
            <a:ext cx="10535161" cy="3785652"/>
          </a:xfrm>
          <a:prstGeom prst="rect">
            <a:avLst/>
          </a:prstGeom>
        </p:spPr>
        <p:txBody>
          <a:bodyPr wrap="square">
            <a:spAutoFit/>
          </a:bodyPr>
          <a:lstStyle/>
          <a:p>
            <a:r>
              <a:rPr lang="en-US" altLang="zh-CN" sz="2400" b="1" dirty="0">
                <a:solidFill>
                  <a:schemeClr val="bg1"/>
                </a:solidFill>
              </a:rPr>
              <a:t>	John Peterson</a:t>
            </a:r>
            <a:r>
              <a:rPr lang="zh-CN" altLang="en-US" sz="2400" b="1" dirty="0">
                <a:solidFill>
                  <a:schemeClr val="bg1"/>
                </a:solidFill>
              </a:rPr>
              <a:t>，男性，美国籍，</a:t>
            </a:r>
            <a:r>
              <a:rPr lang="en-US" altLang="zh-CN" sz="2400" b="1" dirty="0">
                <a:solidFill>
                  <a:schemeClr val="bg1"/>
                </a:solidFill>
              </a:rPr>
              <a:t>1976</a:t>
            </a:r>
            <a:r>
              <a:rPr lang="zh-CN" altLang="en-US" sz="2400" b="1" dirty="0">
                <a:solidFill>
                  <a:schemeClr val="bg1"/>
                </a:solidFill>
              </a:rPr>
              <a:t>年</a:t>
            </a:r>
            <a:r>
              <a:rPr lang="en-US" altLang="zh-CN" sz="2400" b="1" dirty="0">
                <a:solidFill>
                  <a:schemeClr val="bg1"/>
                </a:solidFill>
              </a:rPr>
              <a:t>12</a:t>
            </a:r>
            <a:r>
              <a:rPr lang="zh-CN" altLang="en-US" sz="2400" b="1" dirty="0">
                <a:solidFill>
                  <a:schemeClr val="bg1"/>
                </a:solidFill>
              </a:rPr>
              <a:t>月</a:t>
            </a:r>
            <a:r>
              <a:rPr lang="en-US" altLang="zh-CN" sz="2400" b="1" dirty="0">
                <a:solidFill>
                  <a:schemeClr val="bg1"/>
                </a:solidFill>
              </a:rPr>
              <a:t>24</a:t>
            </a:r>
            <a:r>
              <a:rPr lang="zh-CN" altLang="en-US" sz="2400" b="1" dirty="0">
                <a:solidFill>
                  <a:schemeClr val="bg1"/>
                </a:solidFill>
              </a:rPr>
              <a:t>日出生于纽约。社会保险号（</a:t>
            </a:r>
            <a:r>
              <a:rPr lang="en-US" altLang="zh-CN" sz="2400" b="1" dirty="0">
                <a:solidFill>
                  <a:schemeClr val="bg1"/>
                </a:solidFill>
              </a:rPr>
              <a:t>social security number</a:t>
            </a:r>
            <a:r>
              <a:rPr lang="zh-CN" altLang="en-US" sz="2400" b="1" dirty="0">
                <a:solidFill>
                  <a:schemeClr val="bg1"/>
                </a:solidFill>
              </a:rPr>
              <a:t>）为</a:t>
            </a:r>
            <a:r>
              <a:rPr lang="en-US" altLang="zh-CN" sz="2400" b="1" dirty="0">
                <a:solidFill>
                  <a:schemeClr val="bg1"/>
                </a:solidFill>
              </a:rPr>
              <a:t>050-134-366</a:t>
            </a:r>
            <a:r>
              <a:rPr lang="zh-CN" altLang="en-US" sz="2400" b="1" dirty="0">
                <a:solidFill>
                  <a:schemeClr val="bg1"/>
                </a:solidFill>
              </a:rPr>
              <a:t>。研究生，</a:t>
            </a:r>
            <a:r>
              <a:rPr lang="en-US" altLang="zh-CN" sz="2400" b="1" dirty="0">
                <a:solidFill>
                  <a:schemeClr val="bg1"/>
                </a:solidFill>
              </a:rPr>
              <a:t>Pacific</a:t>
            </a:r>
            <a:r>
              <a:rPr lang="zh-CN" altLang="en-US" sz="2400" b="1" dirty="0">
                <a:solidFill>
                  <a:schemeClr val="bg1"/>
                </a:solidFill>
              </a:rPr>
              <a:t>公司人力资源部经理，居住地为纽约市 </a:t>
            </a:r>
            <a:r>
              <a:rPr lang="en-US" altLang="zh-CN" sz="2400" b="1" dirty="0">
                <a:solidFill>
                  <a:schemeClr val="bg1"/>
                </a:solidFill>
              </a:rPr>
              <a:t>Broadway 101</a:t>
            </a:r>
            <a:r>
              <a:rPr lang="zh-CN" altLang="en-US" sz="2400" b="1" dirty="0">
                <a:solidFill>
                  <a:schemeClr val="bg1"/>
                </a:solidFill>
              </a:rPr>
              <a:t>号，邮编</a:t>
            </a:r>
            <a:r>
              <a:rPr lang="en-US" altLang="zh-CN" sz="2400" b="1" dirty="0">
                <a:solidFill>
                  <a:schemeClr val="bg1"/>
                </a:solidFill>
              </a:rPr>
              <a:t>NY10003</a:t>
            </a:r>
            <a:r>
              <a:rPr lang="zh-CN" altLang="en-US" sz="2400" b="1" dirty="0">
                <a:solidFill>
                  <a:schemeClr val="bg1"/>
                </a:solidFill>
              </a:rPr>
              <a:t>。电子邮件地址：</a:t>
            </a:r>
            <a:r>
              <a:rPr lang="en-US" altLang="zh-CN" sz="2400" b="1" dirty="0">
                <a:solidFill>
                  <a:schemeClr val="bg1"/>
                </a:solidFill>
              </a:rPr>
              <a:t>johnpeterson@pacific.com</a:t>
            </a:r>
            <a:r>
              <a:rPr lang="zh-CN" altLang="en-US" sz="2400" b="1" dirty="0">
                <a:solidFill>
                  <a:schemeClr val="bg1"/>
                </a:solidFill>
              </a:rPr>
              <a:t>，联系电话是</a:t>
            </a:r>
            <a:r>
              <a:rPr lang="en-US" altLang="zh-CN" sz="2400" b="1" dirty="0">
                <a:solidFill>
                  <a:schemeClr val="bg1"/>
                </a:solidFill>
              </a:rPr>
              <a:t>3667082</a:t>
            </a:r>
            <a:r>
              <a:rPr lang="zh-CN" altLang="en-US" sz="2400" b="1" dirty="0">
                <a:solidFill>
                  <a:schemeClr val="bg1"/>
                </a:solidFill>
              </a:rPr>
              <a:t>。</a:t>
            </a:r>
          </a:p>
          <a:p>
            <a:r>
              <a:rPr lang="en-US" altLang="zh-CN" sz="2400" b="1" dirty="0">
                <a:solidFill>
                  <a:schemeClr val="bg1"/>
                </a:solidFill>
              </a:rPr>
              <a:t>	John</a:t>
            </a:r>
            <a:r>
              <a:rPr lang="zh-CN" altLang="en-US" sz="2400" b="1" dirty="0">
                <a:solidFill>
                  <a:schemeClr val="bg1"/>
                </a:solidFill>
              </a:rPr>
              <a:t>持有普通护照，护照号码为</a:t>
            </a:r>
            <a:r>
              <a:rPr lang="en-US" altLang="zh-CN" sz="2400" b="1" dirty="0">
                <a:solidFill>
                  <a:schemeClr val="bg1"/>
                </a:solidFill>
              </a:rPr>
              <a:t>USA3230099</a:t>
            </a:r>
            <a:r>
              <a:rPr lang="zh-CN" altLang="en-US" sz="2400" b="1" dirty="0">
                <a:solidFill>
                  <a:schemeClr val="bg1"/>
                </a:solidFill>
              </a:rPr>
              <a:t>，签发地点为纽约，护照签发日期为</a:t>
            </a:r>
            <a:r>
              <a:rPr lang="en-US" altLang="zh-CN" sz="2400" b="1" dirty="0">
                <a:solidFill>
                  <a:schemeClr val="bg1"/>
                </a:solidFill>
              </a:rPr>
              <a:t>2012</a:t>
            </a:r>
            <a:r>
              <a:rPr lang="zh-CN" altLang="en-US" sz="2400" b="1" dirty="0">
                <a:solidFill>
                  <a:schemeClr val="bg1"/>
                </a:solidFill>
              </a:rPr>
              <a:t>年</a:t>
            </a:r>
            <a:r>
              <a:rPr lang="en-US" altLang="zh-CN" sz="2400" b="1" dirty="0">
                <a:solidFill>
                  <a:schemeClr val="bg1"/>
                </a:solidFill>
              </a:rPr>
              <a:t>12</a:t>
            </a:r>
            <a:r>
              <a:rPr lang="zh-CN" altLang="en-US" sz="2400" b="1" dirty="0">
                <a:solidFill>
                  <a:schemeClr val="bg1"/>
                </a:solidFill>
              </a:rPr>
              <a:t>月</a:t>
            </a:r>
            <a:r>
              <a:rPr lang="en-US" altLang="zh-CN" sz="2400" b="1" dirty="0">
                <a:solidFill>
                  <a:schemeClr val="bg1"/>
                </a:solidFill>
              </a:rPr>
              <a:t>1</a:t>
            </a:r>
            <a:r>
              <a:rPr lang="zh-CN" altLang="en-US" sz="2400" b="1" dirty="0">
                <a:solidFill>
                  <a:schemeClr val="bg1"/>
                </a:solidFill>
              </a:rPr>
              <a:t>日，有效期为</a:t>
            </a:r>
            <a:r>
              <a:rPr lang="en-US" altLang="zh-CN" sz="2400" b="1" dirty="0">
                <a:solidFill>
                  <a:schemeClr val="bg1"/>
                </a:solidFill>
              </a:rPr>
              <a:t>2012</a:t>
            </a:r>
            <a:r>
              <a:rPr lang="zh-CN" altLang="en-US" sz="2400" b="1" dirty="0">
                <a:solidFill>
                  <a:schemeClr val="bg1"/>
                </a:solidFill>
              </a:rPr>
              <a:t>年</a:t>
            </a:r>
            <a:r>
              <a:rPr lang="en-US" altLang="zh-CN" sz="2400" b="1" dirty="0">
                <a:solidFill>
                  <a:schemeClr val="bg1"/>
                </a:solidFill>
              </a:rPr>
              <a:t>12</a:t>
            </a:r>
            <a:r>
              <a:rPr lang="zh-CN" altLang="en-US" sz="2400" b="1" dirty="0">
                <a:solidFill>
                  <a:schemeClr val="bg1"/>
                </a:solidFill>
              </a:rPr>
              <a:t>月</a:t>
            </a:r>
            <a:r>
              <a:rPr lang="en-US" altLang="zh-CN" sz="2400" b="1" dirty="0">
                <a:solidFill>
                  <a:schemeClr val="bg1"/>
                </a:solidFill>
              </a:rPr>
              <a:t>1</a:t>
            </a:r>
            <a:r>
              <a:rPr lang="zh-CN" altLang="en-US" sz="2400" b="1" dirty="0">
                <a:solidFill>
                  <a:schemeClr val="bg1"/>
                </a:solidFill>
              </a:rPr>
              <a:t>日至</a:t>
            </a:r>
            <a:r>
              <a:rPr lang="en-US" altLang="zh-CN" sz="2400" b="1" dirty="0">
                <a:solidFill>
                  <a:schemeClr val="bg1"/>
                </a:solidFill>
              </a:rPr>
              <a:t>2022</a:t>
            </a:r>
            <a:r>
              <a:rPr lang="zh-CN" altLang="en-US" sz="2400" b="1" dirty="0">
                <a:solidFill>
                  <a:schemeClr val="bg1"/>
                </a:solidFill>
              </a:rPr>
              <a:t>年</a:t>
            </a:r>
            <a:r>
              <a:rPr lang="en-US" altLang="zh-CN" sz="2400" b="1" dirty="0">
                <a:solidFill>
                  <a:schemeClr val="bg1"/>
                </a:solidFill>
              </a:rPr>
              <a:t>11</a:t>
            </a:r>
            <a:r>
              <a:rPr lang="zh-CN" altLang="en-US" sz="2400" b="1" dirty="0">
                <a:solidFill>
                  <a:schemeClr val="bg1"/>
                </a:solidFill>
              </a:rPr>
              <a:t>月</a:t>
            </a:r>
            <a:r>
              <a:rPr lang="en-US" altLang="zh-CN" sz="2400" b="1" dirty="0">
                <a:solidFill>
                  <a:schemeClr val="bg1"/>
                </a:solidFill>
              </a:rPr>
              <a:t>30</a:t>
            </a:r>
            <a:r>
              <a:rPr lang="zh-CN" altLang="en-US" sz="2400" b="1" dirty="0">
                <a:solidFill>
                  <a:schemeClr val="bg1"/>
                </a:solidFill>
              </a:rPr>
              <a:t>日。已婚。有</a:t>
            </a:r>
            <a:r>
              <a:rPr lang="en-US" altLang="zh-CN" sz="2400" b="1" dirty="0">
                <a:solidFill>
                  <a:schemeClr val="bg1"/>
                </a:solidFill>
              </a:rPr>
              <a:t>2</a:t>
            </a:r>
            <a:r>
              <a:rPr lang="zh-CN" altLang="en-US" sz="2400" b="1" dirty="0">
                <a:solidFill>
                  <a:schemeClr val="bg1"/>
                </a:solidFill>
              </a:rPr>
              <a:t>个正在念书的女儿，名字分别是</a:t>
            </a:r>
            <a:r>
              <a:rPr lang="en-US" altLang="zh-CN" sz="2400" b="1" dirty="0">
                <a:solidFill>
                  <a:schemeClr val="bg1"/>
                </a:solidFill>
              </a:rPr>
              <a:t>Lucy Peterson </a:t>
            </a:r>
            <a:r>
              <a:rPr lang="zh-CN" altLang="en-US" sz="2400" b="1" dirty="0">
                <a:solidFill>
                  <a:schemeClr val="bg1"/>
                </a:solidFill>
              </a:rPr>
              <a:t>和</a:t>
            </a:r>
            <a:r>
              <a:rPr lang="en-US" altLang="zh-CN" sz="2400" b="1" dirty="0">
                <a:solidFill>
                  <a:schemeClr val="bg1"/>
                </a:solidFill>
              </a:rPr>
              <a:t>Lily Peterson</a:t>
            </a:r>
            <a:r>
              <a:rPr lang="zh-CN" altLang="en-US" sz="2400" b="1" dirty="0">
                <a:solidFill>
                  <a:schemeClr val="bg1"/>
                </a:solidFill>
              </a:rPr>
              <a:t>。妻子</a:t>
            </a:r>
            <a:r>
              <a:rPr lang="en-US" altLang="zh-CN" sz="2400" b="1" dirty="0">
                <a:solidFill>
                  <a:schemeClr val="bg1"/>
                </a:solidFill>
              </a:rPr>
              <a:t>Catherine Peterson</a:t>
            </a:r>
            <a:r>
              <a:rPr lang="zh-CN" altLang="en-US" sz="2400" b="1" dirty="0">
                <a:solidFill>
                  <a:schemeClr val="bg1"/>
                </a:solidFill>
              </a:rPr>
              <a:t>是全职主妇。其妻女均为美国籍。</a:t>
            </a:r>
            <a:r>
              <a:rPr lang="en-US" altLang="zh-CN" sz="2400" b="1" dirty="0">
                <a:solidFill>
                  <a:schemeClr val="bg1"/>
                </a:solidFill>
              </a:rPr>
              <a:t>John Peterson</a:t>
            </a:r>
            <a:r>
              <a:rPr lang="zh-CN" altLang="en-US" sz="2400" b="1" dirty="0">
                <a:solidFill>
                  <a:schemeClr val="bg1"/>
                </a:solidFill>
              </a:rPr>
              <a:t>的紧急联系人为他的母亲</a:t>
            </a:r>
            <a:r>
              <a:rPr lang="en-US" altLang="zh-CN" sz="2400" b="1" dirty="0">
                <a:solidFill>
                  <a:schemeClr val="bg1"/>
                </a:solidFill>
              </a:rPr>
              <a:t>Mary Peterson</a:t>
            </a:r>
            <a:r>
              <a:rPr lang="zh-CN" altLang="en-US" sz="2400" b="1" dirty="0">
                <a:solidFill>
                  <a:schemeClr val="bg1"/>
                </a:solidFill>
              </a:rPr>
              <a:t>，电话是</a:t>
            </a:r>
            <a:r>
              <a:rPr lang="en-US" altLang="zh-CN" sz="2400" b="1" dirty="0">
                <a:solidFill>
                  <a:schemeClr val="bg1"/>
                </a:solidFill>
              </a:rPr>
              <a:t>3667523</a:t>
            </a:r>
            <a:r>
              <a:rPr lang="zh-CN" altLang="en-US" sz="2400" b="1" dirty="0">
                <a:solidFill>
                  <a:schemeClr val="bg1"/>
                </a:solidFill>
              </a:rPr>
              <a:t>。</a:t>
            </a:r>
            <a:r>
              <a:rPr lang="en-US" altLang="zh-CN" sz="2400" b="1" dirty="0">
                <a:solidFill>
                  <a:schemeClr val="bg1"/>
                </a:solidFill>
              </a:rPr>
              <a:t>2016</a:t>
            </a:r>
            <a:r>
              <a:rPr lang="zh-CN" altLang="en-US" sz="2400" b="1" dirty="0">
                <a:solidFill>
                  <a:schemeClr val="bg1"/>
                </a:solidFill>
              </a:rPr>
              <a:t>年</a:t>
            </a:r>
            <a:r>
              <a:rPr lang="en-US" altLang="zh-CN" sz="2400" b="1" dirty="0">
                <a:solidFill>
                  <a:schemeClr val="bg1"/>
                </a:solidFill>
              </a:rPr>
              <a:t>9</a:t>
            </a:r>
            <a:r>
              <a:rPr lang="zh-CN" altLang="en-US" sz="2400" b="1" dirty="0">
                <a:solidFill>
                  <a:schemeClr val="bg1"/>
                </a:solidFill>
              </a:rPr>
              <a:t>月</a:t>
            </a:r>
            <a:r>
              <a:rPr lang="en-US" altLang="zh-CN" sz="2400" b="1" dirty="0">
                <a:solidFill>
                  <a:schemeClr val="bg1"/>
                </a:solidFill>
              </a:rPr>
              <a:t>1</a:t>
            </a:r>
            <a:r>
              <a:rPr lang="zh-CN" altLang="en-US" sz="2400" b="1" dirty="0">
                <a:solidFill>
                  <a:schemeClr val="bg1"/>
                </a:solidFill>
              </a:rPr>
              <a:t>日在美国申请中国签证。</a:t>
            </a:r>
          </a:p>
        </p:txBody>
      </p:sp>
      <p:pic>
        <p:nvPicPr>
          <p:cNvPr id="5" name="图片 6">
            <a:hlinkClick r:id="rId2" action="ppaction://hlinksldjump"/>
            <a:extLst>
              <a:ext uri="{FF2B5EF4-FFF2-40B4-BE49-F238E27FC236}">
                <a16:creationId xmlns:a16="http://schemas.microsoft.com/office/drawing/2014/main" xmlns="" id="{98537B7C-C0F2-4F5A-93DA-6893332B22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631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DD507395-A52E-4291-BA3F-29242F009D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86340" y="2170034"/>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41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517" y="1572486"/>
            <a:ext cx="11149288" cy="341632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Presenting </a:t>
            </a:r>
            <a:r>
              <a:rPr lang="en-US" altLang="zh-CN" sz="2400" dirty="0" err="1">
                <a:solidFill>
                  <a:schemeClr val="bg1"/>
                </a:solidFill>
                <a:latin typeface="Times New Roman" panose="02020603050405020304" pitchFamily="18" charset="0"/>
                <a:cs typeface="Times New Roman" panose="02020603050405020304" pitchFamily="18" charset="0"/>
              </a:rPr>
              <a:t>Hada</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Presenting </a:t>
            </a:r>
            <a:r>
              <a:rPr lang="en-US" altLang="zh-CN" sz="2400" dirty="0" err="1">
                <a:solidFill>
                  <a:schemeClr val="bg1"/>
                </a:solidFill>
                <a:latin typeface="Times New Roman" panose="02020603050405020304" pitchFamily="18" charset="0"/>
                <a:cs typeface="Times New Roman" panose="02020603050405020304" pitchFamily="18" charset="0"/>
              </a:rPr>
              <a:t>hada</a:t>
            </a:r>
            <a:r>
              <a:rPr lang="en-US" altLang="zh-CN" sz="2400" dirty="0">
                <a:solidFill>
                  <a:schemeClr val="bg1"/>
                </a:solidFill>
                <a:latin typeface="Times New Roman" panose="02020603050405020304" pitchFamily="18" charset="0"/>
                <a:cs typeface="Times New Roman" panose="02020603050405020304" pitchFamily="18" charset="0"/>
              </a:rPr>
              <a:t> is a common practice among Tibetan people to express their best wishes on many occasions, such as wedding ceremonies, festivals, visiting the elders, and entertaining guests. The white </a:t>
            </a:r>
            <a:r>
              <a:rPr lang="en-US" altLang="zh-CN" sz="2400" dirty="0" err="1">
                <a:solidFill>
                  <a:schemeClr val="bg1"/>
                </a:solidFill>
                <a:latin typeface="Times New Roman" panose="02020603050405020304" pitchFamily="18" charset="0"/>
                <a:cs typeface="Times New Roman" panose="02020603050405020304" pitchFamily="18" charset="0"/>
              </a:rPr>
              <a:t>hada</a:t>
            </a:r>
            <a:r>
              <a:rPr lang="en-US" altLang="zh-CN" sz="2400" dirty="0">
                <a:solidFill>
                  <a:schemeClr val="bg1"/>
                </a:solidFill>
                <a:latin typeface="Times New Roman" panose="02020603050405020304" pitchFamily="18" charset="0"/>
                <a:cs typeface="Times New Roman" panose="02020603050405020304" pitchFamily="18" charset="0"/>
              </a:rPr>
              <a:t>, a long narrow scarf made of silk, embodies purity and good fortune.</a:t>
            </a:r>
          </a:p>
          <a:p>
            <a:r>
              <a:rPr lang="en-US" altLang="zh-CN" sz="2400" dirty="0">
                <a:solidFill>
                  <a:schemeClr val="bg1"/>
                </a:solidFill>
                <a:latin typeface="Times New Roman" panose="02020603050405020304" pitchFamily="18" charset="0"/>
                <a:cs typeface="Times New Roman" panose="02020603050405020304" pitchFamily="18" charset="0"/>
              </a:rPr>
              <a:t>Proposing a Toast and Tea</a:t>
            </a:r>
          </a:p>
          <a:p>
            <a:r>
              <a:rPr lang="en-US" altLang="zh-CN" sz="2400" dirty="0">
                <a:solidFill>
                  <a:schemeClr val="bg1"/>
                </a:solidFill>
                <a:latin typeface="Times New Roman" panose="02020603050405020304" pitchFamily="18" charset="0"/>
                <a:cs typeface="Times New Roman" panose="02020603050405020304" pitchFamily="18" charset="0"/>
              </a:rPr>
              <a:t>	When you come to a Tibetan family, the host will propose a toast, usually barley wine. You should sip three times and then drink up. To entertain guests with tea is a daily etiquette. The guest does not have to drink until the host presents the tea to you.</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987711"/>
            <a:ext cx="10773096" cy="584775"/>
          </a:xfrm>
          <a:prstGeom prst="rect">
            <a:avLst/>
          </a:prstGeom>
        </p:spPr>
        <p:txBody>
          <a:bodyPr wrap="square">
            <a:spAutoFit/>
          </a:bodyPr>
          <a:lstStyle/>
          <a:p>
            <a:pPr algn="ctr"/>
            <a:r>
              <a:rPr lang="en-US" altLang="zh-CN" sz="3200" b="1" dirty="0">
                <a:solidFill>
                  <a:srgbClr val="FFC000"/>
                </a:solidFill>
              </a:rPr>
              <a:t>Tibetan Customs</a:t>
            </a:r>
            <a:endParaRPr lang="zh-CN" altLang="en-US" sz="2000" dirty="0"/>
          </a:p>
        </p:txBody>
      </p:sp>
      <p:sp>
        <p:nvSpPr>
          <p:cNvPr id="8" name="矩形 7">
            <a:extLst>
              <a:ext uri="{FF2B5EF4-FFF2-40B4-BE49-F238E27FC236}">
                <a16:creationId xmlns:a16="http://schemas.microsoft.com/office/drawing/2014/main" xmlns="" id="{700BDE88-DC92-43C8-8B3C-6E33908741DB}"/>
              </a:ext>
            </a:extLst>
          </p:cNvPr>
          <p:cNvSpPr/>
          <p:nvPr/>
        </p:nvSpPr>
        <p:spPr>
          <a:xfrm>
            <a:off x="470289" y="429493"/>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V   Career Salon: Tibetan Customs</a:t>
            </a:r>
          </a:p>
        </p:txBody>
      </p:sp>
      <p:pic>
        <p:nvPicPr>
          <p:cNvPr id="6" name="图片 6">
            <a:hlinkClick r:id="rId2" action="ppaction://hlinksldjump"/>
            <a:extLst>
              <a:ext uri="{FF2B5EF4-FFF2-40B4-BE49-F238E27FC236}">
                <a16:creationId xmlns:a16="http://schemas.microsoft.com/office/drawing/2014/main" xmlns="" id="{4C883655-426E-4513-8881-D7434BA9B3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83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a:t>
            </a:r>
            <a:r>
              <a:rPr lang="en-US" altLang="zh-CN" sz="3600" b="1" spc="50" dirty="0">
                <a:ln w="9525" cmpd="sng">
                  <a:solidFill>
                    <a:schemeClr val="accent1"/>
                  </a:solidFill>
                  <a:prstDash val="solid"/>
                </a:ln>
                <a:solidFill>
                  <a:srgbClr val="70AD47">
                    <a:tint val="1000"/>
                  </a:srgbClr>
                </a:solidFill>
                <a:effectLst>
                  <a:glow rad="38100">
                    <a:schemeClr val="accent1">
                      <a:alpha val="40000"/>
                    </a:schemeClr>
                  </a:glow>
                </a:effectLst>
              </a:rPr>
              <a:t>U</a:t>
            </a: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nit</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863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7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1" descr="#wm#_48_07_*Z">
            <a:hlinkClick r:id="rId19" action="ppaction://hlinksldjump"/>
          </p:cNvPr>
          <p:cNvSpPr>
            <a:spLocks noChangeArrowheads="1"/>
          </p:cNvSpPr>
          <p:nvPr>
            <p:custDataLst>
              <p:tags r:id="rId1"/>
            </p:custDataLst>
          </p:nvPr>
        </p:nvSpPr>
        <p:spPr bwMode="auto">
          <a:xfrm>
            <a:off x="562547" y="1355154"/>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1</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3" name="MH_Others_1" descr="#wm#_48_07_*Z"/>
          <p:cNvSpPr>
            <a:spLocks noChangeArrowheads="1"/>
          </p:cNvSpPr>
          <p:nvPr>
            <p:custDataLst>
              <p:tags r:id="rId2"/>
            </p:custDataLst>
          </p:nvPr>
        </p:nvSpPr>
        <p:spPr bwMode="auto">
          <a:xfrm>
            <a:off x="532384" y="1621854"/>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4" name="MH_Entry_1">
            <a:hlinkClick r:id="rId20" action="ppaction://hlinksldjump"/>
          </p:cNvPr>
          <p:cNvSpPr txBox="1">
            <a:spLocks noChangeArrowheads="1"/>
          </p:cNvSpPr>
          <p:nvPr>
            <p:custDataLst>
              <p:tags r:id="rId3"/>
            </p:custDataLst>
          </p:nvPr>
        </p:nvSpPr>
        <p:spPr bwMode="auto">
          <a:xfrm>
            <a:off x="1156272" y="1336104"/>
            <a:ext cx="950040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    Introduction: Hotel Concierge</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5" name="MH_Number_2" descr="#wm#_48_07_*Z">
            <a:hlinkClick r:id="" action="ppaction://noaction"/>
          </p:cNvPr>
          <p:cNvSpPr>
            <a:spLocks noChangeArrowheads="1"/>
          </p:cNvSpPr>
          <p:nvPr>
            <p:custDataLst>
              <p:tags r:id="rId4"/>
            </p:custDataLst>
          </p:nvPr>
        </p:nvSpPr>
        <p:spPr bwMode="auto">
          <a:xfrm>
            <a:off x="562547" y="2040954"/>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2</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6" name="MH_Others_2" descr="#wm#_48_07_*Z"/>
          <p:cNvSpPr>
            <a:spLocks noChangeArrowheads="1"/>
          </p:cNvSpPr>
          <p:nvPr>
            <p:custDataLst>
              <p:tags r:id="rId5"/>
            </p:custDataLst>
          </p:nvPr>
        </p:nvSpPr>
        <p:spPr bwMode="auto">
          <a:xfrm>
            <a:off x="532384" y="2307654"/>
            <a:ext cx="169863" cy="169862"/>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7" name="MH_Entry_2">
            <a:hlinkClick r:id="rId21" action="ppaction://hlinksldjump"/>
          </p:cNvPr>
          <p:cNvSpPr txBox="1">
            <a:spLocks noChangeArrowheads="1"/>
          </p:cNvSpPr>
          <p:nvPr>
            <p:custDataLst>
              <p:tags r:id="rId6"/>
            </p:custDataLst>
          </p:nvPr>
        </p:nvSpPr>
        <p:spPr bwMode="auto">
          <a:xfrm>
            <a:off x="1156272" y="1850157"/>
            <a:ext cx="1103572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   Intensive Reading: Introduction to Hotel Concierge</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8" name="MH_Number_3" descr="#wm#_48_07_*Z">
            <a:hlinkClick r:id="rId22" action="ppaction://hlinksldjump"/>
          </p:cNvPr>
          <p:cNvSpPr>
            <a:spLocks noChangeArrowheads="1"/>
          </p:cNvSpPr>
          <p:nvPr>
            <p:custDataLst>
              <p:tags r:id="rId7"/>
            </p:custDataLst>
          </p:nvPr>
        </p:nvSpPr>
        <p:spPr bwMode="auto">
          <a:xfrm>
            <a:off x="562547" y="2913173"/>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3</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9" name="MH_Others_3" descr="#wm#_48_07_*Z"/>
          <p:cNvSpPr>
            <a:spLocks noChangeArrowheads="1"/>
          </p:cNvSpPr>
          <p:nvPr>
            <p:custDataLst>
              <p:tags r:id="rId8"/>
            </p:custDataLst>
          </p:nvPr>
        </p:nvSpPr>
        <p:spPr bwMode="auto">
          <a:xfrm>
            <a:off x="532384" y="3179873"/>
            <a:ext cx="169863" cy="169863"/>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0" name="MH_Entry_3">
            <a:hlinkClick r:id="rId23" action="ppaction://hlinksldjump"/>
          </p:cNvPr>
          <p:cNvSpPr txBox="1">
            <a:spLocks noChangeArrowheads="1"/>
          </p:cNvSpPr>
          <p:nvPr>
            <p:custDataLst>
              <p:tags r:id="rId9"/>
            </p:custDataLst>
          </p:nvPr>
        </p:nvSpPr>
        <p:spPr bwMode="auto">
          <a:xfrm>
            <a:off x="1138807" y="2875073"/>
            <a:ext cx="1131009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III  Extensive Reading: Concierge Services in Kempinski Hotel</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1" name="MH_Number_4" descr="#wm#_48_07_*Z">
            <a:hlinkClick r:id="rId24" action="ppaction://hlinksldjump"/>
          </p:cNvPr>
          <p:cNvSpPr>
            <a:spLocks noChangeArrowheads="1"/>
          </p:cNvSpPr>
          <p:nvPr>
            <p:custDataLst>
              <p:tags r:id="rId10"/>
            </p:custDataLst>
          </p:nvPr>
        </p:nvSpPr>
        <p:spPr bwMode="auto">
          <a:xfrm>
            <a:off x="562547" y="3600561"/>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4</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2" name="MH_Others_4" descr="#wm#_48_07_*Z"/>
          <p:cNvSpPr>
            <a:spLocks noChangeArrowheads="1"/>
          </p:cNvSpPr>
          <p:nvPr>
            <p:custDataLst>
              <p:tags r:id="rId11"/>
            </p:custDataLst>
          </p:nvPr>
        </p:nvSpPr>
        <p:spPr bwMode="auto">
          <a:xfrm>
            <a:off x="532384" y="3867261"/>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3" name="MH_Entry_4">
            <a:hlinkClick r:id="rId25" action="ppaction://hlinksldjump"/>
          </p:cNvPr>
          <p:cNvSpPr txBox="1">
            <a:spLocks noChangeArrowheads="1"/>
          </p:cNvSpPr>
          <p:nvPr>
            <p:custDataLst>
              <p:tags r:id="rId12"/>
            </p:custDataLst>
          </p:nvPr>
        </p:nvSpPr>
        <p:spPr bwMode="auto">
          <a:xfrm>
            <a:off x="1138808" y="3562461"/>
            <a:ext cx="1080064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IV   Writing: Invitation Cards</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4" name="MH_Number_5" descr="#wm#_48_07_*Z">
            <a:hlinkClick r:id="rId26" action="ppaction://hlinksldjump"/>
          </p:cNvPr>
          <p:cNvSpPr>
            <a:spLocks noChangeArrowheads="1"/>
          </p:cNvSpPr>
          <p:nvPr>
            <p:custDataLst>
              <p:tags r:id="rId13"/>
            </p:custDataLst>
          </p:nvPr>
        </p:nvSpPr>
        <p:spPr bwMode="auto">
          <a:xfrm>
            <a:off x="562547" y="4286361"/>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5</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5" name="MH_Others_5" descr="#wm#_48_07_*Z"/>
          <p:cNvSpPr>
            <a:spLocks noChangeArrowheads="1"/>
          </p:cNvSpPr>
          <p:nvPr>
            <p:custDataLst>
              <p:tags r:id="rId14"/>
            </p:custDataLst>
          </p:nvPr>
        </p:nvSpPr>
        <p:spPr bwMode="auto">
          <a:xfrm>
            <a:off x="532384" y="4554648"/>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6" name="MH_Entry_5">
            <a:hlinkClick r:id="rId27" action="ppaction://hlinksldjump"/>
          </p:cNvPr>
          <p:cNvSpPr txBox="1">
            <a:spLocks noChangeArrowheads="1"/>
          </p:cNvSpPr>
          <p:nvPr>
            <p:custDataLst>
              <p:tags r:id="rId15"/>
            </p:custDataLst>
          </p:nvPr>
        </p:nvSpPr>
        <p:spPr bwMode="auto">
          <a:xfrm>
            <a:off x="1138808" y="4249848"/>
            <a:ext cx="10447946"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V    Career Salon: Etiquette Tips for Staying in Hotels</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23" name="MH_Others_10" descr="#wm#_48_07_*Z"/>
          <p:cNvSpPr>
            <a:spLocks noChangeArrowheads="1"/>
          </p:cNvSpPr>
          <p:nvPr>
            <p:custDataLst>
              <p:tags r:id="rId16"/>
            </p:custDataLst>
          </p:nvPr>
        </p:nvSpPr>
        <p:spPr bwMode="auto">
          <a:xfrm rot="16200000">
            <a:off x="-943255" y="232400"/>
            <a:ext cx="887412" cy="889000"/>
          </a:xfrm>
          <a:prstGeom prst="ellipse">
            <a:avLst/>
          </a:prstGeom>
          <a:solidFill>
            <a:srgbClr val="84BCA1"/>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Others_12"/>
          <p:cNvSpPr txBox="1">
            <a:spLocks noChangeArrowheads="1"/>
          </p:cNvSpPr>
          <p:nvPr>
            <p:custDataLst>
              <p:tags r:id="rId17"/>
            </p:custDataLst>
          </p:nvPr>
        </p:nvSpPr>
        <p:spPr bwMode="auto">
          <a:xfrm rot="16200000">
            <a:off x="3627683" y="-2589180"/>
            <a:ext cx="612775" cy="64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4000" b="1" dirty="0">
                <a:solidFill>
                  <a:schemeClr val="bg2"/>
                </a:solidFill>
                <a:latin typeface="+mn-lt"/>
                <a:ea typeface="造字工房尚黑 G0v1 粗体" pitchFamily="50" charset="-122"/>
              </a:rPr>
              <a:t>Unit 6 Hotel Concierge</a:t>
            </a:r>
            <a:endParaRPr lang="zh-CN" altLang="en-US" sz="4000" b="1" dirty="0">
              <a:solidFill>
                <a:schemeClr val="bg2"/>
              </a:solidFill>
              <a:latin typeface="+mn-lt"/>
              <a:ea typeface="造字工房尚黑 G0v1 粗体" pitchFamily="50" charset="-122"/>
            </a:endParaRPr>
          </a:p>
        </p:txBody>
      </p:sp>
      <p:pic>
        <p:nvPicPr>
          <p:cNvPr id="25" name="图片 11">
            <a:hlinkClick r:id="rId28" action="ppaction://hlinksldjump"/>
          </p:cNvPr>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5400000">
            <a:off x="2175619" y="5001467"/>
            <a:ext cx="619698" cy="309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a:hlinkClick r:id="rId28" action="ppaction://hlinksldjump"/>
          </p:cNvPr>
          <p:cNvSpPr txBox="1"/>
          <p:nvPr/>
        </p:nvSpPr>
        <p:spPr>
          <a:xfrm>
            <a:off x="59337" y="6265946"/>
            <a:ext cx="946093" cy="523220"/>
          </a:xfrm>
          <a:prstGeom prst="rect">
            <a:avLst/>
          </a:prstGeom>
          <a:noFill/>
        </p:spPr>
        <p:txBody>
          <a:bodyPr wrap="none" rtlCol="0">
            <a:spAutoFit/>
          </a:bodyPr>
          <a:lstStyle/>
          <a:p>
            <a:r>
              <a:rPr lang="en-US" altLang="zh-CN" sz="2800" b="1" dirty="0">
                <a:solidFill>
                  <a:schemeClr val="bg1"/>
                </a:solidFill>
              </a:rPr>
              <a:t>Back</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58333E-6 -1.11111E-6 L 0.09844 -1.11111E-6 " pathEditMode="relative" rAng="0" ptsTypes="AA">
                                      <p:cBhvr>
                                        <p:cTn id="6" dur="500" fill="hold"/>
                                        <p:tgtEl>
                                          <p:spTgt spid="23"/>
                                        </p:tgtEl>
                                        <p:attrNameLst>
                                          <p:attrName>ppt_x</p:attrName>
                                          <p:attrName>ppt_y</p:attrName>
                                        </p:attrNameLst>
                                      </p:cBhvr>
                                      <p:rCtr x="4922" y="0"/>
                                    </p:animMotion>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4" grpId="0" animBg="1"/>
      <p:bldP spid="15" grpId="0" animBg="1"/>
      <p:bldP spid="16" grpId="0"/>
      <p:bldP spid="23" grpId="0" animBg="1"/>
      <p:bldP spid="24" grpId="0"/>
      <p:bldP spid="2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1795" y="613621"/>
            <a:ext cx="10006205" cy="584775"/>
          </a:xfrm>
          <a:prstGeom prst="rect">
            <a:avLst/>
          </a:prstGeom>
        </p:spPr>
        <p:txBody>
          <a:bodyPr wrap="square">
            <a:spAutoFit/>
          </a:bodyPr>
          <a:lstStyle/>
          <a:p>
            <a:r>
              <a:rPr lang="en-US" altLang="zh-CN" sz="3200" b="1" dirty="0">
                <a:solidFill>
                  <a:srgbClr val="FFFF00"/>
                </a:solidFill>
                <a:effectLst>
                  <a:outerShdw blurRad="38100" dist="38100" dir="2700000" algn="tl">
                    <a:srgbClr val="DDDDDD"/>
                  </a:outerShdw>
                </a:effectLst>
                <a:latin typeface="Times New Roman" panose="02020603050405020304" pitchFamily="18" charset="0"/>
                <a:ea typeface="宋体" panose="02010600030101010101" pitchFamily="2" charset="-122"/>
              </a:rPr>
              <a:t>Section  I  Introduction: Hotel Concierge</a:t>
            </a:r>
          </a:p>
        </p:txBody>
      </p:sp>
      <p:sp>
        <p:nvSpPr>
          <p:cNvPr id="3" name="文本框 2"/>
          <p:cNvSpPr txBox="1"/>
          <p:nvPr/>
        </p:nvSpPr>
        <p:spPr>
          <a:xfrm>
            <a:off x="960610" y="1597941"/>
            <a:ext cx="10469390" cy="4524315"/>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The concierge (</a:t>
            </a:r>
            <a:r>
              <a:rPr lang="zh-CN" altLang="en-US" sz="2400" dirty="0">
                <a:solidFill>
                  <a:schemeClr val="bg1"/>
                </a:solidFill>
                <a:latin typeface="Times New Roman" panose="02020603050405020304" pitchFamily="18" charset="0"/>
                <a:cs typeface="Times New Roman" panose="02020603050405020304" pitchFamily="18" charset="0"/>
              </a:rPr>
              <a:t>礼宾</a:t>
            </a:r>
            <a:r>
              <a:rPr lang="en-US" altLang="zh-CN" sz="2400" dirty="0">
                <a:solidFill>
                  <a:schemeClr val="bg1"/>
                </a:solidFill>
                <a:latin typeface="Times New Roman" panose="02020603050405020304" pitchFamily="18" charset="0"/>
                <a:cs typeface="Times New Roman" panose="02020603050405020304" pitchFamily="18" charset="0"/>
              </a:rPr>
              <a:t>) is one of the first hotel staff to meet and greet the guests upon their arrival and show the excellent service to the guests. The concierge usually belongs to the Front Office team. The concierge works together with many colleagues (</a:t>
            </a:r>
            <a:r>
              <a:rPr lang="zh-CN" altLang="en-US" sz="2400" dirty="0">
                <a:solidFill>
                  <a:schemeClr val="bg1"/>
                </a:solidFill>
                <a:latin typeface="Times New Roman" panose="02020603050405020304" pitchFamily="18" charset="0"/>
                <a:cs typeface="Times New Roman" panose="02020603050405020304" pitchFamily="18" charset="0"/>
              </a:rPr>
              <a:t>同事</a:t>
            </a:r>
            <a:r>
              <a:rPr lang="en-US" altLang="zh-CN" sz="2400" dirty="0">
                <a:solidFill>
                  <a:schemeClr val="bg1"/>
                </a:solidFill>
                <a:latin typeface="Times New Roman" panose="02020603050405020304" pitchFamily="18" charset="0"/>
                <a:cs typeface="Times New Roman" panose="02020603050405020304" pitchFamily="18" charset="0"/>
              </a:rPr>
              <a:t>), especially with the receptionist (</a:t>
            </a:r>
            <a:r>
              <a:rPr lang="zh-CN" altLang="en-US" sz="2400" dirty="0">
                <a:solidFill>
                  <a:schemeClr val="bg1"/>
                </a:solidFill>
                <a:latin typeface="Times New Roman" panose="02020603050405020304" pitchFamily="18" charset="0"/>
                <a:cs typeface="Times New Roman" panose="02020603050405020304" pitchFamily="18" charset="0"/>
              </a:rPr>
              <a:t>前台</a:t>
            </a:r>
            <a:r>
              <a:rPr lang="en-US" altLang="zh-CN" sz="2400" dirty="0">
                <a:solidFill>
                  <a:schemeClr val="bg1"/>
                </a:solidFill>
                <a:latin typeface="Times New Roman" panose="02020603050405020304" pitchFamily="18" charset="0"/>
                <a:cs typeface="Times New Roman" panose="02020603050405020304" pitchFamily="18" charset="0"/>
              </a:rPr>
              <a:t>) and the porter (</a:t>
            </a:r>
            <a:r>
              <a:rPr lang="zh-CN" altLang="en-US" sz="2400" dirty="0">
                <a:solidFill>
                  <a:schemeClr val="bg1"/>
                </a:solidFill>
                <a:latin typeface="Times New Roman" panose="02020603050405020304" pitchFamily="18" charset="0"/>
                <a:cs typeface="Times New Roman" panose="02020603050405020304" pitchFamily="18" charset="0"/>
              </a:rPr>
              <a:t>行李员</a:t>
            </a:r>
            <a:r>
              <a:rPr lang="en-US" altLang="zh-CN" sz="2400" dirty="0">
                <a:solidFill>
                  <a:schemeClr val="bg1"/>
                </a:solidFill>
                <a:latin typeface="Times New Roman" panose="02020603050405020304" pitchFamily="18" charset="0"/>
                <a:cs typeface="Times New Roman" panose="02020603050405020304" pitchFamily="18" charset="0"/>
              </a:rPr>
              <a:t>). This task requires the concierge to be familiar with the routine of concierge service including greeting guests, providing luggage service for the guests, showing guests into room, answering the guests’ questions regarding the city, hotel events, tour attractions, shopping and dining.</a:t>
            </a:r>
          </a:p>
          <a:p>
            <a:r>
              <a:rPr lang="en-US" altLang="zh-CN" sz="2400" dirty="0">
                <a:solidFill>
                  <a:schemeClr val="bg1"/>
                </a:solidFill>
                <a:latin typeface="Times New Roman" panose="02020603050405020304" pitchFamily="18" charset="0"/>
                <a:cs typeface="Times New Roman" panose="02020603050405020304" pitchFamily="18" charset="0"/>
              </a:rPr>
              <a:t>	A good concierge shall</a:t>
            </a:r>
          </a:p>
          <a:p>
            <a:r>
              <a:rPr lang="en-US" altLang="zh-CN" sz="2400" dirty="0">
                <a:solidFill>
                  <a:schemeClr val="bg1"/>
                </a:solidFill>
                <a:latin typeface="Times New Roman" panose="02020603050405020304" pitchFamily="18" charset="0"/>
                <a:cs typeface="Times New Roman" panose="02020603050405020304" pitchFamily="18" charset="0"/>
              </a:rPr>
              <a:t>	 Provide services with smile and patience;</a:t>
            </a:r>
          </a:p>
          <a:p>
            <a:r>
              <a:rPr lang="en-US" altLang="zh-CN" sz="2400" dirty="0">
                <a:solidFill>
                  <a:schemeClr val="bg1"/>
                </a:solidFill>
                <a:latin typeface="Times New Roman" panose="02020603050405020304" pitchFamily="18" charset="0"/>
                <a:cs typeface="Times New Roman" panose="02020603050405020304" pitchFamily="18" charset="0"/>
              </a:rPr>
              <a:t>	 Pay attention to details;</a:t>
            </a:r>
          </a:p>
          <a:p>
            <a:r>
              <a:rPr lang="en-US" altLang="zh-CN" sz="2400" dirty="0">
                <a:solidFill>
                  <a:schemeClr val="bg1"/>
                </a:solidFill>
                <a:latin typeface="Times New Roman" panose="02020603050405020304" pitchFamily="18" charset="0"/>
                <a:cs typeface="Times New Roman" panose="02020603050405020304" pitchFamily="18" charset="0"/>
              </a:rPr>
              <a:t>	 Be familiar with the local places.</a:t>
            </a: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61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2FA8A33E-9158-44BF-A484-439DC79FAE5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54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90107" y="1209425"/>
            <a:ext cx="2911894" cy="564570"/>
            <a:chOff x="297174" y="1736630"/>
            <a:chExt cx="7137156" cy="858019"/>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803864" y="1736630"/>
              <a:ext cx="6298426" cy="701627"/>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Before Reading</a:t>
              </a:r>
            </a:p>
          </p:txBody>
        </p:sp>
      </p:grpSp>
      <p:sp>
        <p:nvSpPr>
          <p:cNvPr id="15" name="矩形 14"/>
          <p:cNvSpPr/>
          <p:nvPr/>
        </p:nvSpPr>
        <p:spPr>
          <a:xfrm>
            <a:off x="596832" y="1773995"/>
            <a:ext cx="10301618" cy="523220"/>
          </a:xfrm>
          <a:prstGeom prst="rect">
            <a:avLst/>
          </a:prstGeom>
        </p:spPr>
        <p:txBody>
          <a:bodyPr wrap="square">
            <a:spAutoFit/>
          </a:bodyPr>
          <a:lstStyle/>
          <a:p>
            <a:r>
              <a:rPr lang="en-US" altLang="zh-CN" sz="2800" b="1" dirty="0">
                <a:solidFill>
                  <a:srgbClr val="FFC000"/>
                </a:solidFill>
              </a:rPr>
              <a:t>Exercise 1: Do you know the following positions in hotel?</a:t>
            </a:r>
            <a:endParaRPr lang="zh-CN" altLang="en-US" dirty="0"/>
          </a:p>
        </p:txBody>
      </p:sp>
      <p:sp>
        <p:nvSpPr>
          <p:cNvPr id="13" name="矩形 12"/>
          <p:cNvSpPr/>
          <p:nvPr/>
        </p:nvSpPr>
        <p:spPr>
          <a:xfrm>
            <a:off x="153656" y="555046"/>
            <a:ext cx="11793040"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  Intensive Reading: Introduction to Hotel Concierge</a:t>
            </a:r>
            <a:endParaRPr lang="zh-CN" altLang="en-US" sz="3200" b="1" dirty="0">
              <a:solidFill>
                <a:srgbClr val="FFFF00"/>
              </a:solidFill>
              <a:latin typeface="Times New Roman" panose="02020603050405020304" pitchFamily="18" charset="0"/>
              <a:ea typeface="宋体" panose="02010600030101010101" pitchFamily="2" charset="-122"/>
            </a:endParaRPr>
          </a:p>
        </p:txBody>
      </p:sp>
      <p:sp>
        <p:nvSpPr>
          <p:cNvPr id="8" name="矩形 7">
            <a:extLst>
              <a:ext uri="{FF2B5EF4-FFF2-40B4-BE49-F238E27FC236}">
                <a16:creationId xmlns:a16="http://schemas.microsoft.com/office/drawing/2014/main" xmlns="" id="{18A19A80-B397-46C8-A8F6-B8AE2A33C8BF}"/>
              </a:ext>
            </a:extLst>
          </p:cNvPr>
          <p:cNvSpPr/>
          <p:nvPr/>
        </p:nvSpPr>
        <p:spPr>
          <a:xfrm>
            <a:off x="3834216" y="2684101"/>
            <a:ext cx="3826849" cy="156966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hotel representative  </a:t>
            </a:r>
          </a:p>
          <a:p>
            <a:pPr indent="457200"/>
            <a:r>
              <a:rPr lang="en-US" altLang="zh-CN" sz="2400" dirty="0">
                <a:solidFill>
                  <a:schemeClr val="bg1"/>
                </a:solidFill>
                <a:latin typeface="Times New Roman" panose="02020603050405020304" pitchFamily="18" charset="0"/>
                <a:cs typeface="Times New Roman" panose="02020603050405020304" pitchFamily="18" charset="0"/>
              </a:rPr>
              <a:t>doorman  </a:t>
            </a:r>
          </a:p>
          <a:p>
            <a:pPr indent="457200"/>
            <a:r>
              <a:rPr lang="en-US" altLang="zh-CN" sz="2400" dirty="0">
                <a:solidFill>
                  <a:schemeClr val="bg1"/>
                </a:solidFill>
                <a:latin typeface="Times New Roman" panose="02020603050405020304" pitchFamily="18" charset="0"/>
                <a:cs typeface="Times New Roman" panose="02020603050405020304" pitchFamily="18" charset="0"/>
              </a:rPr>
              <a:t>bellman  </a:t>
            </a:r>
          </a:p>
          <a:p>
            <a:pPr indent="457200"/>
            <a:r>
              <a:rPr lang="en-US" altLang="zh-CN" sz="2400" dirty="0">
                <a:solidFill>
                  <a:schemeClr val="bg1"/>
                </a:solidFill>
                <a:latin typeface="Times New Roman" panose="02020603050405020304" pitchFamily="18" charset="0"/>
                <a:cs typeface="Times New Roman" panose="02020603050405020304" pitchFamily="18" charset="0"/>
              </a:rPr>
              <a:t>concierge</a:t>
            </a:r>
          </a:p>
        </p:txBody>
      </p:sp>
      <p:pic>
        <p:nvPicPr>
          <p:cNvPr id="9" name="图片 6">
            <a:hlinkClick r:id="rId2" action="ppaction://hlinksldjump"/>
            <a:extLst>
              <a:ext uri="{FF2B5EF4-FFF2-40B4-BE49-F238E27FC236}">
                <a16:creationId xmlns:a16="http://schemas.microsoft.com/office/drawing/2014/main" xmlns="" id="{5B3BD500-D112-4D66-9DD5-8EB31F319A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1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5161" y="853515"/>
            <a:ext cx="10562439" cy="954107"/>
          </a:xfrm>
          <a:prstGeom prst="rect">
            <a:avLst/>
          </a:prstGeom>
        </p:spPr>
        <p:txBody>
          <a:bodyPr wrap="square">
            <a:spAutoFit/>
          </a:bodyPr>
          <a:lstStyle/>
          <a:p>
            <a:pPr lvl="0"/>
            <a:r>
              <a:rPr lang="en-US" altLang="zh-CN" sz="2800" b="1" dirty="0">
                <a:solidFill>
                  <a:srgbClr val="FFC000"/>
                </a:solidFill>
              </a:rPr>
              <a:t>Exercise 2: What do these people do? Match the people with their duties.</a:t>
            </a:r>
          </a:p>
        </p:txBody>
      </p:sp>
      <p:cxnSp>
        <p:nvCxnSpPr>
          <p:cNvPr id="4" name="直接箭头连接符 3">
            <a:extLst>
              <a:ext uri="{FF2B5EF4-FFF2-40B4-BE49-F238E27FC236}">
                <a16:creationId xmlns:a16="http://schemas.microsoft.com/office/drawing/2014/main" xmlns="" id="{0F41EFD3-B400-43A2-AD7B-B4383B3FC6DD}"/>
              </a:ext>
            </a:extLst>
          </p:cNvPr>
          <p:cNvCxnSpPr>
            <a:cxnSpLocks/>
          </p:cNvCxnSpPr>
          <p:nvPr/>
        </p:nvCxnSpPr>
        <p:spPr>
          <a:xfrm>
            <a:off x="3554714" y="2881506"/>
            <a:ext cx="3438753" cy="107481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5" name="直接箭头连接符 4">
            <a:extLst>
              <a:ext uri="{FF2B5EF4-FFF2-40B4-BE49-F238E27FC236}">
                <a16:creationId xmlns:a16="http://schemas.microsoft.com/office/drawing/2014/main" xmlns="" id="{D7424CF2-9D75-40D7-9354-C5A4FB63964C}"/>
              </a:ext>
            </a:extLst>
          </p:cNvPr>
          <p:cNvCxnSpPr>
            <a:cxnSpLocks/>
          </p:cNvCxnSpPr>
          <p:nvPr/>
        </p:nvCxnSpPr>
        <p:spPr>
          <a:xfrm flipV="1">
            <a:off x="2240873" y="3418913"/>
            <a:ext cx="4752594" cy="41559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6" name="直接箭头连接符 5">
            <a:extLst>
              <a:ext uri="{FF2B5EF4-FFF2-40B4-BE49-F238E27FC236}">
                <a16:creationId xmlns:a16="http://schemas.microsoft.com/office/drawing/2014/main" xmlns="" id="{1EE7F212-7D42-42CD-B117-7F4312C6091A}"/>
              </a:ext>
            </a:extLst>
          </p:cNvPr>
          <p:cNvCxnSpPr>
            <a:cxnSpLocks/>
          </p:cNvCxnSpPr>
          <p:nvPr/>
        </p:nvCxnSpPr>
        <p:spPr>
          <a:xfrm flipV="1">
            <a:off x="2361522" y="2999403"/>
            <a:ext cx="4631945" cy="132240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7" name="直接箭头连接符 6">
            <a:extLst>
              <a:ext uri="{FF2B5EF4-FFF2-40B4-BE49-F238E27FC236}">
                <a16:creationId xmlns:a16="http://schemas.microsoft.com/office/drawing/2014/main" xmlns="" id="{329A8911-D6F6-4C13-91BF-BA1300E75A4B}"/>
              </a:ext>
            </a:extLst>
          </p:cNvPr>
          <p:cNvCxnSpPr>
            <a:cxnSpLocks/>
          </p:cNvCxnSpPr>
          <p:nvPr/>
        </p:nvCxnSpPr>
        <p:spPr>
          <a:xfrm>
            <a:off x="2606705" y="3409476"/>
            <a:ext cx="4386762" cy="93137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aphicFrame>
        <p:nvGraphicFramePr>
          <p:cNvPr id="10" name="表格 9">
            <a:extLst>
              <a:ext uri="{FF2B5EF4-FFF2-40B4-BE49-F238E27FC236}">
                <a16:creationId xmlns:a16="http://schemas.microsoft.com/office/drawing/2014/main" xmlns="" id="{CCC3C5D4-478D-4AAD-8790-6D890E7524FA}"/>
              </a:ext>
            </a:extLst>
          </p:cNvPr>
          <p:cNvGraphicFramePr>
            <a:graphicFrameLocks noGrp="1"/>
          </p:cNvGraphicFramePr>
          <p:nvPr>
            <p:extLst>
              <p:ext uri="{D42A27DB-BD31-4B8C-83A1-F6EECF244321}">
                <p14:modId xmlns:p14="http://schemas.microsoft.com/office/powerpoint/2010/main" val="3272561164"/>
              </p:ext>
            </p:extLst>
          </p:nvPr>
        </p:nvGraphicFramePr>
        <p:xfrm>
          <a:off x="715161" y="2618168"/>
          <a:ext cx="3108479" cy="1870416"/>
        </p:xfrm>
        <a:graphic>
          <a:graphicData uri="http://schemas.openxmlformats.org/drawingml/2006/table">
            <a:tbl>
              <a:tblPr firstRow="1" firstCol="1" bandRow="1">
                <a:tableStyleId>{5C22544A-7EE6-4342-B048-85BDC9FD1C3A}</a:tableStyleId>
              </a:tblPr>
              <a:tblGrid>
                <a:gridCol w="3108479">
                  <a:extLst>
                    <a:ext uri="{9D8B030D-6E8A-4147-A177-3AD203B41FA5}">
                      <a16:colId xmlns:a16="http://schemas.microsoft.com/office/drawing/2014/main" xmlns="" val="3309058995"/>
                    </a:ext>
                  </a:extLst>
                </a:gridCol>
              </a:tblGrid>
              <a:tr h="467604">
                <a:tc>
                  <a:txBody>
                    <a:bodyPr/>
                    <a:lstStyle/>
                    <a:p>
                      <a:pPr algn="l" fontAlgn="b"/>
                      <a:r>
                        <a:rPr lang="en-US" sz="2400" b="1" kern="1200" dirty="0">
                          <a:solidFill>
                            <a:schemeClr val="bg1"/>
                          </a:solidFill>
                          <a:latin typeface="Times New Roman" panose="02020603050405020304" pitchFamily="18" charset="0"/>
                          <a:ea typeface="+mn-ea"/>
                          <a:cs typeface="Times New Roman" panose="02020603050405020304" pitchFamily="18" charset="0"/>
                        </a:rPr>
                        <a:t>1. hotel representative</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43011862"/>
                  </a:ext>
                </a:extLst>
              </a:tr>
              <a:tr h="467604">
                <a:tc>
                  <a:txBody>
                    <a:bodyPr/>
                    <a:lstStyle/>
                    <a:p>
                      <a:pPr algn="l" fontAlgn="b"/>
                      <a:r>
                        <a:rPr lang="en-US" sz="2400" b="1" kern="1200">
                          <a:solidFill>
                            <a:schemeClr val="bg1"/>
                          </a:solidFill>
                          <a:latin typeface="Times New Roman" panose="02020603050405020304" pitchFamily="18" charset="0"/>
                          <a:ea typeface="+mn-ea"/>
                          <a:cs typeface="Times New Roman" panose="02020603050405020304" pitchFamily="18" charset="0"/>
                        </a:rPr>
                        <a:t>2. doorman</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94866926"/>
                  </a:ext>
                </a:extLst>
              </a:tr>
              <a:tr h="467604">
                <a:tc>
                  <a:txBody>
                    <a:bodyPr/>
                    <a:lstStyle/>
                    <a:p>
                      <a:pPr algn="l" fontAlgn="b"/>
                      <a:r>
                        <a:rPr lang="en-US" sz="2400" b="1" kern="1200" dirty="0">
                          <a:solidFill>
                            <a:schemeClr val="bg1"/>
                          </a:solidFill>
                          <a:latin typeface="Times New Roman" panose="02020603050405020304" pitchFamily="18" charset="0"/>
                          <a:ea typeface="+mn-ea"/>
                          <a:cs typeface="Times New Roman" panose="02020603050405020304" pitchFamily="18" charset="0"/>
                        </a:rPr>
                        <a:t>3. bellman</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6659209"/>
                  </a:ext>
                </a:extLst>
              </a:tr>
              <a:tr h="467604">
                <a:tc>
                  <a:txBody>
                    <a:bodyPr/>
                    <a:lstStyle/>
                    <a:p>
                      <a:pPr algn="l" fontAlgn="b"/>
                      <a:r>
                        <a:rPr lang="en-US" sz="2400" b="1" kern="1200" dirty="0">
                          <a:solidFill>
                            <a:schemeClr val="bg1"/>
                          </a:solidFill>
                          <a:latin typeface="Times New Roman" panose="02020603050405020304" pitchFamily="18" charset="0"/>
                          <a:ea typeface="+mn-ea"/>
                          <a:cs typeface="Times New Roman" panose="02020603050405020304" pitchFamily="18" charset="0"/>
                        </a:rPr>
                        <a:t>4. concierge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12425083"/>
                  </a:ext>
                </a:extLst>
              </a:tr>
            </a:tbl>
          </a:graphicData>
        </a:graphic>
      </p:graphicFrame>
      <p:graphicFrame>
        <p:nvGraphicFramePr>
          <p:cNvPr id="12" name="表格 11">
            <a:extLst>
              <a:ext uri="{FF2B5EF4-FFF2-40B4-BE49-F238E27FC236}">
                <a16:creationId xmlns:a16="http://schemas.microsoft.com/office/drawing/2014/main" xmlns="" id="{EF8A1768-8A49-407D-B6EF-FF85C6562E80}"/>
              </a:ext>
            </a:extLst>
          </p:cNvPr>
          <p:cNvGraphicFramePr>
            <a:graphicFrameLocks noGrp="1"/>
          </p:cNvGraphicFramePr>
          <p:nvPr>
            <p:extLst>
              <p:ext uri="{D42A27DB-BD31-4B8C-83A1-F6EECF244321}">
                <p14:modId xmlns:p14="http://schemas.microsoft.com/office/powerpoint/2010/main" val="860312466"/>
              </p:ext>
            </p:extLst>
          </p:nvPr>
        </p:nvGraphicFramePr>
        <p:xfrm>
          <a:off x="6993467" y="2709547"/>
          <a:ext cx="5198533" cy="2206320"/>
        </p:xfrm>
        <a:graphic>
          <a:graphicData uri="http://schemas.openxmlformats.org/drawingml/2006/table">
            <a:tbl>
              <a:tblPr firstRow="1" firstCol="1" bandRow="1">
                <a:tableStyleId>{5C22544A-7EE6-4342-B048-85BDC9FD1C3A}</a:tableStyleId>
              </a:tblPr>
              <a:tblGrid>
                <a:gridCol w="5198533">
                  <a:extLst>
                    <a:ext uri="{9D8B030D-6E8A-4147-A177-3AD203B41FA5}">
                      <a16:colId xmlns:a16="http://schemas.microsoft.com/office/drawing/2014/main" xmlns="" val="3926250215"/>
                    </a:ext>
                  </a:extLst>
                </a:gridCol>
              </a:tblGrid>
              <a:tr h="473820">
                <a:tc>
                  <a:txBody>
                    <a:bodyPr/>
                    <a:lstStyle/>
                    <a:p>
                      <a:pPr algn="l" fontAlgn="b"/>
                      <a:r>
                        <a:rPr lang="en-US" sz="2400" b="1" kern="1200">
                          <a:solidFill>
                            <a:schemeClr val="bg1"/>
                          </a:solidFill>
                          <a:latin typeface="Times New Roman" panose="02020603050405020304" pitchFamily="18" charset="0"/>
                          <a:ea typeface="+mn-ea"/>
                          <a:cs typeface="Times New Roman" panose="02020603050405020304" pitchFamily="18" charset="0"/>
                        </a:rPr>
                        <a:t> a. providing information for guests</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17299039"/>
                  </a:ext>
                </a:extLst>
              </a:tr>
              <a:tr h="473820">
                <a:tc>
                  <a:txBody>
                    <a:bodyPr/>
                    <a:lstStyle/>
                    <a:p>
                      <a:pPr algn="l" fontAlgn="b"/>
                      <a:r>
                        <a:rPr lang="en-US" sz="2400" b="1" kern="1200">
                          <a:solidFill>
                            <a:schemeClr val="bg1"/>
                          </a:solidFill>
                          <a:latin typeface="Times New Roman" panose="02020603050405020304" pitchFamily="18" charset="0"/>
                          <a:ea typeface="+mn-ea"/>
                          <a:cs typeface="Times New Roman" panose="02020603050405020304" pitchFamily="18" charset="0"/>
                        </a:rPr>
                        <a:t> b. carrying luggage for guests </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72456290"/>
                  </a:ext>
                </a:extLst>
              </a:tr>
              <a:tr h="473820">
                <a:tc>
                  <a:txBody>
                    <a:bodyPr/>
                    <a:lstStyle/>
                    <a:p>
                      <a:pPr algn="l" fontAlgn="b"/>
                      <a:r>
                        <a:rPr lang="en-US" sz="2400" b="1" kern="1200" dirty="0">
                          <a:solidFill>
                            <a:schemeClr val="bg1"/>
                          </a:solidFill>
                          <a:latin typeface="Times New Roman" panose="02020603050405020304" pitchFamily="18" charset="0"/>
                          <a:ea typeface="+mn-ea"/>
                          <a:cs typeface="Times New Roman" panose="02020603050405020304" pitchFamily="18" charset="0"/>
                        </a:rPr>
                        <a:t> c. receiving guests at the airport</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6764382"/>
                  </a:ext>
                </a:extLst>
              </a:tr>
              <a:tr h="473820">
                <a:tc>
                  <a:txBody>
                    <a:bodyPr/>
                    <a:lstStyle/>
                    <a:p>
                      <a:pPr algn="l" fontAlgn="b"/>
                      <a:r>
                        <a:rPr lang="en-US" sz="2400" b="1" kern="1200" dirty="0">
                          <a:solidFill>
                            <a:schemeClr val="bg1"/>
                          </a:solidFill>
                          <a:latin typeface="Times New Roman" panose="02020603050405020304" pitchFamily="18" charset="0"/>
                          <a:ea typeface="+mn-ea"/>
                          <a:cs typeface="Times New Roman" panose="02020603050405020304" pitchFamily="18" charset="0"/>
                        </a:rPr>
                        <a:t> d. welcoming guests outside the hotel entrance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62370349"/>
                  </a:ext>
                </a:extLst>
              </a:tr>
            </a:tbl>
          </a:graphicData>
        </a:graphic>
      </p:graphicFrame>
      <p:pic>
        <p:nvPicPr>
          <p:cNvPr id="13" name="图片 6">
            <a:hlinkClick r:id="rId2" action="ppaction://hlinksldjump"/>
            <a:extLst>
              <a:ext uri="{FF2B5EF4-FFF2-40B4-BE49-F238E27FC236}">
                <a16:creationId xmlns:a16="http://schemas.microsoft.com/office/drawing/2014/main" xmlns="" id="{9075EFB1-713D-440F-BEDC-F7E47300F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7920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22" presetClass="entr" presetSubtype="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346166"/>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893429" y="1377909"/>
            <a:ext cx="10576184" cy="5262979"/>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The hotel concierge position plays a vital role in the daily customer service operations of hotels and resorts. The word concierge is French in origin and means the “keeper of keys”. The concierge is the contact for hotel guests who seek information or assistance during their stay.</a:t>
            </a:r>
          </a:p>
          <a:p>
            <a:pPr indent="457200"/>
            <a:r>
              <a:rPr lang="en-US" altLang="zh-CN" sz="2400" dirty="0">
                <a:solidFill>
                  <a:schemeClr val="bg1"/>
                </a:solidFill>
                <a:latin typeface="Times New Roman" panose="02020603050405020304" pitchFamily="18" charset="0"/>
                <a:cs typeface="Times New Roman" panose="02020603050405020304" pitchFamily="18" charset="0"/>
              </a:rPr>
              <a:t>Although most upscale hotels use reservation agents to book most of their rooms, a hotel concierge will help reserve special suites for frequent and returning guests. These guests are often treated with a higher degree of customer service than average guests.</a:t>
            </a:r>
          </a:p>
          <a:p>
            <a:pPr indent="457200"/>
            <a:r>
              <a:rPr lang="en-US" altLang="zh-CN" sz="2400" dirty="0">
                <a:solidFill>
                  <a:schemeClr val="bg1"/>
                </a:solidFill>
                <a:latin typeface="Times New Roman" panose="02020603050405020304" pitchFamily="18" charset="0"/>
                <a:cs typeface="Times New Roman" panose="02020603050405020304" pitchFamily="18" charset="0"/>
              </a:rPr>
              <a:t>One of the primary duties of a hotel concierge is to inform hotel guests about events specific to the hotel. For instance, if a wine-tasting event is taking place, a concierge will let the guests know and will direct them to the correct location. A concierge may also inform certain guests of private events not open to regular guests. A concierge is the go-to person for information about the city’s scenic spots, best restaurants, shopping malls and nightclubs.</a:t>
            </a:r>
          </a:p>
        </p:txBody>
      </p:sp>
      <p:sp>
        <p:nvSpPr>
          <p:cNvPr id="15" name="矩形 14"/>
          <p:cNvSpPr/>
          <p:nvPr/>
        </p:nvSpPr>
        <p:spPr>
          <a:xfrm>
            <a:off x="696517" y="789846"/>
            <a:ext cx="10773096" cy="584775"/>
          </a:xfrm>
          <a:prstGeom prst="rect">
            <a:avLst/>
          </a:prstGeom>
        </p:spPr>
        <p:txBody>
          <a:bodyPr wrap="square">
            <a:spAutoFit/>
          </a:bodyPr>
          <a:lstStyle/>
          <a:p>
            <a:pPr algn="ctr"/>
            <a:r>
              <a:rPr lang="en-US" altLang="zh-CN" sz="3200" b="1" dirty="0">
                <a:solidFill>
                  <a:srgbClr val="FFC000"/>
                </a:solidFill>
              </a:rPr>
              <a:t>Introduction to Hotel Concierge</a:t>
            </a:r>
            <a:endParaRPr lang="zh-CN" altLang="en-US" sz="2000" dirty="0"/>
          </a:p>
        </p:txBody>
      </p:sp>
      <p:pic>
        <p:nvPicPr>
          <p:cNvPr id="8" name="图片 6">
            <a:hlinkClick r:id="rId2" action="ppaction://hlinksldjump"/>
            <a:extLst>
              <a:ext uri="{FF2B5EF4-FFF2-40B4-BE49-F238E27FC236}">
                <a16:creationId xmlns:a16="http://schemas.microsoft.com/office/drawing/2014/main" xmlns="" id="{D2F91C50-9288-43CF-A5B5-98B88FB15F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4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8140" y="1719225"/>
            <a:ext cx="11233954" cy="3046988"/>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Many business people usually stay in hotels, so a concierge must offer up-to-date travel information. These services inform business travelers about the best flight to a specific city in order for him to arrive ahead of schedule. A concierge also calls airports and train and ship lines to ensure complete and proper reservations.</a:t>
            </a:r>
          </a:p>
          <a:p>
            <a:pPr indent="457200"/>
            <a:r>
              <a:rPr lang="en-US" altLang="zh-CN" sz="2400" dirty="0">
                <a:solidFill>
                  <a:schemeClr val="bg1"/>
                </a:solidFill>
                <a:latin typeface="Times New Roman" panose="02020603050405020304" pitchFamily="18" charset="0"/>
                <a:cs typeface="Times New Roman" panose="02020603050405020304" pitchFamily="18" charset="0"/>
              </a:rPr>
              <a:t>When a guest loses his wallet or needs special dry-cleaning services, a concierge handles these needs and emergencies. He also assists when a guest cannot get the special hotel room he requested. Another duty that can be arranged is to find baby-sitters if parents need to leave their children at the hotel.</a:t>
            </a:r>
          </a:p>
        </p:txBody>
      </p:sp>
      <p:pic>
        <p:nvPicPr>
          <p:cNvPr id="4" name="图片 6">
            <a:hlinkClick r:id="rId2" action="ppaction://hlinksldjump"/>
            <a:extLst>
              <a:ext uri="{FF2B5EF4-FFF2-40B4-BE49-F238E27FC236}">
                <a16:creationId xmlns:a16="http://schemas.microsoft.com/office/drawing/2014/main" xmlns="" id="{230755B0-88AA-4BB4-9F17-FED4FA48B7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99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a:cxnSpLocks/>
          </p:cNvCxnSpPr>
          <p:nvPr/>
        </p:nvCxnSpPr>
        <p:spPr>
          <a:xfrm>
            <a:off x="3131638" y="2074509"/>
            <a:ext cx="4883332" cy="390295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 name="直接箭头连接符 20"/>
          <p:cNvCxnSpPr>
            <a:cxnSpLocks/>
          </p:cNvCxnSpPr>
          <p:nvPr/>
        </p:nvCxnSpPr>
        <p:spPr>
          <a:xfrm>
            <a:off x="3131638" y="3054783"/>
            <a:ext cx="4883332" cy="332075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2" name="直接箭头连接符 21"/>
          <p:cNvCxnSpPr>
            <a:cxnSpLocks/>
          </p:cNvCxnSpPr>
          <p:nvPr/>
        </p:nvCxnSpPr>
        <p:spPr>
          <a:xfrm flipV="1">
            <a:off x="3137843" y="2593393"/>
            <a:ext cx="4877127" cy="93150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直接箭头连接符 22"/>
          <p:cNvCxnSpPr>
            <a:cxnSpLocks/>
          </p:cNvCxnSpPr>
          <p:nvPr/>
        </p:nvCxnSpPr>
        <p:spPr>
          <a:xfrm flipV="1">
            <a:off x="3131638" y="2074509"/>
            <a:ext cx="4883332" cy="51888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4" name="直接箭头连接符 23"/>
          <p:cNvCxnSpPr>
            <a:cxnSpLocks/>
          </p:cNvCxnSpPr>
          <p:nvPr/>
        </p:nvCxnSpPr>
        <p:spPr>
          <a:xfrm flipV="1">
            <a:off x="3105875" y="3183467"/>
            <a:ext cx="4909095" cy="84368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28" name="组合 27"/>
          <p:cNvGrpSpPr/>
          <p:nvPr/>
        </p:nvGrpSpPr>
        <p:grpSpPr>
          <a:xfrm>
            <a:off x="647083" y="378347"/>
            <a:ext cx="2562275" cy="671520"/>
            <a:chOff x="147058" y="547680"/>
            <a:chExt cx="7382747" cy="896162"/>
          </a:xfrm>
        </p:grpSpPr>
        <p:sp>
          <p:nvSpPr>
            <p:cNvPr id="29" name="圆角矩形 28"/>
            <p:cNvSpPr/>
            <p:nvPr/>
          </p:nvSpPr>
          <p:spPr>
            <a:xfrm>
              <a:off x="147058" y="821094"/>
              <a:ext cx="7382747" cy="622748"/>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30" name="文本框 29"/>
            <p:cNvSpPr txBox="1"/>
            <p:nvPr/>
          </p:nvSpPr>
          <p:spPr>
            <a:xfrm>
              <a:off x="433220" y="547680"/>
              <a:ext cx="6872649"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25" name="矩形 24">
            <a:extLst>
              <a:ext uri="{FF2B5EF4-FFF2-40B4-BE49-F238E27FC236}">
                <a16:creationId xmlns:a16="http://schemas.microsoft.com/office/drawing/2014/main" xmlns="" id="{61F76BAA-42E9-406A-B701-AA32ADDFFB74}"/>
              </a:ext>
            </a:extLst>
          </p:cNvPr>
          <p:cNvSpPr/>
          <p:nvPr/>
        </p:nvSpPr>
        <p:spPr>
          <a:xfrm>
            <a:off x="924673" y="1222844"/>
            <a:ext cx="11267327" cy="523220"/>
          </a:xfrm>
          <a:prstGeom prst="rect">
            <a:avLst/>
          </a:prstGeom>
        </p:spPr>
        <p:txBody>
          <a:bodyPr wrap="square">
            <a:spAutoFit/>
          </a:bodyPr>
          <a:lstStyle/>
          <a:p>
            <a:r>
              <a:rPr lang="en-US" altLang="zh-CN" sz="2800" b="1" dirty="0">
                <a:solidFill>
                  <a:srgbClr val="FFC000"/>
                </a:solidFill>
              </a:rPr>
              <a:t>Section 1: Match the following two groups of words and phrases.</a:t>
            </a:r>
            <a:endParaRPr lang="zh-CN" altLang="en-US" sz="2800" b="1" dirty="0">
              <a:solidFill>
                <a:srgbClr val="FFC000"/>
              </a:solidFill>
            </a:endParaRPr>
          </a:p>
        </p:txBody>
      </p:sp>
      <p:graphicFrame>
        <p:nvGraphicFramePr>
          <p:cNvPr id="2" name="表格 1">
            <a:extLst>
              <a:ext uri="{FF2B5EF4-FFF2-40B4-BE49-F238E27FC236}">
                <a16:creationId xmlns:a16="http://schemas.microsoft.com/office/drawing/2014/main" xmlns="" id="{1287DB19-CE21-4D11-89A2-E8B5A6F2D0E1}"/>
              </a:ext>
            </a:extLst>
          </p:cNvPr>
          <p:cNvGraphicFramePr>
            <a:graphicFrameLocks noGrp="1"/>
          </p:cNvGraphicFramePr>
          <p:nvPr>
            <p:extLst>
              <p:ext uri="{D42A27DB-BD31-4B8C-83A1-F6EECF244321}">
                <p14:modId xmlns:p14="http://schemas.microsoft.com/office/powerpoint/2010/main" val="2683591776"/>
              </p:ext>
            </p:extLst>
          </p:nvPr>
        </p:nvGraphicFramePr>
        <p:xfrm>
          <a:off x="1158721" y="1934572"/>
          <a:ext cx="2037624" cy="4676040"/>
        </p:xfrm>
        <a:graphic>
          <a:graphicData uri="http://schemas.openxmlformats.org/drawingml/2006/table">
            <a:tbl>
              <a:tblPr firstRow="1" firstCol="1" bandRow="1">
                <a:tableStyleId>{5C22544A-7EE6-4342-B048-85BDC9FD1C3A}</a:tableStyleId>
              </a:tblPr>
              <a:tblGrid>
                <a:gridCol w="2037624">
                  <a:extLst>
                    <a:ext uri="{9D8B030D-6E8A-4147-A177-3AD203B41FA5}">
                      <a16:colId xmlns:a16="http://schemas.microsoft.com/office/drawing/2014/main" xmlns="" val="3309058995"/>
                    </a:ext>
                  </a:extLst>
                </a:gridCol>
              </a:tblGrid>
              <a:tr h="467604">
                <a:tc>
                  <a:txBody>
                    <a:bodyPr/>
                    <a:lstStyle/>
                    <a:p>
                      <a:pPr algn="l" fontAlgn="b"/>
                      <a:r>
                        <a:rPr lang="en-US" altLang="zh-CN" sz="2400" b="1" kern="1200" dirty="0">
                          <a:solidFill>
                            <a:schemeClr val="bg1"/>
                          </a:solidFill>
                          <a:latin typeface="Times New Roman" panose="02020603050405020304" pitchFamily="18" charset="0"/>
                          <a:ea typeface="+mn-ea"/>
                          <a:cs typeface="Times New Roman" panose="02020603050405020304" pitchFamily="18" charset="0"/>
                        </a:rPr>
                        <a:t>1.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最新的</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43011862"/>
                  </a:ext>
                </a:extLst>
              </a:tr>
              <a:tr h="467604">
                <a:tc>
                  <a:txBody>
                    <a:bodyPr/>
                    <a:lstStyle/>
                    <a:p>
                      <a:pPr algn="l" fontAlgn="b"/>
                      <a:r>
                        <a:rPr lang="en-US" altLang="zh-CN" sz="2400" b="1" kern="1200" dirty="0">
                          <a:solidFill>
                            <a:schemeClr val="bg1"/>
                          </a:solidFill>
                          <a:latin typeface="Times New Roman" panose="02020603050405020304" pitchFamily="18" charset="0"/>
                          <a:ea typeface="+mn-ea"/>
                          <a:cs typeface="Times New Roman" panose="02020603050405020304" pitchFamily="18" charset="0"/>
                        </a:rPr>
                        <a:t>2.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接待，礼宾</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94866926"/>
                  </a:ext>
                </a:extLst>
              </a:tr>
              <a:tr h="467604">
                <a:tc>
                  <a:txBody>
                    <a:bodyPr/>
                    <a:lstStyle/>
                    <a:p>
                      <a:pPr algn="l" fontAlgn="b"/>
                      <a:r>
                        <a:rPr lang="en-US" altLang="zh-CN" sz="2400" b="1" kern="1200">
                          <a:solidFill>
                            <a:schemeClr val="bg1"/>
                          </a:solidFill>
                          <a:latin typeface="Times New Roman" panose="02020603050405020304" pitchFamily="18" charset="0"/>
                          <a:ea typeface="+mn-ea"/>
                          <a:cs typeface="Times New Roman" panose="02020603050405020304" pitchFamily="18" charset="0"/>
                        </a:rPr>
                        <a:t>3. </a:t>
                      </a:r>
                      <a:r>
                        <a:rPr lang="zh-CN" altLang="en-US" sz="2400" b="1" kern="1200">
                          <a:solidFill>
                            <a:schemeClr val="bg1"/>
                          </a:solidFill>
                          <a:latin typeface="Times New Roman" panose="02020603050405020304" pitchFamily="18" charset="0"/>
                          <a:ea typeface="+mn-ea"/>
                          <a:cs typeface="Times New Roman" panose="02020603050405020304" pitchFamily="18" charset="0"/>
                        </a:rPr>
                        <a:t>确保</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6659209"/>
                  </a:ext>
                </a:extLst>
              </a:tr>
              <a:tr h="467604">
                <a:tc>
                  <a:txBody>
                    <a:bodyPr/>
                    <a:lstStyle/>
                    <a:p>
                      <a:pPr algn="l" fontAlgn="b"/>
                      <a:r>
                        <a:rPr lang="en-US" altLang="zh-CN" sz="2400" b="1" kern="1200">
                          <a:solidFill>
                            <a:schemeClr val="bg1"/>
                          </a:solidFill>
                          <a:latin typeface="Times New Roman" panose="02020603050405020304" pitchFamily="18" charset="0"/>
                          <a:ea typeface="+mn-ea"/>
                          <a:cs typeface="Times New Roman" panose="02020603050405020304" pitchFamily="18" charset="0"/>
                        </a:rPr>
                        <a:t>4. </a:t>
                      </a:r>
                      <a:r>
                        <a:rPr lang="zh-CN" altLang="en-US" sz="2400" b="1" kern="1200">
                          <a:solidFill>
                            <a:schemeClr val="bg1"/>
                          </a:solidFill>
                          <a:latin typeface="Times New Roman" panose="02020603050405020304" pitchFamily="18" charset="0"/>
                          <a:ea typeface="+mn-ea"/>
                          <a:cs typeface="Times New Roman" panose="02020603050405020304" pitchFamily="18" charset="0"/>
                        </a:rPr>
                        <a:t>经常的</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12425083"/>
                  </a:ext>
                </a:extLst>
              </a:tr>
              <a:tr h="467604">
                <a:tc>
                  <a:txBody>
                    <a:bodyPr/>
                    <a:lstStyle/>
                    <a:p>
                      <a:pPr algn="l" fontAlgn="b"/>
                      <a:r>
                        <a:rPr lang="en-US" altLang="zh-CN" sz="2400" b="1" kern="1200">
                          <a:solidFill>
                            <a:schemeClr val="bg1"/>
                          </a:solidFill>
                          <a:latin typeface="Times New Roman" panose="02020603050405020304" pitchFamily="18" charset="0"/>
                          <a:ea typeface="+mn-ea"/>
                          <a:cs typeface="Times New Roman" panose="02020603050405020304" pitchFamily="18" charset="0"/>
                        </a:rPr>
                        <a:t>5. </a:t>
                      </a:r>
                      <a:r>
                        <a:rPr lang="zh-CN" altLang="en-US" sz="2400" b="1" kern="1200">
                          <a:solidFill>
                            <a:schemeClr val="bg1"/>
                          </a:solidFill>
                          <a:latin typeface="Times New Roman" panose="02020603050405020304" pitchFamily="18" charset="0"/>
                          <a:ea typeface="+mn-ea"/>
                          <a:cs typeface="Times New Roman" panose="02020603050405020304" pitchFamily="18" charset="0"/>
                        </a:rPr>
                        <a:t>通知</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01351104"/>
                  </a:ext>
                </a:extLst>
              </a:tr>
              <a:tr h="467604">
                <a:tc>
                  <a:txBody>
                    <a:bodyPr/>
                    <a:lstStyle/>
                    <a:p>
                      <a:pPr algn="l" fontAlgn="b"/>
                      <a:r>
                        <a:rPr lang="en-US" altLang="zh-CN" sz="2400" b="1" kern="1200">
                          <a:solidFill>
                            <a:schemeClr val="bg1"/>
                          </a:solidFill>
                          <a:latin typeface="Times New Roman" panose="02020603050405020304" pitchFamily="18" charset="0"/>
                          <a:ea typeface="+mn-ea"/>
                          <a:cs typeface="Times New Roman" panose="02020603050405020304" pitchFamily="18" charset="0"/>
                        </a:rPr>
                        <a:t>6. </a:t>
                      </a:r>
                      <a:r>
                        <a:rPr lang="zh-CN" altLang="en-US" sz="2400" b="1" kern="1200">
                          <a:solidFill>
                            <a:schemeClr val="bg1"/>
                          </a:solidFill>
                          <a:latin typeface="Times New Roman" panose="02020603050405020304" pitchFamily="18" charset="0"/>
                          <a:ea typeface="+mn-ea"/>
                          <a:cs typeface="Times New Roman" panose="02020603050405020304" pitchFamily="18" charset="0"/>
                        </a:rPr>
                        <a:t>紧急情况</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71608996"/>
                  </a:ext>
                </a:extLst>
              </a:tr>
              <a:tr h="467604">
                <a:tc>
                  <a:txBody>
                    <a:bodyPr/>
                    <a:lstStyle/>
                    <a:p>
                      <a:pPr algn="l" fontAlgn="b"/>
                      <a:r>
                        <a:rPr lang="en-US" altLang="zh-CN" sz="2400" b="1" kern="1200" dirty="0">
                          <a:solidFill>
                            <a:schemeClr val="bg1"/>
                          </a:solidFill>
                          <a:latin typeface="Times New Roman" panose="02020603050405020304" pitchFamily="18" charset="0"/>
                          <a:ea typeface="+mn-ea"/>
                          <a:cs typeface="Times New Roman" panose="02020603050405020304" pitchFamily="18" charset="0"/>
                        </a:rPr>
                        <a:t>7.</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 帮助</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5653872"/>
                  </a:ext>
                </a:extLst>
              </a:tr>
              <a:tr h="467604">
                <a:tc>
                  <a:txBody>
                    <a:bodyPr/>
                    <a:lstStyle/>
                    <a:p>
                      <a:pPr algn="l" fontAlgn="b"/>
                      <a:r>
                        <a:rPr lang="en-US" altLang="zh-CN" sz="2400" b="1" kern="1200" dirty="0">
                          <a:solidFill>
                            <a:schemeClr val="bg1"/>
                          </a:solidFill>
                          <a:latin typeface="Times New Roman" panose="02020603050405020304" pitchFamily="18" charset="0"/>
                          <a:ea typeface="+mn-ea"/>
                          <a:cs typeface="Times New Roman" panose="02020603050405020304" pitchFamily="18" charset="0"/>
                        </a:rPr>
                        <a:t>8.</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 处理</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942939"/>
                  </a:ext>
                </a:extLst>
              </a:tr>
              <a:tr h="467604">
                <a:tc>
                  <a:txBody>
                    <a:bodyPr/>
                    <a:lstStyle/>
                    <a:p>
                      <a:pPr algn="l" fontAlgn="b"/>
                      <a:r>
                        <a:rPr lang="en-US" altLang="zh-CN" sz="2400" b="1" kern="1200">
                          <a:solidFill>
                            <a:schemeClr val="bg1"/>
                          </a:solidFill>
                          <a:latin typeface="Times New Roman" panose="02020603050405020304" pitchFamily="18" charset="0"/>
                          <a:ea typeface="+mn-ea"/>
                          <a:cs typeface="Times New Roman" panose="02020603050405020304" pitchFamily="18" charset="0"/>
                        </a:rPr>
                        <a:t>9.</a:t>
                      </a:r>
                      <a:r>
                        <a:rPr lang="zh-CN" altLang="en-US" sz="2400" b="1" kern="1200">
                          <a:solidFill>
                            <a:schemeClr val="bg1"/>
                          </a:solidFill>
                          <a:latin typeface="Times New Roman" panose="02020603050405020304" pitchFamily="18" charset="0"/>
                          <a:ea typeface="+mn-ea"/>
                          <a:cs typeface="Times New Roman" panose="02020603050405020304" pitchFamily="18" charset="0"/>
                        </a:rPr>
                        <a:t> 提供</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64237788"/>
                  </a:ext>
                </a:extLst>
              </a:tr>
              <a:tr h="467604">
                <a:tc>
                  <a:txBody>
                    <a:bodyPr/>
                    <a:lstStyle/>
                    <a:p>
                      <a:pPr algn="l" fontAlgn="b"/>
                      <a:r>
                        <a:rPr lang="en-US" altLang="zh-CN" sz="2400" b="1" kern="1200" dirty="0">
                          <a:solidFill>
                            <a:schemeClr val="bg1"/>
                          </a:solidFill>
                          <a:latin typeface="Times New Roman" panose="02020603050405020304" pitchFamily="18" charset="0"/>
                          <a:ea typeface="+mn-ea"/>
                          <a:cs typeface="Times New Roman" panose="02020603050405020304" pitchFamily="18" charset="0"/>
                        </a:rPr>
                        <a:t>10.</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 引导</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9669759"/>
                  </a:ext>
                </a:extLst>
              </a:tr>
            </a:tbl>
          </a:graphicData>
        </a:graphic>
      </p:graphicFrame>
      <p:graphicFrame>
        <p:nvGraphicFramePr>
          <p:cNvPr id="3" name="表格 2">
            <a:extLst>
              <a:ext uri="{FF2B5EF4-FFF2-40B4-BE49-F238E27FC236}">
                <a16:creationId xmlns:a16="http://schemas.microsoft.com/office/drawing/2014/main" xmlns="" id="{6FC5C628-1ABF-4BA9-A6C0-AA08318A1BBB}"/>
              </a:ext>
            </a:extLst>
          </p:cNvPr>
          <p:cNvGraphicFramePr>
            <a:graphicFrameLocks noGrp="1"/>
          </p:cNvGraphicFramePr>
          <p:nvPr>
            <p:extLst>
              <p:ext uri="{D42A27DB-BD31-4B8C-83A1-F6EECF244321}">
                <p14:modId xmlns:p14="http://schemas.microsoft.com/office/powerpoint/2010/main" val="1125272351"/>
              </p:ext>
            </p:extLst>
          </p:nvPr>
        </p:nvGraphicFramePr>
        <p:xfrm>
          <a:off x="8014970" y="1926806"/>
          <a:ext cx="4177030" cy="4738200"/>
        </p:xfrm>
        <a:graphic>
          <a:graphicData uri="http://schemas.openxmlformats.org/drawingml/2006/table">
            <a:tbl>
              <a:tblPr firstRow="1" firstCol="1" bandRow="1">
                <a:tableStyleId>{5C22544A-7EE6-4342-B048-85BDC9FD1C3A}</a:tableStyleId>
              </a:tblPr>
              <a:tblGrid>
                <a:gridCol w="4177030">
                  <a:extLst>
                    <a:ext uri="{9D8B030D-6E8A-4147-A177-3AD203B41FA5}">
                      <a16:colId xmlns:a16="http://schemas.microsoft.com/office/drawing/2014/main" xmlns="" val="3926250215"/>
                    </a:ext>
                  </a:extLst>
                </a:gridCol>
              </a:tblGrid>
              <a:tr h="473820">
                <a:tc>
                  <a:txBody>
                    <a:bodyPr/>
                    <a:lstStyle/>
                    <a:p>
                      <a:pPr algn="l" fontAlgn="b"/>
                      <a:r>
                        <a:rPr lang="en-US" sz="2400" b="1" kern="1200">
                          <a:solidFill>
                            <a:schemeClr val="bg1"/>
                          </a:solidFill>
                          <a:latin typeface="Times New Roman" panose="02020603050405020304" pitchFamily="18" charset="0"/>
                          <a:ea typeface="+mn-ea"/>
                          <a:cs typeface="Times New Roman" panose="02020603050405020304" pitchFamily="18" charset="0"/>
                        </a:rPr>
                        <a:t>a. concierge</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17299039"/>
                  </a:ext>
                </a:extLst>
              </a:tr>
              <a:tr h="473820">
                <a:tc>
                  <a:txBody>
                    <a:bodyPr/>
                    <a:lstStyle/>
                    <a:p>
                      <a:pPr algn="l" fontAlgn="b"/>
                      <a:r>
                        <a:rPr lang="en-US" sz="2400" b="1" kern="1200">
                          <a:solidFill>
                            <a:schemeClr val="bg1"/>
                          </a:solidFill>
                          <a:latin typeface="Times New Roman" panose="02020603050405020304" pitchFamily="18" charset="0"/>
                          <a:ea typeface="+mn-ea"/>
                          <a:cs typeface="Times New Roman" panose="02020603050405020304" pitchFamily="18" charset="0"/>
                        </a:rPr>
                        <a:t>b. frequent</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72456290"/>
                  </a:ext>
                </a:extLst>
              </a:tr>
              <a:tr h="473820">
                <a:tc>
                  <a:txBody>
                    <a:bodyPr/>
                    <a:lstStyle/>
                    <a:p>
                      <a:pPr algn="l" fontAlgn="b"/>
                      <a:r>
                        <a:rPr lang="en-US" sz="2400" b="1" kern="1200">
                          <a:solidFill>
                            <a:schemeClr val="bg1"/>
                          </a:solidFill>
                          <a:latin typeface="Times New Roman" panose="02020603050405020304" pitchFamily="18" charset="0"/>
                          <a:ea typeface="+mn-ea"/>
                          <a:cs typeface="Times New Roman" panose="02020603050405020304" pitchFamily="18" charset="0"/>
                        </a:rPr>
                        <a:t>c. inform</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6764382"/>
                  </a:ext>
                </a:extLst>
              </a:tr>
              <a:tr h="473820">
                <a:tc>
                  <a:txBody>
                    <a:bodyPr/>
                    <a:lstStyle/>
                    <a:p>
                      <a:pPr algn="l" fontAlgn="b"/>
                      <a:r>
                        <a:rPr lang="en-US" sz="2400" b="1" kern="1200">
                          <a:solidFill>
                            <a:schemeClr val="bg1"/>
                          </a:solidFill>
                          <a:latin typeface="Times New Roman" panose="02020603050405020304" pitchFamily="18" charset="0"/>
                          <a:ea typeface="+mn-ea"/>
                          <a:cs typeface="Times New Roman" panose="02020603050405020304" pitchFamily="18" charset="0"/>
                        </a:rPr>
                        <a:t>d. direct</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62370349"/>
                  </a:ext>
                </a:extLst>
              </a:tr>
              <a:tr h="473820">
                <a:tc>
                  <a:txBody>
                    <a:bodyPr/>
                    <a:lstStyle/>
                    <a:p>
                      <a:pPr algn="l" fontAlgn="b"/>
                      <a:r>
                        <a:rPr lang="en-US" sz="2400" b="1" kern="1200">
                          <a:solidFill>
                            <a:schemeClr val="bg1"/>
                          </a:solidFill>
                          <a:latin typeface="Times New Roman" panose="02020603050405020304" pitchFamily="18" charset="0"/>
                          <a:ea typeface="+mn-ea"/>
                          <a:cs typeface="Times New Roman" panose="02020603050405020304" pitchFamily="18" charset="0"/>
                        </a:rPr>
                        <a:t>e. offer</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060674624"/>
                  </a:ext>
                </a:extLst>
              </a:tr>
              <a:tr h="473820">
                <a:tc>
                  <a:txBody>
                    <a:bodyPr/>
                    <a:lstStyle/>
                    <a:p>
                      <a:pPr algn="l" fontAlgn="b"/>
                      <a:r>
                        <a:rPr lang="en-US" sz="2400" b="1" kern="1200">
                          <a:solidFill>
                            <a:schemeClr val="bg1"/>
                          </a:solidFill>
                          <a:latin typeface="Times New Roman" panose="02020603050405020304" pitchFamily="18" charset="0"/>
                          <a:ea typeface="+mn-ea"/>
                          <a:cs typeface="Times New Roman" panose="02020603050405020304" pitchFamily="18" charset="0"/>
                        </a:rPr>
                        <a:t>f. assist</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95075442"/>
                  </a:ext>
                </a:extLst>
              </a:tr>
              <a:tr h="473820">
                <a:tc>
                  <a:txBody>
                    <a:bodyPr/>
                    <a:lstStyle/>
                    <a:p>
                      <a:pPr algn="l" fontAlgn="b"/>
                      <a:r>
                        <a:rPr lang="en-US" sz="2400" b="1" kern="1200">
                          <a:solidFill>
                            <a:schemeClr val="bg1"/>
                          </a:solidFill>
                          <a:latin typeface="Times New Roman" panose="02020603050405020304" pitchFamily="18" charset="0"/>
                          <a:ea typeface="+mn-ea"/>
                          <a:cs typeface="Times New Roman" panose="02020603050405020304" pitchFamily="18" charset="0"/>
                        </a:rPr>
                        <a:t>g. handle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96533385"/>
                  </a:ext>
                </a:extLst>
              </a:tr>
              <a:tr h="473820">
                <a:tc>
                  <a:txBody>
                    <a:bodyPr/>
                    <a:lstStyle/>
                    <a:p>
                      <a:pPr algn="l" fontAlgn="b"/>
                      <a:r>
                        <a:rPr lang="en-US" sz="2400" b="1" kern="1200">
                          <a:solidFill>
                            <a:schemeClr val="bg1"/>
                          </a:solidFill>
                          <a:latin typeface="Times New Roman" panose="02020603050405020304" pitchFamily="18" charset="0"/>
                          <a:ea typeface="+mn-ea"/>
                          <a:cs typeface="Times New Roman" panose="02020603050405020304" pitchFamily="18" charset="0"/>
                        </a:rPr>
                        <a:t>h. emergency</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24718495"/>
                  </a:ext>
                </a:extLst>
              </a:tr>
              <a:tr h="473820">
                <a:tc>
                  <a:txBody>
                    <a:bodyPr/>
                    <a:lstStyle/>
                    <a:p>
                      <a:pPr algn="l" fontAlgn="b"/>
                      <a:r>
                        <a:rPr lang="en-US" sz="2400" b="1" kern="1200">
                          <a:solidFill>
                            <a:schemeClr val="bg1"/>
                          </a:solidFill>
                          <a:latin typeface="Times New Roman" panose="02020603050405020304" pitchFamily="18" charset="0"/>
                          <a:ea typeface="+mn-ea"/>
                          <a:cs typeface="Times New Roman" panose="02020603050405020304" pitchFamily="18" charset="0"/>
                        </a:rPr>
                        <a:t>i. up-to-date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95531979"/>
                  </a:ext>
                </a:extLst>
              </a:tr>
              <a:tr h="473820">
                <a:tc>
                  <a:txBody>
                    <a:bodyPr/>
                    <a:lstStyle/>
                    <a:p>
                      <a:pPr algn="l" fontAlgn="b"/>
                      <a:r>
                        <a:rPr lang="en-US" sz="2400" b="1" kern="1200" dirty="0">
                          <a:solidFill>
                            <a:schemeClr val="bg1"/>
                          </a:solidFill>
                          <a:latin typeface="Times New Roman" panose="02020603050405020304" pitchFamily="18" charset="0"/>
                          <a:ea typeface="+mn-ea"/>
                          <a:cs typeface="Times New Roman" panose="02020603050405020304" pitchFamily="18" charset="0"/>
                        </a:rPr>
                        <a:t>j. ensure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13214937"/>
                  </a:ext>
                </a:extLst>
              </a:tr>
            </a:tbl>
          </a:graphicData>
        </a:graphic>
      </p:graphicFrame>
      <p:cxnSp>
        <p:nvCxnSpPr>
          <p:cNvPr id="34" name="直接箭头连接符 33">
            <a:extLst>
              <a:ext uri="{FF2B5EF4-FFF2-40B4-BE49-F238E27FC236}">
                <a16:creationId xmlns:a16="http://schemas.microsoft.com/office/drawing/2014/main" xmlns="" id="{FF68B162-287F-4848-87C9-58403CCDBE0C}"/>
              </a:ext>
            </a:extLst>
          </p:cNvPr>
          <p:cNvCxnSpPr>
            <a:cxnSpLocks/>
          </p:cNvCxnSpPr>
          <p:nvPr/>
        </p:nvCxnSpPr>
        <p:spPr>
          <a:xfrm>
            <a:off x="3105875" y="4482609"/>
            <a:ext cx="4909095" cy="92928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5" name="直接箭头连接符 34">
            <a:extLst>
              <a:ext uri="{FF2B5EF4-FFF2-40B4-BE49-F238E27FC236}">
                <a16:creationId xmlns:a16="http://schemas.microsoft.com/office/drawing/2014/main" xmlns="" id="{85B53D2C-FD84-419C-8BFB-66107BC9543E}"/>
              </a:ext>
            </a:extLst>
          </p:cNvPr>
          <p:cNvCxnSpPr>
            <a:cxnSpLocks/>
          </p:cNvCxnSpPr>
          <p:nvPr/>
        </p:nvCxnSpPr>
        <p:spPr>
          <a:xfrm flipV="1">
            <a:off x="3076565" y="4027155"/>
            <a:ext cx="4938405" cy="181033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6" name="直接箭头连接符 35">
            <a:extLst>
              <a:ext uri="{FF2B5EF4-FFF2-40B4-BE49-F238E27FC236}">
                <a16:creationId xmlns:a16="http://schemas.microsoft.com/office/drawing/2014/main" xmlns="" id="{B2961BE0-33E8-41BE-BA85-E9B305C8BAB3}"/>
              </a:ext>
            </a:extLst>
          </p:cNvPr>
          <p:cNvCxnSpPr>
            <a:cxnSpLocks/>
          </p:cNvCxnSpPr>
          <p:nvPr/>
        </p:nvCxnSpPr>
        <p:spPr>
          <a:xfrm flipV="1">
            <a:off x="3105875" y="4482609"/>
            <a:ext cx="4909095" cy="43030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7" name="直接箭头连接符 36">
            <a:extLst>
              <a:ext uri="{FF2B5EF4-FFF2-40B4-BE49-F238E27FC236}">
                <a16:creationId xmlns:a16="http://schemas.microsoft.com/office/drawing/2014/main" xmlns="" id="{36620C59-8923-47D1-B6C7-398C9656F537}"/>
              </a:ext>
            </a:extLst>
          </p:cNvPr>
          <p:cNvCxnSpPr>
            <a:cxnSpLocks/>
          </p:cNvCxnSpPr>
          <p:nvPr/>
        </p:nvCxnSpPr>
        <p:spPr>
          <a:xfrm flipV="1">
            <a:off x="3076565" y="5063067"/>
            <a:ext cx="4938405" cy="3488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8" name="直接箭头连接符 37">
            <a:extLst>
              <a:ext uri="{FF2B5EF4-FFF2-40B4-BE49-F238E27FC236}">
                <a16:creationId xmlns:a16="http://schemas.microsoft.com/office/drawing/2014/main" xmlns="" id="{83773970-F904-47DC-8A4A-035CEA898021}"/>
              </a:ext>
            </a:extLst>
          </p:cNvPr>
          <p:cNvCxnSpPr>
            <a:cxnSpLocks/>
          </p:cNvCxnSpPr>
          <p:nvPr/>
        </p:nvCxnSpPr>
        <p:spPr>
          <a:xfrm flipV="1">
            <a:off x="3105875" y="3524902"/>
            <a:ext cx="4909095" cy="285063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8" name="图片 6">
            <a:hlinkClick r:id="rId2" action="ppaction://hlinksldjump"/>
            <a:extLst>
              <a:ext uri="{FF2B5EF4-FFF2-40B4-BE49-F238E27FC236}">
                <a16:creationId xmlns:a16="http://schemas.microsoft.com/office/drawing/2014/main" xmlns="" id="{3FC9FA09-118D-49CD-B2CC-0FB087A924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2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870448"/>
            <a:ext cx="10122171" cy="954107"/>
          </a:xfrm>
          <a:prstGeom prst="rect">
            <a:avLst/>
          </a:prstGeom>
        </p:spPr>
        <p:txBody>
          <a:bodyPr wrap="square">
            <a:spAutoFit/>
          </a:bodyPr>
          <a:lstStyle/>
          <a:p>
            <a:pPr lvl="0"/>
            <a:r>
              <a:rPr lang="en-US" altLang="zh-CN" sz="2800" b="1" dirty="0">
                <a:solidFill>
                  <a:srgbClr val="FFC000"/>
                </a:solidFill>
              </a:rPr>
              <a:t>Exercise 2: Fill in the blanks to complete each sentence according to </a:t>
            </a:r>
            <a:r>
              <a:rPr lang="en-US" altLang="zh-CN" sz="2800" b="1" dirty="0" err="1">
                <a:solidFill>
                  <a:srgbClr val="FFC000"/>
                </a:solidFill>
              </a:rPr>
              <a:t>thepassage</a:t>
            </a:r>
            <a:r>
              <a:rPr lang="en-US" altLang="zh-CN" sz="2800" b="1" dirty="0">
                <a:solidFill>
                  <a:srgbClr val="FFC000"/>
                </a:solidFill>
              </a:rPr>
              <a:t>.</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341632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The word_______ originally means the “keeper of keys”.</a:t>
            </a:r>
          </a:p>
          <a:p>
            <a:r>
              <a:rPr lang="en-US" altLang="zh-CN" sz="2400" dirty="0">
                <a:solidFill>
                  <a:schemeClr val="bg1"/>
                </a:solidFill>
                <a:latin typeface="Times New Roman" panose="02020603050405020304" pitchFamily="18" charset="0"/>
                <a:cs typeface="Times New Roman" panose="02020603050405020304" pitchFamily="18" charset="0"/>
              </a:rPr>
              <a:t>2. Frequent and returning guests are often treated with a _________ of customer service than average guests.</a:t>
            </a:r>
          </a:p>
          <a:p>
            <a:r>
              <a:rPr lang="en-US" altLang="zh-CN" sz="2400" dirty="0">
                <a:solidFill>
                  <a:schemeClr val="bg1"/>
                </a:solidFill>
                <a:latin typeface="Times New Roman" panose="02020603050405020304" pitchFamily="18" charset="0"/>
                <a:cs typeface="Times New Roman" panose="02020603050405020304" pitchFamily="18" charset="0"/>
              </a:rPr>
              <a:t>3. If a wine-tasting event is taking place, a concierge will let the guest know and _______ him/her to the correct location.</a:t>
            </a:r>
          </a:p>
          <a:p>
            <a:r>
              <a:rPr lang="en-US" altLang="zh-CN" sz="2400" dirty="0">
                <a:solidFill>
                  <a:schemeClr val="bg1"/>
                </a:solidFill>
                <a:latin typeface="Times New Roman" panose="02020603050405020304" pitchFamily="18" charset="0"/>
                <a:cs typeface="Times New Roman" panose="02020603050405020304" pitchFamily="18" charset="0"/>
              </a:rPr>
              <a:t>4. When a guest loses his wallet or needs special dry-cleaning services, a concierge _______ these needs and emergencies.</a:t>
            </a:r>
          </a:p>
          <a:p>
            <a:r>
              <a:rPr lang="en-US" altLang="zh-CN" sz="2400" dirty="0">
                <a:solidFill>
                  <a:schemeClr val="bg1"/>
                </a:solidFill>
                <a:latin typeface="Times New Roman" panose="02020603050405020304" pitchFamily="18" charset="0"/>
                <a:cs typeface="Times New Roman" panose="02020603050405020304" pitchFamily="18" charset="0"/>
              </a:rPr>
              <a:t>5. Another duty of a concierge is to find _______ if parents need to leave their children at the hotel.</a:t>
            </a:r>
          </a:p>
        </p:txBody>
      </p:sp>
      <p:sp>
        <p:nvSpPr>
          <p:cNvPr id="10" name="矩形 9">
            <a:extLst>
              <a:ext uri="{FF2B5EF4-FFF2-40B4-BE49-F238E27FC236}">
                <a16:creationId xmlns:a16="http://schemas.microsoft.com/office/drawing/2014/main" xmlns="" id="{94D9653F-1C42-4A9C-9A44-62E17C81DE6D}"/>
              </a:ext>
            </a:extLst>
          </p:cNvPr>
          <p:cNvSpPr/>
          <p:nvPr/>
        </p:nvSpPr>
        <p:spPr>
          <a:xfrm>
            <a:off x="2487215" y="2325503"/>
            <a:ext cx="1135888"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concierge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7937208" y="2694835"/>
            <a:ext cx="1505540"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higher degree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1231200" y="3764131"/>
            <a:ext cx="941283"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direct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1231200" y="4545735"/>
            <a:ext cx="1100998" cy="369332"/>
          </a:xfrm>
          <a:prstGeom prst="rect">
            <a:avLst/>
          </a:prstGeom>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handles</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xmlns="" id="{73E6F8B1-9598-4901-8719-98C561B369D6}"/>
              </a:ext>
            </a:extLst>
          </p:cNvPr>
          <p:cNvSpPr/>
          <p:nvPr/>
        </p:nvSpPr>
        <p:spPr>
          <a:xfrm>
            <a:off x="5880017" y="4919467"/>
            <a:ext cx="1452115" cy="369332"/>
          </a:xfrm>
          <a:prstGeom prst="rect">
            <a:avLst/>
          </a:prstGeom>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baby-sitters</a:t>
            </a:r>
            <a:endParaRPr lang="zh-CN" altLang="zh-CN" dirty="0">
              <a:solidFill>
                <a:srgbClr val="C00000"/>
              </a:solidFill>
              <a:latin typeface="Times New Roman" panose="02020603050405020304" pitchFamily="18" charset="0"/>
              <a:cs typeface="Times New Roman" panose="02020603050405020304" pitchFamily="18" charset="0"/>
            </a:endParaRPr>
          </a:p>
        </p:txBody>
      </p:sp>
      <p:pic>
        <p:nvPicPr>
          <p:cNvPr id="15" name="图片 6">
            <a:hlinkClick r:id="rId2" action="ppaction://hlinksldjump"/>
            <a:extLst>
              <a:ext uri="{FF2B5EF4-FFF2-40B4-BE49-F238E27FC236}">
                <a16:creationId xmlns:a16="http://schemas.microsoft.com/office/drawing/2014/main" xmlns="" id="{A4FC20FE-E528-41ED-9CB0-7CA869DB9E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860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9"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DC4C0EEC-432E-4E62-B2C5-FA0D65BD95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24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1379098"/>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551313" y="2626957"/>
            <a:ext cx="11149288" cy="378565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Concierge services are extremely important for Kempinski, as it is the concierge who responds to the guests’ needs and provides any requested services at any time. While other hotel groups have downgraded this kind of services, Kempinski’s concierge team remains highly valued not only to meet but also to exceed the expectations of our guests.</a:t>
            </a:r>
          </a:p>
          <a:p>
            <a:r>
              <a:rPr lang="en-US" altLang="zh-CN" sz="2400" dirty="0">
                <a:solidFill>
                  <a:schemeClr val="bg1"/>
                </a:solidFill>
                <a:latin typeface="Times New Roman" panose="02020603050405020304" pitchFamily="18" charset="0"/>
                <a:cs typeface="Times New Roman" panose="02020603050405020304" pitchFamily="18" charset="0"/>
              </a:rPr>
              <a:t>	A series of programs have been developed in honor of the concierge:</a:t>
            </a:r>
          </a:p>
          <a:p>
            <a:r>
              <a:rPr lang="en-US" altLang="zh-CN" sz="2400" dirty="0">
                <a:solidFill>
                  <a:schemeClr val="bg1"/>
                </a:solidFill>
                <a:latin typeface="Times New Roman" panose="02020603050405020304" pitchFamily="18" charset="0"/>
                <a:cs typeface="Times New Roman" panose="02020603050405020304" pitchFamily="18" charset="0"/>
              </a:rPr>
              <a:t>	Business Concierge. Kempinski’s revolutionary Corporate Account Recognition Program offers clients special discounts and privileges. To enhance and support Business Concierge, Kempinski developed a dedicated central database called KARIS (Key Accounts Rates &amp; Information System). KARIS is unique to Kempinski and enables all sales staff to instantly access rates.</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2047200"/>
            <a:ext cx="10773096" cy="584775"/>
          </a:xfrm>
          <a:prstGeom prst="rect">
            <a:avLst/>
          </a:prstGeom>
        </p:spPr>
        <p:txBody>
          <a:bodyPr wrap="square">
            <a:spAutoFit/>
          </a:bodyPr>
          <a:lstStyle/>
          <a:p>
            <a:pPr algn="ctr"/>
            <a:r>
              <a:rPr lang="en-US" altLang="zh-CN" sz="3200" b="1" dirty="0">
                <a:solidFill>
                  <a:srgbClr val="FFC000"/>
                </a:solidFill>
              </a:rPr>
              <a:t>Concierge Services in Kempinski Hotel</a:t>
            </a:r>
            <a:endParaRPr lang="zh-CN" altLang="en-US" sz="2000" dirty="0"/>
          </a:p>
        </p:txBody>
      </p:sp>
      <p:sp>
        <p:nvSpPr>
          <p:cNvPr id="8" name="矩形 7">
            <a:extLst>
              <a:ext uri="{FF2B5EF4-FFF2-40B4-BE49-F238E27FC236}">
                <a16:creationId xmlns:a16="http://schemas.microsoft.com/office/drawing/2014/main" xmlns="" id="{0D6D01EC-08EE-43E6-BB91-164026CD5D55}"/>
              </a:ext>
            </a:extLst>
          </p:cNvPr>
          <p:cNvSpPr/>
          <p:nvPr/>
        </p:nvSpPr>
        <p:spPr>
          <a:xfrm>
            <a:off x="470032" y="459407"/>
            <a:ext cx="10999324" cy="1077218"/>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 </a:t>
            </a:r>
            <a:r>
              <a:rPr lang="en-US" altLang="zh-CN" sz="3200" b="1" dirty="0" err="1">
                <a:solidFill>
                  <a:srgbClr val="FFFF00"/>
                </a:solidFill>
                <a:latin typeface="Times New Roman" panose="02020603050405020304" pitchFamily="18" charset="0"/>
                <a:ea typeface="宋体" panose="02010600030101010101" pitchFamily="2" charset="-122"/>
              </a:rPr>
              <a:t>ection</a:t>
            </a:r>
            <a:r>
              <a:rPr lang="en-US" altLang="zh-CN" sz="3200" b="1" dirty="0">
                <a:solidFill>
                  <a:srgbClr val="FFFF00"/>
                </a:solidFill>
                <a:latin typeface="Times New Roman" panose="02020603050405020304" pitchFamily="18" charset="0"/>
                <a:ea typeface="宋体" panose="02010600030101010101" pitchFamily="2" charset="-122"/>
              </a:rPr>
              <a:t>  III Extensive Reading: Concierge Services in Kempinski Hotel</a:t>
            </a:r>
          </a:p>
        </p:txBody>
      </p:sp>
      <p:pic>
        <p:nvPicPr>
          <p:cNvPr id="9" name="图片 6">
            <a:hlinkClick r:id="rId2" action="ppaction://hlinksldjump"/>
            <a:extLst>
              <a:ext uri="{FF2B5EF4-FFF2-40B4-BE49-F238E27FC236}">
                <a16:creationId xmlns:a16="http://schemas.microsoft.com/office/drawing/2014/main" xmlns="" id="{7D7A7ED3-B19A-4CAE-B7A7-25220E38ED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10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6903" y="1871624"/>
            <a:ext cx="11078927" cy="341632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Leisure Concierge is available throughout the year. Leisure Concierge is a collection of promotions designed to meet the needs of leisure travelers. Packages are available in all room categories, from standard rooms to suites and include a local guide brochure compiled by the hotel concierge.</a:t>
            </a:r>
          </a:p>
          <a:p>
            <a:r>
              <a:rPr lang="en-US" altLang="zh-CN" sz="2400" dirty="0">
                <a:solidFill>
                  <a:schemeClr val="bg1"/>
                </a:solidFill>
                <a:latin typeface="Times New Roman" panose="02020603050405020304" pitchFamily="18" charset="0"/>
                <a:cs typeface="Times New Roman" panose="02020603050405020304" pitchFamily="18" charset="0"/>
              </a:rPr>
              <a:t>	Private Concierge is Kempinski’s first guest recognition program, offering invited members enhanced personal recognition and a series of benefits.</a:t>
            </a:r>
          </a:p>
          <a:p>
            <a:r>
              <a:rPr lang="en-US" altLang="zh-CN" sz="2400" dirty="0">
                <a:solidFill>
                  <a:schemeClr val="bg1"/>
                </a:solidFill>
                <a:latin typeface="Times New Roman" panose="02020603050405020304" pitchFamily="18" charset="0"/>
                <a:cs typeface="Times New Roman" panose="02020603050405020304" pitchFamily="18" charset="0"/>
              </a:rPr>
              <a:t>	Meeting Concierge was launched in May 2001 and promises to respond to all inquiries within 24 hours. The new program provides flexible and comprehensive services for groups of 10 participants or more as well as tailor-made services.</a:t>
            </a:r>
          </a:p>
        </p:txBody>
      </p:sp>
      <p:pic>
        <p:nvPicPr>
          <p:cNvPr id="4" name="图片 6">
            <a:hlinkClick r:id="rId2" action="ppaction://hlinksldjump"/>
            <a:extLst>
              <a:ext uri="{FF2B5EF4-FFF2-40B4-BE49-F238E27FC236}">
                <a16:creationId xmlns:a16="http://schemas.microsoft.com/office/drawing/2014/main" xmlns="" id="{6A8CDE86-7125-4C8C-94A4-667F37520C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9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1039771"/>
            <a:ext cx="10122171" cy="954107"/>
          </a:xfrm>
          <a:prstGeom prst="rect">
            <a:avLst/>
          </a:prstGeom>
        </p:spPr>
        <p:txBody>
          <a:bodyPr wrap="square">
            <a:spAutoFit/>
          </a:bodyPr>
          <a:lstStyle/>
          <a:p>
            <a:pPr lvl="0"/>
            <a:r>
              <a:rPr lang="en-US" altLang="zh-CN" sz="2800" b="1" dirty="0">
                <a:solidFill>
                  <a:srgbClr val="FFC000"/>
                </a:solidFill>
              </a:rPr>
              <a:t>Exercise 1: Decide whether the following statements are true (T) or false (F)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293503" y="2162783"/>
            <a:ext cx="11678363" cy="415498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Some of the hotel groups have downgraded the concierge services. (   )</a:t>
            </a:r>
          </a:p>
          <a:p>
            <a:r>
              <a:rPr lang="en-US" altLang="zh-CN" sz="2400" dirty="0">
                <a:solidFill>
                  <a:schemeClr val="bg1"/>
                </a:solidFill>
                <a:latin typeface="Times New Roman" panose="02020603050405020304" pitchFamily="18" charset="0"/>
                <a:cs typeface="Times New Roman" panose="02020603050405020304" pitchFamily="18" charset="0"/>
              </a:rPr>
              <a:t>2. The concierge teams are not highly valued in Kempinski. (   )</a:t>
            </a:r>
          </a:p>
          <a:p>
            <a:r>
              <a:rPr lang="en-US" altLang="zh-CN" sz="2400" dirty="0">
                <a:solidFill>
                  <a:schemeClr val="bg1"/>
                </a:solidFill>
                <a:latin typeface="Times New Roman" panose="02020603050405020304" pitchFamily="18" charset="0"/>
                <a:cs typeface="Times New Roman" panose="02020603050405020304" pitchFamily="18" charset="0"/>
              </a:rPr>
              <a:t>3. Kempinski’s concierge team can only meet the expectations of our guests. (   )</a:t>
            </a:r>
          </a:p>
          <a:p>
            <a:r>
              <a:rPr lang="en-US" altLang="zh-CN" sz="2400" dirty="0">
                <a:solidFill>
                  <a:schemeClr val="bg1"/>
                </a:solidFill>
                <a:latin typeface="Times New Roman" panose="02020603050405020304" pitchFamily="18" charset="0"/>
                <a:cs typeface="Times New Roman" panose="02020603050405020304" pitchFamily="18" charset="0"/>
              </a:rPr>
              <a:t>4. KARIS was developed to enhance and support Business Concierge in Kempinski. (   )</a:t>
            </a:r>
          </a:p>
          <a:p>
            <a:r>
              <a:rPr lang="en-US" altLang="zh-CN" sz="2400" dirty="0">
                <a:solidFill>
                  <a:schemeClr val="bg1"/>
                </a:solidFill>
                <a:latin typeface="Times New Roman" panose="02020603050405020304" pitchFamily="18" charset="0"/>
                <a:cs typeface="Times New Roman" panose="02020603050405020304" pitchFamily="18" charset="0"/>
              </a:rPr>
              <a:t>5. KARIS is open to all sales staff working in the hotel. (   )</a:t>
            </a:r>
          </a:p>
          <a:p>
            <a:r>
              <a:rPr lang="en-US" altLang="zh-CN" sz="2400" dirty="0">
                <a:solidFill>
                  <a:schemeClr val="bg1"/>
                </a:solidFill>
                <a:latin typeface="Times New Roman" panose="02020603050405020304" pitchFamily="18" charset="0"/>
                <a:cs typeface="Times New Roman" panose="02020603050405020304" pitchFamily="18" charset="0"/>
              </a:rPr>
              <a:t>6. Leisure Concierge is designed to meet the needs of leisure travelers. (   )</a:t>
            </a:r>
          </a:p>
          <a:p>
            <a:r>
              <a:rPr lang="en-US" altLang="zh-CN" sz="2400" dirty="0">
                <a:solidFill>
                  <a:schemeClr val="bg1"/>
                </a:solidFill>
                <a:latin typeface="Times New Roman" panose="02020603050405020304" pitchFamily="18" charset="0"/>
                <a:cs typeface="Times New Roman" panose="02020603050405020304" pitchFamily="18" charset="0"/>
              </a:rPr>
              <a:t>7. Leisure Concierge offers a local guide brochure compiled by the hotel concierge. (   )</a:t>
            </a:r>
          </a:p>
          <a:p>
            <a:r>
              <a:rPr lang="en-US" altLang="zh-CN" sz="2400" dirty="0">
                <a:solidFill>
                  <a:schemeClr val="bg1"/>
                </a:solidFill>
                <a:latin typeface="Times New Roman" panose="02020603050405020304" pitchFamily="18" charset="0"/>
                <a:cs typeface="Times New Roman" panose="02020603050405020304" pitchFamily="18" charset="0"/>
              </a:rPr>
              <a:t>8. Private Concierge offers invited members enhanced personal recognition and a series of benefits. (   )</a:t>
            </a:r>
          </a:p>
          <a:p>
            <a:r>
              <a:rPr lang="en-US" altLang="zh-CN" sz="2400" dirty="0">
                <a:solidFill>
                  <a:schemeClr val="bg1"/>
                </a:solidFill>
                <a:latin typeface="Times New Roman" panose="02020603050405020304" pitchFamily="18" charset="0"/>
                <a:cs typeface="Times New Roman" panose="02020603050405020304" pitchFamily="18" charset="0"/>
              </a:rPr>
              <a:t>9. Meeting Concierge was launched in May 2010. (   )</a:t>
            </a:r>
          </a:p>
          <a:p>
            <a:r>
              <a:rPr lang="en-US" altLang="zh-CN" sz="2400" dirty="0">
                <a:solidFill>
                  <a:schemeClr val="bg1"/>
                </a:solidFill>
                <a:latin typeface="Times New Roman" panose="02020603050405020304" pitchFamily="18" charset="0"/>
                <a:cs typeface="Times New Roman" panose="02020603050405020304" pitchFamily="18" charset="0"/>
              </a:rPr>
              <a:t>10. Meeting Concierge promises to respond to all inquiries within 12 hours. (   )</a:t>
            </a:r>
          </a:p>
        </p:txBody>
      </p:sp>
      <p:grpSp>
        <p:nvGrpSpPr>
          <p:cNvPr id="16" name="组合 15">
            <a:extLst>
              <a:ext uri="{FF2B5EF4-FFF2-40B4-BE49-F238E27FC236}">
                <a16:creationId xmlns:a16="http://schemas.microsoft.com/office/drawing/2014/main" xmlns="" id="{912B910B-4FF6-416A-B86E-0458971C8675}"/>
              </a:ext>
            </a:extLst>
          </p:cNvPr>
          <p:cNvGrpSpPr/>
          <p:nvPr/>
        </p:nvGrpSpPr>
        <p:grpSpPr>
          <a:xfrm>
            <a:off x="470033" y="329961"/>
            <a:ext cx="2611834" cy="623677"/>
            <a:chOff x="297176" y="1712116"/>
            <a:chExt cx="6055427" cy="882533"/>
          </a:xfrm>
        </p:grpSpPr>
        <p:sp>
          <p:nvSpPr>
            <p:cNvPr id="17" name="圆角矩形 24">
              <a:extLst>
                <a:ext uri="{FF2B5EF4-FFF2-40B4-BE49-F238E27FC236}">
                  <a16:creationId xmlns:a16="http://schemas.microsoft.com/office/drawing/2014/main" xmlns="" id="{61D981A7-D100-4E1B-BBC6-8799221A8400}"/>
                </a:ext>
              </a:extLst>
            </p:cNvPr>
            <p:cNvSpPr/>
            <p:nvPr/>
          </p:nvSpPr>
          <p:spPr>
            <a:xfrm>
              <a:off x="297176" y="2083858"/>
              <a:ext cx="6055427" cy="510791"/>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18" name="文本框 17">
              <a:extLst>
                <a:ext uri="{FF2B5EF4-FFF2-40B4-BE49-F238E27FC236}">
                  <a16:creationId xmlns:a16="http://schemas.microsoft.com/office/drawing/2014/main" xmlns="" id="{2A737C2C-AB2B-4C9A-BD2F-8ED9BD795DB6}"/>
                </a:ext>
              </a:extLst>
            </p:cNvPr>
            <p:cNvSpPr txBox="1"/>
            <p:nvPr/>
          </p:nvSpPr>
          <p:spPr>
            <a:xfrm>
              <a:off x="540598" y="1712116"/>
              <a:ext cx="5654969" cy="653278"/>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3" name="矩形 2">
            <a:extLst>
              <a:ext uri="{FF2B5EF4-FFF2-40B4-BE49-F238E27FC236}">
                <a16:creationId xmlns:a16="http://schemas.microsoft.com/office/drawing/2014/main" xmlns="" id="{04FAEF1F-8585-413B-BEF6-8A434BE6D584}"/>
              </a:ext>
            </a:extLst>
          </p:cNvPr>
          <p:cNvSpPr/>
          <p:nvPr/>
        </p:nvSpPr>
        <p:spPr>
          <a:xfrm>
            <a:off x="7797713" y="2593405"/>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19" name="矩形 18">
            <a:extLst>
              <a:ext uri="{FF2B5EF4-FFF2-40B4-BE49-F238E27FC236}">
                <a16:creationId xmlns:a16="http://schemas.microsoft.com/office/drawing/2014/main" xmlns="" id="{98DF7C30-3C7E-4804-BC80-88308AC2A27A}"/>
              </a:ext>
            </a:extLst>
          </p:cNvPr>
          <p:cNvSpPr/>
          <p:nvPr/>
        </p:nvSpPr>
        <p:spPr>
          <a:xfrm>
            <a:off x="8940628" y="2224073"/>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0" name="矩形 19">
            <a:extLst>
              <a:ext uri="{FF2B5EF4-FFF2-40B4-BE49-F238E27FC236}">
                <a16:creationId xmlns:a16="http://schemas.microsoft.com/office/drawing/2014/main" xmlns="" id="{E3314DF7-FAE7-4703-AA0B-94751EE66473}"/>
              </a:ext>
            </a:extLst>
          </p:cNvPr>
          <p:cNvSpPr/>
          <p:nvPr/>
        </p:nvSpPr>
        <p:spPr>
          <a:xfrm>
            <a:off x="9850149" y="2929875"/>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1" name="矩形 20">
            <a:extLst>
              <a:ext uri="{FF2B5EF4-FFF2-40B4-BE49-F238E27FC236}">
                <a16:creationId xmlns:a16="http://schemas.microsoft.com/office/drawing/2014/main" xmlns="" id="{6BBF5E8E-C448-4361-BE9A-E2CC587692F6}"/>
              </a:ext>
            </a:extLst>
          </p:cNvPr>
          <p:cNvSpPr/>
          <p:nvPr/>
        </p:nvSpPr>
        <p:spPr>
          <a:xfrm>
            <a:off x="10786530" y="3285734"/>
            <a:ext cx="338668" cy="369332"/>
          </a:xfrm>
          <a:prstGeom prst="rect">
            <a:avLst/>
          </a:prstGeom>
        </p:spPr>
        <p:txBody>
          <a:bodyPr wrap="square">
            <a:spAutoFit/>
          </a:bodyPr>
          <a:lstStyle/>
          <a:p>
            <a:r>
              <a:rPr lang="en-US" altLang="zh-CN" b="1" dirty="0">
                <a:solidFill>
                  <a:srgbClr val="C00000"/>
                </a:solidFill>
              </a:rPr>
              <a:t>T</a:t>
            </a:r>
            <a:endParaRPr lang="zh-CN" altLang="en-US" dirty="0">
              <a:solidFill>
                <a:srgbClr val="C00000"/>
              </a:solidFill>
            </a:endParaRPr>
          </a:p>
        </p:txBody>
      </p:sp>
      <p:sp>
        <p:nvSpPr>
          <p:cNvPr id="22" name="矩形 21">
            <a:extLst>
              <a:ext uri="{FF2B5EF4-FFF2-40B4-BE49-F238E27FC236}">
                <a16:creationId xmlns:a16="http://schemas.microsoft.com/office/drawing/2014/main" xmlns="" id="{6647F473-397E-4993-AEBF-021CEF502CC7}"/>
              </a:ext>
            </a:extLst>
          </p:cNvPr>
          <p:cNvSpPr/>
          <p:nvPr/>
        </p:nvSpPr>
        <p:spPr>
          <a:xfrm>
            <a:off x="1534075" y="5158450"/>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3" name="矩形 22">
            <a:extLst>
              <a:ext uri="{FF2B5EF4-FFF2-40B4-BE49-F238E27FC236}">
                <a16:creationId xmlns:a16="http://schemas.microsoft.com/office/drawing/2014/main" xmlns="" id="{D73A55C2-B01D-439E-8B44-F82BAF59DC43}"/>
              </a:ext>
            </a:extLst>
          </p:cNvPr>
          <p:cNvSpPr/>
          <p:nvPr/>
        </p:nvSpPr>
        <p:spPr>
          <a:xfrm>
            <a:off x="7268785" y="3731513"/>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4" name="矩形 23">
            <a:extLst>
              <a:ext uri="{FF2B5EF4-FFF2-40B4-BE49-F238E27FC236}">
                <a16:creationId xmlns:a16="http://schemas.microsoft.com/office/drawing/2014/main" xmlns="" id="{B15D6FA6-D8BC-403B-A53E-AE8FB0D67200}"/>
              </a:ext>
            </a:extLst>
          </p:cNvPr>
          <p:cNvSpPr/>
          <p:nvPr/>
        </p:nvSpPr>
        <p:spPr>
          <a:xfrm>
            <a:off x="9085058" y="4055609"/>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5" name="矩形 24">
            <a:extLst>
              <a:ext uri="{FF2B5EF4-FFF2-40B4-BE49-F238E27FC236}">
                <a16:creationId xmlns:a16="http://schemas.microsoft.com/office/drawing/2014/main" xmlns="" id="{4DA2EB65-E0F6-4DEE-93D3-1EF5BF4AE6DC}"/>
              </a:ext>
            </a:extLst>
          </p:cNvPr>
          <p:cNvSpPr/>
          <p:nvPr/>
        </p:nvSpPr>
        <p:spPr>
          <a:xfrm>
            <a:off x="10678426" y="4417926"/>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6" name="矩形 25">
            <a:extLst>
              <a:ext uri="{FF2B5EF4-FFF2-40B4-BE49-F238E27FC236}">
                <a16:creationId xmlns:a16="http://schemas.microsoft.com/office/drawing/2014/main" xmlns="" id="{8A3E4FF9-04A8-4014-BEB5-AA387723A8CB}"/>
              </a:ext>
            </a:extLst>
          </p:cNvPr>
          <p:cNvSpPr/>
          <p:nvPr/>
        </p:nvSpPr>
        <p:spPr>
          <a:xfrm>
            <a:off x="6586889" y="5527782"/>
            <a:ext cx="338666" cy="369332"/>
          </a:xfrm>
          <a:prstGeom prst="rect">
            <a:avLst/>
          </a:prstGeom>
        </p:spPr>
        <p:txBody>
          <a:bodyPr wrap="square">
            <a:spAutoFit/>
          </a:bodyPr>
          <a:lstStyle/>
          <a:p>
            <a:r>
              <a:rPr lang="en-US" altLang="zh-CN" b="1" dirty="0">
                <a:solidFill>
                  <a:srgbClr val="C00000"/>
                </a:solidFill>
              </a:rPr>
              <a:t>F</a:t>
            </a:r>
            <a:endParaRPr lang="zh-CN" altLang="en-US" dirty="0">
              <a:solidFill>
                <a:srgbClr val="C00000"/>
              </a:solidFill>
            </a:endParaRPr>
          </a:p>
        </p:txBody>
      </p:sp>
      <p:sp>
        <p:nvSpPr>
          <p:cNvPr id="27" name="矩形 26">
            <a:extLst>
              <a:ext uri="{FF2B5EF4-FFF2-40B4-BE49-F238E27FC236}">
                <a16:creationId xmlns:a16="http://schemas.microsoft.com/office/drawing/2014/main" xmlns="" id="{E79F94BB-9AD6-4C77-82CA-36A3BC25B525}"/>
              </a:ext>
            </a:extLst>
          </p:cNvPr>
          <p:cNvSpPr/>
          <p:nvPr/>
        </p:nvSpPr>
        <p:spPr>
          <a:xfrm flipH="1">
            <a:off x="9758120" y="5884495"/>
            <a:ext cx="298295" cy="369332"/>
          </a:xfrm>
          <a:prstGeom prst="rect">
            <a:avLst/>
          </a:prstGeom>
        </p:spPr>
        <p:txBody>
          <a:bodyPr wrap="square">
            <a:spAutoFit/>
          </a:bodyPr>
          <a:lstStyle/>
          <a:p>
            <a:r>
              <a:rPr lang="en-US" altLang="zh-CN" b="1" dirty="0">
                <a:solidFill>
                  <a:srgbClr val="C00000"/>
                </a:solidFill>
              </a:rPr>
              <a:t>F</a:t>
            </a:r>
            <a:endParaRPr lang="zh-CN" altLang="en-US" dirty="0">
              <a:solidFill>
                <a:srgbClr val="C00000"/>
              </a:solidFill>
            </a:endParaRPr>
          </a:p>
        </p:txBody>
      </p:sp>
      <p:pic>
        <p:nvPicPr>
          <p:cNvPr id="28" name="图片 6">
            <a:hlinkClick r:id="rId2" action="ppaction://hlinksldjump"/>
            <a:extLst>
              <a:ext uri="{FF2B5EF4-FFF2-40B4-BE49-F238E27FC236}">
                <a16:creationId xmlns:a16="http://schemas.microsoft.com/office/drawing/2014/main" xmlns="" id="{B2B74FC5-60ED-4E31-9F38-FCEA339620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724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fade">
                                      <p:cBhvr>
                                        <p:cTn id="53" dur="500"/>
                                        <p:tgtEl>
                                          <p:spTgt spid="6">
                                            <p:txEl>
                                              <p:pRg st="8" end="8"/>
                                            </p:txEl>
                                          </p:spTgt>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3" grpId="0"/>
      <p:bldP spid="19" grpId="0"/>
      <p:bldP spid="20" grpId="0"/>
      <p:bldP spid="21" grpId="0"/>
      <p:bldP spid="22" grpId="0"/>
      <p:bldP spid="23" grpId="0"/>
      <p:bldP spid="24" grpId="0"/>
      <p:bldP spid="25" grpId="0"/>
      <p:bldP spid="26" grpId="0"/>
      <p:bldP spid="2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表格 116">
            <a:extLst>
              <a:ext uri="{FF2B5EF4-FFF2-40B4-BE49-F238E27FC236}">
                <a16:creationId xmlns:a16="http://schemas.microsoft.com/office/drawing/2014/main" xmlns="" id="{51B45DAB-0C99-4FCF-8A55-C6A9C922071C}"/>
              </a:ext>
            </a:extLst>
          </p:cNvPr>
          <p:cNvGraphicFramePr>
            <a:graphicFrameLocks noGrp="1"/>
          </p:cNvGraphicFramePr>
          <p:nvPr>
            <p:extLst>
              <p:ext uri="{D42A27DB-BD31-4B8C-83A1-F6EECF244321}">
                <p14:modId xmlns:p14="http://schemas.microsoft.com/office/powerpoint/2010/main" val="3194295658"/>
              </p:ext>
            </p:extLst>
          </p:nvPr>
        </p:nvGraphicFramePr>
        <p:xfrm>
          <a:off x="1045902" y="1921933"/>
          <a:ext cx="10058401" cy="4334936"/>
        </p:xfrm>
        <a:graphic>
          <a:graphicData uri="http://schemas.openxmlformats.org/drawingml/2006/table">
            <a:tbl>
              <a:tblPr firstRow="1" bandRow="1">
                <a:tableStyleId>{C4B1156A-380E-4F78-BDF5-A606A8083BF9}</a:tableStyleId>
              </a:tblPr>
              <a:tblGrid>
                <a:gridCol w="2611698">
                  <a:extLst>
                    <a:ext uri="{9D8B030D-6E8A-4147-A177-3AD203B41FA5}">
                      <a16:colId xmlns:a16="http://schemas.microsoft.com/office/drawing/2014/main" xmlns="" val="3834547016"/>
                    </a:ext>
                  </a:extLst>
                </a:gridCol>
                <a:gridCol w="7446703">
                  <a:extLst>
                    <a:ext uri="{9D8B030D-6E8A-4147-A177-3AD203B41FA5}">
                      <a16:colId xmlns:a16="http://schemas.microsoft.com/office/drawing/2014/main" xmlns="" val="1854788187"/>
                    </a:ext>
                  </a:extLst>
                </a:gridCol>
              </a:tblGrid>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Types of Concierge in Kempinski Hotel</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Services Offered</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624669001"/>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Business Concierge</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Its revolutionary corporate account recognition program offers clients special __________________________________.</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855522592"/>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Leisure Concierge</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Packages are available in all room categories and include a compiled by the hotel Concierge ________________________.</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751889468"/>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Private Concierge</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Offers ______________________enhanced personal recognition and a series of benefits.</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2349581388"/>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Meeting Concierge</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Promises to </a:t>
                      </a:r>
                      <a:r>
                        <a:rPr lang="en-US" altLang="zh-CN" sz="1800" b="1" kern="1200" dirty="0" err="1">
                          <a:solidFill>
                            <a:schemeClr val="tx1"/>
                          </a:solidFill>
                          <a:latin typeface="Times New Roman" panose="02020603050405020304" pitchFamily="18" charset="0"/>
                          <a:ea typeface="+mn-ea"/>
                          <a:cs typeface="Times New Roman" panose="02020603050405020304" pitchFamily="18" charset="0"/>
                        </a:rPr>
                        <a:t>to</a:t>
                      </a: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 __________all inquiries within 24 hours. Provides flexible and comprehensive services for groups of __________participants or more as well as tailor-made services.</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255675356"/>
                  </a:ext>
                </a:extLst>
              </a:tr>
            </a:tbl>
          </a:graphicData>
        </a:graphic>
      </p:graphicFrame>
      <p:sp>
        <p:nvSpPr>
          <p:cNvPr id="119" name="矩形 118">
            <a:extLst>
              <a:ext uri="{FF2B5EF4-FFF2-40B4-BE49-F238E27FC236}">
                <a16:creationId xmlns:a16="http://schemas.microsoft.com/office/drawing/2014/main" xmlns="" id="{6B28326D-6B33-43BD-839F-0A1717EF84D6}"/>
              </a:ext>
            </a:extLst>
          </p:cNvPr>
          <p:cNvSpPr/>
          <p:nvPr/>
        </p:nvSpPr>
        <p:spPr>
          <a:xfrm>
            <a:off x="4774804" y="3089369"/>
            <a:ext cx="3156633"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discounts and privileges</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0" name="矩形 119">
            <a:extLst>
              <a:ext uri="{FF2B5EF4-FFF2-40B4-BE49-F238E27FC236}">
                <a16:creationId xmlns:a16="http://schemas.microsoft.com/office/drawing/2014/main" xmlns="" id="{92915FD7-44F4-4803-89C4-50955CCB3EE4}"/>
              </a:ext>
            </a:extLst>
          </p:cNvPr>
          <p:cNvSpPr/>
          <p:nvPr/>
        </p:nvSpPr>
        <p:spPr>
          <a:xfrm>
            <a:off x="5812341" y="3952314"/>
            <a:ext cx="2710999" cy="461665"/>
          </a:xfrm>
          <a:prstGeom prst="rect">
            <a:avLst/>
          </a:prstGeom>
        </p:spPr>
        <p:txBody>
          <a:bodyPr wrap="none">
            <a:spAutoFit/>
          </a:bodyPr>
          <a:lstStyle/>
          <a:p>
            <a:pPr lvl="0" algn="just"/>
            <a:r>
              <a:rPr lang="en-US" altLang="zh-CN" sz="2400" kern="100" dirty="0">
                <a:solidFill>
                  <a:srgbClr val="FF0000"/>
                </a:solidFill>
                <a:latin typeface="Times New Roman" panose="02020603050405020304" pitchFamily="18" charset="0"/>
                <a:ea typeface="宋体" panose="02010600030101010101" pitchFamily="2" charset="-122"/>
              </a:rPr>
              <a:t>local guide brochure</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1" name="矩形 120">
            <a:extLst>
              <a:ext uri="{FF2B5EF4-FFF2-40B4-BE49-F238E27FC236}">
                <a16:creationId xmlns:a16="http://schemas.microsoft.com/office/drawing/2014/main" xmlns="" id="{2C60F8B3-8A20-460F-8B22-BA9F6298014D}"/>
              </a:ext>
            </a:extLst>
          </p:cNvPr>
          <p:cNvSpPr/>
          <p:nvPr/>
        </p:nvSpPr>
        <p:spPr>
          <a:xfrm>
            <a:off x="4501290" y="4498644"/>
            <a:ext cx="2446504"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invented members</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2" name="矩形 121">
            <a:extLst>
              <a:ext uri="{FF2B5EF4-FFF2-40B4-BE49-F238E27FC236}">
                <a16:creationId xmlns:a16="http://schemas.microsoft.com/office/drawing/2014/main" xmlns="" id="{1C070A66-313C-4B96-BCD4-9E1A94F66AF4}"/>
              </a:ext>
            </a:extLst>
          </p:cNvPr>
          <p:cNvSpPr/>
          <p:nvPr/>
        </p:nvSpPr>
        <p:spPr>
          <a:xfrm>
            <a:off x="5183687" y="5231588"/>
            <a:ext cx="1715098" cy="461665"/>
          </a:xfrm>
          <a:prstGeom prst="rect">
            <a:avLst/>
          </a:prstGeom>
        </p:spPr>
        <p:txBody>
          <a:bodyPr wrap="square">
            <a:spAutoFit/>
          </a:bodyPr>
          <a:lstStyle/>
          <a:p>
            <a:pPr lvl="0" algn="just"/>
            <a:r>
              <a:rPr lang="en-US" altLang="zh-CN" sz="2400" kern="100" dirty="0">
                <a:solidFill>
                  <a:srgbClr val="FF0000"/>
                </a:solidFill>
                <a:latin typeface="Times New Roman" panose="02020603050405020304" pitchFamily="18" charset="0"/>
                <a:ea typeface="宋体" panose="02010600030101010101" pitchFamily="2" charset="-122"/>
              </a:rPr>
              <a:t>respond</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3" name="矩形 122">
            <a:extLst>
              <a:ext uri="{FF2B5EF4-FFF2-40B4-BE49-F238E27FC236}">
                <a16:creationId xmlns:a16="http://schemas.microsoft.com/office/drawing/2014/main" xmlns="" id="{6FF4296F-A16B-451F-A4F1-AC811401E008}"/>
              </a:ext>
            </a:extLst>
          </p:cNvPr>
          <p:cNvSpPr/>
          <p:nvPr/>
        </p:nvSpPr>
        <p:spPr>
          <a:xfrm>
            <a:off x="8277118" y="5530616"/>
            <a:ext cx="492443"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10</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4" name="矩形 123">
            <a:extLst>
              <a:ext uri="{FF2B5EF4-FFF2-40B4-BE49-F238E27FC236}">
                <a16:creationId xmlns:a16="http://schemas.microsoft.com/office/drawing/2014/main" xmlns="" id="{FBB9EBC4-8607-4C3A-A13F-707A59B5DF4A}"/>
              </a:ext>
            </a:extLst>
          </p:cNvPr>
          <p:cNvSpPr/>
          <p:nvPr/>
        </p:nvSpPr>
        <p:spPr>
          <a:xfrm>
            <a:off x="1045902" y="635507"/>
            <a:ext cx="10122171" cy="954107"/>
          </a:xfrm>
          <a:prstGeom prst="rect">
            <a:avLst/>
          </a:prstGeom>
        </p:spPr>
        <p:txBody>
          <a:bodyPr wrap="square">
            <a:spAutoFit/>
          </a:bodyPr>
          <a:lstStyle/>
          <a:p>
            <a:pPr lvl="0"/>
            <a:r>
              <a:rPr lang="en-US" altLang="zh-CN" sz="2800" b="1" dirty="0">
                <a:solidFill>
                  <a:srgbClr val="FFC000"/>
                </a:solidFill>
              </a:rPr>
              <a:t>Exercise 2: Fill in the blanks with words or phrases according to the passage.</a:t>
            </a:r>
          </a:p>
        </p:txBody>
      </p:sp>
      <p:pic>
        <p:nvPicPr>
          <p:cNvPr id="9" name="图片 6">
            <a:hlinkClick r:id="rId2" action="ppaction://hlinksldjump"/>
            <a:extLst>
              <a:ext uri="{FF2B5EF4-FFF2-40B4-BE49-F238E27FC236}">
                <a16:creationId xmlns:a16="http://schemas.microsoft.com/office/drawing/2014/main" xmlns="" id="{7B506D3C-B2DF-49DD-B92C-697837F7C2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98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500"/>
                                        <p:tgtEl>
                                          <p:spTgt spid="1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632362"/>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873379" y="1995166"/>
            <a:ext cx="11149288" cy="4524315"/>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Pingyao ancient city, which has been formally named as “World Cultural Heritage” by UNESCO , is a well-preserved ancient city in northern China. </a:t>
            </a:r>
            <a:endParaRPr lang="zh-CN" altLang="zh-CN" sz="2400" dirty="0">
              <a:solidFill>
                <a:schemeClr val="bg1"/>
              </a:solidFill>
              <a:latin typeface="Times New Roman" panose="02020603050405020304" pitchFamily="18" charset="0"/>
              <a:cs typeface="Times New Roman" panose="02020603050405020304" pitchFamily="18" charset="0"/>
            </a:endParaRPr>
          </a:p>
          <a:p>
            <a:pPr indent="457200"/>
            <a:r>
              <a:rPr lang="en-US" altLang="zh-CN" sz="2400" dirty="0">
                <a:solidFill>
                  <a:schemeClr val="bg1"/>
                </a:solidFill>
                <a:latin typeface="Times New Roman" panose="02020603050405020304" pitchFamily="18" charset="0"/>
                <a:cs typeface="Times New Roman" panose="02020603050405020304" pitchFamily="18" charset="0"/>
              </a:rPr>
              <a:t>Pingyao ancient city is located in the middle of Shanxi province, about 650 kilometers away from Beijing. It is a famous cultural city with over 2 700 years of history. </a:t>
            </a:r>
            <a:endParaRPr lang="zh-CN" altLang="zh-CN" sz="2400" dirty="0">
              <a:solidFill>
                <a:schemeClr val="bg1"/>
              </a:solidFill>
              <a:latin typeface="Times New Roman" panose="02020603050405020304" pitchFamily="18" charset="0"/>
              <a:cs typeface="Times New Roman" panose="02020603050405020304" pitchFamily="18" charset="0"/>
            </a:endParaRPr>
          </a:p>
          <a:p>
            <a:pPr indent="457200"/>
            <a:r>
              <a:rPr lang="en-US" altLang="zh-CN" sz="2400" dirty="0">
                <a:solidFill>
                  <a:schemeClr val="bg1"/>
                </a:solidFill>
                <a:latin typeface="Times New Roman" panose="02020603050405020304" pitchFamily="18" charset="0"/>
                <a:cs typeface="Times New Roman" panose="02020603050405020304" pitchFamily="18" charset="0"/>
              </a:rPr>
              <a:t>Overlooking from the sky, you may find that the shape of the Pingyao ancient city is like that of a tortoise (</a:t>
            </a:r>
            <a:r>
              <a:rPr lang="zh-CN" altLang="zh-CN" sz="2400" dirty="0">
                <a:solidFill>
                  <a:schemeClr val="bg1"/>
                </a:solidFill>
                <a:latin typeface="Times New Roman" panose="02020603050405020304" pitchFamily="18" charset="0"/>
                <a:cs typeface="Times New Roman" panose="02020603050405020304" pitchFamily="18" charset="0"/>
              </a:rPr>
              <a:t>龟</a:t>
            </a:r>
            <a:r>
              <a:rPr lang="en-US" altLang="zh-CN" sz="2400" dirty="0">
                <a:solidFill>
                  <a:schemeClr val="bg1"/>
                </a:solidFill>
                <a:latin typeface="Times New Roman" panose="02020603050405020304" pitchFamily="18" charset="0"/>
                <a:cs typeface="Times New Roman" panose="02020603050405020304" pitchFamily="18" charset="0"/>
              </a:rPr>
              <a:t>). The ancient Chinese people worshipped tortoises, and regarded them as the symbol of longevity. Thus the way Pingyao was constructed carried the profound meaning of making this ancient city as firm as a rock and last forever.</a:t>
            </a:r>
            <a:endParaRPr lang="zh-CN" altLang="zh-CN" sz="2400" dirty="0">
              <a:solidFill>
                <a:schemeClr val="bg1"/>
              </a:solidFill>
              <a:latin typeface="Times New Roman" panose="02020603050405020304" pitchFamily="18" charset="0"/>
              <a:cs typeface="Times New Roman" panose="02020603050405020304" pitchFamily="18" charset="0"/>
            </a:endParaRPr>
          </a:p>
          <a:p>
            <a:pPr indent="457200"/>
            <a:r>
              <a:rPr lang="en-US" altLang="zh-CN" sz="2400" dirty="0">
                <a:solidFill>
                  <a:schemeClr val="bg1"/>
                </a:solidFill>
                <a:latin typeface="Times New Roman" panose="02020603050405020304" pitchFamily="18" charset="0"/>
                <a:cs typeface="Times New Roman" panose="02020603050405020304" pitchFamily="18" charset="0"/>
              </a:rPr>
              <a:t>All the streets, shops and residences are kept in the style of the Ming and Qing Dynasties. The city walls divide Pingyao, a city with an area of around 2.25 square kilometers, into two completely different worlds. Outside the city walls is the new city with serried (</a:t>
            </a:r>
            <a:r>
              <a:rPr lang="zh-CN" altLang="zh-CN" sz="2400" dirty="0">
                <a:solidFill>
                  <a:schemeClr val="bg1"/>
                </a:solidFill>
                <a:latin typeface="Times New Roman" panose="02020603050405020304" pitchFamily="18" charset="0"/>
                <a:cs typeface="Times New Roman" panose="02020603050405020304" pitchFamily="18" charset="0"/>
              </a:rPr>
              <a:t>密集的</a:t>
            </a:r>
            <a:r>
              <a:rPr lang="en-US" altLang="zh-CN" sz="2400" dirty="0">
                <a:solidFill>
                  <a:schemeClr val="bg1"/>
                </a:solidFill>
                <a:latin typeface="Times New Roman" panose="02020603050405020304" pitchFamily="18" charset="0"/>
                <a:cs typeface="Times New Roman" panose="02020603050405020304" pitchFamily="18" charset="0"/>
              </a:rPr>
              <a:t>) tall buildings. </a:t>
            </a:r>
          </a:p>
        </p:txBody>
      </p:sp>
      <p:pic>
        <p:nvPicPr>
          <p:cNvPr id="16"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696260" y="1214770"/>
            <a:ext cx="10773096" cy="584775"/>
          </a:xfrm>
          <a:prstGeom prst="rect">
            <a:avLst/>
          </a:prstGeom>
        </p:spPr>
        <p:txBody>
          <a:bodyPr wrap="square">
            <a:spAutoFit/>
          </a:bodyPr>
          <a:lstStyle/>
          <a:p>
            <a:pPr algn="ctr"/>
            <a:r>
              <a:rPr lang="en-US" altLang="zh-CN" sz="3200" b="1" dirty="0">
                <a:solidFill>
                  <a:srgbClr val="FFC000"/>
                </a:solidFill>
              </a:rPr>
              <a:t>Pingyao Ancient City</a:t>
            </a:r>
            <a:endParaRPr lang="zh-CN" altLang="en-US" sz="2000" dirty="0"/>
          </a:p>
        </p:txBody>
      </p:sp>
      <p:sp>
        <p:nvSpPr>
          <p:cNvPr id="11" name="矩形 10">
            <a:extLst>
              <a:ext uri="{FF2B5EF4-FFF2-40B4-BE49-F238E27FC236}">
                <a16:creationId xmlns:a16="http://schemas.microsoft.com/office/drawing/2014/main" xmlns="" id="{140DB0E8-7D74-4175-AD04-1B72164A771F}"/>
              </a:ext>
            </a:extLst>
          </p:cNvPr>
          <p:cNvSpPr/>
          <p:nvPr/>
        </p:nvSpPr>
        <p:spPr>
          <a:xfrm>
            <a:off x="470032" y="108121"/>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III  Extensive Reading: Pingyao Ancient City</a:t>
            </a:r>
          </a:p>
        </p:txBody>
      </p:sp>
    </p:spTree>
    <p:extLst>
      <p:ext uri="{BB962C8B-B14F-4D97-AF65-F5344CB8AC3E}">
        <p14:creationId xmlns:p14="http://schemas.microsoft.com/office/powerpoint/2010/main" val="132548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500"/>
                                        <p:tgtEl>
                                          <p:spTgt spid="2">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1"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F08DED2D-B33B-4039-B5BE-A6319A6E86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82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B0CAD46-A4F9-4D25-82AA-D63A30886B4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3886" r="98446"/>
                    </a14:imgEffect>
                  </a14:imgLayer>
                </a14:imgProps>
              </a:ext>
            </a:extLst>
          </a:blip>
          <a:stretch>
            <a:fillRect/>
          </a:stretch>
        </p:blipFill>
        <p:spPr>
          <a:xfrm>
            <a:off x="3262872" y="2323237"/>
            <a:ext cx="6048299" cy="4747759"/>
          </a:xfrm>
          <a:prstGeom prst="rect">
            <a:avLst/>
          </a:prstGeom>
        </p:spPr>
      </p:pic>
      <p:sp>
        <p:nvSpPr>
          <p:cNvPr id="2" name="矩形 1"/>
          <p:cNvSpPr/>
          <p:nvPr/>
        </p:nvSpPr>
        <p:spPr>
          <a:xfrm>
            <a:off x="471626" y="676922"/>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IV   Writing: Invitation Cards</a:t>
            </a:r>
          </a:p>
        </p:txBody>
      </p:sp>
      <p:sp>
        <p:nvSpPr>
          <p:cNvPr id="7" name="矩形 6">
            <a:extLst>
              <a:ext uri="{FF2B5EF4-FFF2-40B4-BE49-F238E27FC236}">
                <a16:creationId xmlns:a16="http://schemas.microsoft.com/office/drawing/2014/main" xmlns="" id="{6E374569-799B-4830-8F03-BB4AACB11A01}"/>
              </a:ext>
            </a:extLst>
          </p:cNvPr>
          <p:cNvSpPr/>
          <p:nvPr/>
        </p:nvSpPr>
        <p:spPr>
          <a:xfrm>
            <a:off x="910202" y="1256514"/>
            <a:ext cx="10753640" cy="954107"/>
          </a:xfrm>
          <a:prstGeom prst="rect">
            <a:avLst/>
          </a:prstGeom>
        </p:spPr>
        <p:txBody>
          <a:bodyPr wrap="square">
            <a:spAutoFit/>
          </a:bodyPr>
          <a:lstStyle/>
          <a:p>
            <a:pPr lvl="0"/>
            <a:r>
              <a:rPr lang="en-US" altLang="zh-CN" sz="2800" b="1" dirty="0">
                <a:solidFill>
                  <a:schemeClr val="accent4">
                    <a:lumMod val="40000"/>
                    <a:lumOff val="60000"/>
                  </a:schemeClr>
                </a:solidFill>
              </a:rPr>
              <a:t>1. Finish the following exercises concerning the useful words and expressions in this unit.</a:t>
            </a:r>
          </a:p>
        </p:txBody>
      </p:sp>
      <p:sp>
        <p:nvSpPr>
          <p:cNvPr id="8" name="矩形 7">
            <a:extLst>
              <a:ext uri="{FF2B5EF4-FFF2-40B4-BE49-F238E27FC236}">
                <a16:creationId xmlns:a16="http://schemas.microsoft.com/office/drawing/2014/main" xmlns="" id="{B0137080-8133-4CE9-A1E6-F20C49188324}"/>
              </a:ext>
            </a:extLst>
          </p:cNvPr>
          <p:cNvSpPr/>
          <p:nvPr/>
        </p:nvSpPr>
        <p:spPr>
          <a:xfrm>
            <a:off x="1699923" y="2210621"/>
            <a:ext cx="10122171" cy="523220"/>
          </a:xfrm>
          <a:prstGeom prst="rect">
            <a:avLst/>
          </a:prstGeom>
        </p:spPr>
        <p:txBody>
          <a:bodyPr wrap="square">
            <a:spAutoFit/>
          </a:bodyPr>
          <a:lstStyle/>
          <a:p>
            <a:pPr lvl="0"/>
            <a:r>
              <a:rPr lang="en-US" altLang="zh-CN" sz="2800" b="1" dirty="0">
                <a:solidFill>
                  <a:srgbClr val="FFC000"/>
                </a:solidFill>
              </a:rPr>
              <a:t>Exercise 1: Fill in the blanks to complete each word.</a:t>
            </a:r>
          </a:p>
        </p:txBody>
      </p:sp>
      <p:sp>
        <p:nvSpPr>
          <p:cNvPr id="103" name="矩形 102">
            <a:extLst>
              <a:ext uri="{FF2B5EF4-FFF2-40B4-BE49-F238E27FC236}">
                <a16:creationId xmlns:a16="http://schemas.microsoft.com/office/drawing/2014/main" xmlns="" id="{D4C12BF7-6439-4924-80CB-F0C8AD68552E}"/>
              </a:ext>
            </a:extLst>
          </p:cNvPr>
          <p:cNvSpPr/>
          <p:nvPr/>
        </p:nvSpPr>
        <p:spPr>
          <a:xfrm flipH="1">
            <a:off x="5594778" y="3889157"/>
            <a:ext cx="269626" cy="369332"/>
          </a:xfrm>
          <a:prstGeom prst="rect">
            <a:avLst/>
          </a:prstGeom>
        </p:spPr>
        <p:txBody>
          <a:bodyPr wrap="square">
            <a:spAutoFit/>
          </a:bodyPr>
          <a:lstStyle/>
          <a:p>
            <a:r>
              <a:rPr lang="en-US" altLang="zh-CN" b="1" dirty="0">
                <a:solidFill>
                  <a:srgbClr val="C00000"/>
                </a:solidFill>
              </a:rPr>
              <a:t>v</a:t>
            </a:r>
            <a:endParaRPr lang="zh-CN" altLang="en-US" dirty="0">
              <a:solidFill>
                <a:srgbClr val="C00000"/>
              </a:solidFill>
            </a:endParaRPr>
          </a:p>
        </p:txBody>
      </p:sp>
      <p:sp>
        <p:nvSpPr>
          <p:cNvPr id="104" name="矩形 103">
            <a:extLst>
              <a:ext uri="{FF2B5EF4-FFF2-40B4-BE49-F238E27FC236}">
                <a16:creationId xmlns:a16="http://schemas.microsoft.com/office/drawing/2014/main" xmlns="" id="{411AD449-E8E4-4D98-BEE7-4D2C4D55F70E}"/>
              </a:ext>
            </a:extLst>
          </p:cNvPr>
          <p:cNvSpPr/>
          <p:nvPr/>
        </p:nvSpPr>
        <p:spPr>
          <a:xfrm>
            <a:off x="7804724" y="4702660"/>
            <a:ext cx="324128" cy="369332"/>
          </a:xfrm>
          <a:prstGeom prst="rect">
            <a:avLst/>
          </a:prstGeom>
        </p:spPr>
        <p:txBody>
          <a:bodyPr wrap="none">
            <a:spAutoFit/>
          </a:bodyPr>
          <a:lstStyle/>
          <a:p>
            <a:r>
              <a:rPr lang="en-US" altLang="zh-CN" b="1" dirty="0">
                <a:solidFill>
                  <a:srgbClr val="C00000"/>
                </a:solidFill>
              </a:rPr>
              <a:t>g</a:t>
            </a:r>
            <a:endParaRPr lang="zh-CN" altLang="en-US" dirty="0">
              <a:solidFill>
                <a:srgbClr val="C00000"/>
              </a:solidFill>
            </a:endParaRPr>
          </a:p>
        </p:txBody>
      </p:sp>
      <p:sp>
        <p:nvSpPr>
          <p:cNvPr id="105" name="矩形 104">
            <a:extLst>
              <a:ext uri="{FF2B5EF4-FFF2-40B4-BE49-F238E27FC236}">
                <a16:creationId xmlns:a16="http://schemas.microsoft.com/office/drawing/2014/main" xmlns="" id="{3FE93E24-F0C1-420C-8BE5-A65793819970}"/>
              </a:ext>
            </a:extLst>
          </p:cNvPr>
          <p:cNvSpPr/>
          <p:nvPr/>
        </p:nvSpPr>
        <p:spPr>
          <a:xfrm>
            <a:off x="5552783" y="4697117"/>
            <a:ext cx="307172" cy="369332"/>
          </a:xfrm>
          <a:prstGeom prst="rect">
            <a:avLst/>
          </a:prstGeom>
        </p:spPr>
        <p:txBody>
          <a:bodyPr wrap="square">
            <a:spAutoFit/>
          </a:bodyPr>
          <a:lstStyle/>
          <a:p>
            <a:r>
              <a:rPr lang="en-US" altLang="zh-CN" b="1" dirty="0">
                <a:solidFill>
                  <a:srgbClr val="C00000"/>
                </a:solidFill>
              </a:rPr>
              <a:t>c</a:t>
            </a:r>
            <a:endParaRPr lang="zh-CN" altLang="en-US" dirty="0">
              <a:solidFill>
                <a:srgbClr val="C00000"/>
              </a:solidFill>
            </a:endParaRPr>
          </a:p>
        </p:txBody>
      </p:sp>
      <p:sp>
        <p:nvSpPr>
          <p:cNvPr id="106" name="矩形 105">
            <a:extLst>
              <a:ext uri="{FF2B5EF4-FFF2-40B4-BE49-F238E27FC236}">
                <a16:creationId xmlns:a16="http://schemas.microsoft.com/office/drawing/2014/main" xmlns="" id="{F98D776E-1135-4489-8733-1F0A7A97B473}"/>
              </a:ext>
            </a:extLst>
          </p:cNvPr>
          <p:cNvSpPr/>
          <p:nvPr/>
        </p:nvSpPr>
        <p:spPr>
          <a:xfrm>
            <a:off x="4450814" y="5520267"/>
            <a:ext cx="595319" cy="369332"/>
          </a:xfrm>
          <a:prstGeom prst="rect">
            <a:avLst/>
          </a:prstGeom>
        </p:spPr>
        <p:txBody>
          <a:bodyPr wrap="square">
            <a:spAutoFit/>
          </a:bodyPr>
          <a:lstStyle/>
          <a:p>
            <a:r>
              <a:rPr lang="en-US" altLang="zh-CN" b="1" dirty="0">
                <a:solidFill>
                  <a:srgbClr val="C00000"/>
                </a:solidFill>
              </a:rPr>
              <a:t>f</a:t>
            </a:r>
            <a:endParaRPr lang="zh-CN" altLang="en-US" dirty="0">
              <a:solidFill>
                <a:srgbClr val="C00000"/>
              </a:solidFill>
            </a:endParaRPr>
          </a:p>
        </p:txBody>
      </p:sp>
      <p:sp>
        <p:nvSpPr>
          <p:cNvPr id="13" name="矩形 12">
            <a:extLst>
              <a:ext uri="{FF2B5EF4-FFF2-40B4-BE49-F238E27FC236}">
                <a16:creationId xmlns:a16="http://schemas.microsoft.com/office/drawing/2014/main" xmlns="" id="{62FED399-8870-4183-A548-C8F11F77113A}"/>
              </a:ext>
            </a:extLst>
          </p:cNvPr>
          <p:cNvSpPr/>
          <p:nvPr/>
        </p:nvSpPr>
        <p:spPr>
          <a:xfrm>
            <a:off x="7804724" y="2757501"/>
            <a:ext cx="319785" cy="369332"/>
          </a:xfrm>
          <a:prstGeom prst="rect">
            <a:avLst/>
          </a:prstGeom>
        </p:spPr>
        <p:txBody>
          <a:bodyPr wrap="square">
            <a:spAutoFit/>
          </a:bodyPr>
          <a:lstStyle/>
          <a:p>
            <a:r>
              <a:rPr lang="en-US" altLang="zh-CN" b="1" dirty="0">
                <a:solidFill>
                  <a:srgbClr val="C00000"/>
                </a:solidFill>
              </a:rPr>
              <a:t>a</a:t>
            </a:r>
            <a:endParaRPr lang="zh-CN" altLang="en-US" dirty="0">
              <a:solidFill>
                <a:srgbClr val="C00000"/>
              </a:solidFill>
            </a:endParaRPr>
          </a:p>
        </p:txBody>
      </p:sp>
      <p:pic>
        <p:nvPicPr>
          <p:cNvPr id="12" name="图片 6">
            <a:hlinkClick r:id="rId4" action="ppaction://hlinksldjump"/>
            <a:extLst>
              <a:ext uri="{FF2B5EF4-FFF2-40B4-BE49-F238E27FC236}">
                <a16:creationId xmlns:a16="http://schemas.microsoft.com/office/drawing/2014/main" xmlns="" id="{82C6B008-8ECC-4BA5-BD11-8F3DF85713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28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500"/>
                                        <p:tgtEl>
                                          <p:spTgt spid="10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500"/>
                                        <p:tgtEl>
                                          <p:spTgt spid="10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3" grpId="0"/>
      <p:bldP spid="104" grpId="0"/>
      <p:bldP spid="105" grpId="0"/>
      <p:bldP spid="106" grpId="0"/>
      <p:bldP spid="13"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B0137080-8133-4CE9-A1E6-F20C49188324}"/>
              </a:ext>
            </a:extLst>
          </p:cNvPr>
          <p:cNvSpPr/>
          <p:nvPr/>
        </p:nvSpPr>
        <p:spPr>
          <a:xfrm>
            <a:off x="484307" y="268803"/>
            <a:ext cx="8941104" cy="954107"/>
          </a:xfrm>
          <a:prstGeom prst="rect">
            <a:avLst/>
          </a:prstGeom>
        </p:spPr>
        <p:txBody>
          <a:bodyPr wrap="square">
            <a:spAutoFit/>
          </a:bodyPr>
          <a:lstStyle/>
          <a:p>
            <a:pPr lvl="0"/>
            <a:r>
              <a:rPr lang="en-US" altLang="zh-CN" sz="2800" b="1" dirty="0">
                <a:solidFill>
                  <a:srgbClr val="FFC000"/>
                </a:solidFill>
              </a:rPr>
              <a:t>Exercise 2: Write down the proper English expressions based on the Chinese given below.</a:t>
            </a:r>
          </a:p>
        </p:txBody>
      </p:sp>
      <p:pic>
        <p:nvPicPr>
          <p:cNvPr id="4" name="图片 3">
            <a:extLst>
              <a:ext uri="{FF2B5EF4-FFF2-40B4-BE49-F238E27FC236}">
                <a16:creationId xmlns:a16="http://schemas.microsoft.com/office/drawing/2014/main" xmlns="" id="{403B1C2D-A0A6-4985-B424-905B8453858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285662" y="1774130"/>
            <a:ext cx="2880000" cy="2160000"/>
          </a:xfrm>
          <a:prstGeom prst="rect">
            <a:avLst/>
          </a:prstGeom>
        </p:spPr>
      </p:pic>
      <p:pic>
        <p:nvPicPr>
          <p:cNvPr id="107" name="图片 106">
            <a:extLst>
              <a:ext uri="{FF2B5EF4-FFF2-40B4-BE49-F238E27FC236}">
                <a16:creationId xmlns:a16="http://schemas.microsoft.com/office/drawing/2014/main" xmlns="" id="{0B2E503E-D4DC-4F12-8364-1FF466D34A1B}"/>
              </a:ext>
            </a:extLst>
          </p:cNvPr>
          <p:cNvPicPr>
            <a:picLocks/>
          </p:cNvPicPr>
          <p:nvPr/>
        </p:nvPicPr>
        <p:blipFill rotWithShape="1">
          <a:blip r:embed="rId3" cstate="print">
            <a:extLst>
              <a:ext uri="{28A0092B-C50C-407E-A947-70E740481C1C}">
                <a14:useLocalDpi xmlns:a14="http://schemas.microsoft.com/office/drawing/2010/main" val="0"/>
              </a:ext>
            </a:extLst>
          </a:blip>
          <a:srcRect t="32867" b="17457"/>
          <a:stretch/>
        </p:blipFill>
        <p:spPr>
          <a:xfrm>
            <a:off x="6833775" y="1732025"/>
            <a:ext cx="2880000" cy="2160000"/>
          </a:xfrm>
          <a:prstGeom prst="rect">
            <a:avLst/>
          </a:prstGeom>
        </p:spPr>
      </p:pic>
      <p:pic>
        <p:nvPicPr>
          <p:cNvPr id="109" name="图片 108">
            <a:extLst>
              <a:ext uri="{FF2B5EF4-FFF2-40B4-BE49-F238E27FC236}">
                <a16:creationId xmlns:a16="http://schemas.microsoft.com/office/drawing/2014/main" xmlns="" id="{FEFFA618-91A8-4C44-B7C0-66B85E24682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250540" y="4250771"/>
            <a:ext cx="2880000" cy="2160000"/>
          </a:xfrm>
          <a:prstGeom prst="rect">
            <a:avLst/>
          </a:prstGeom>
        </p:spPr>
      </p:pic>
      <p:pic>
        <p:nvPicPr>
          <p:cNvPr id="111" name="图片 110">
            <a:extLst>
              <a:ext uri="{FF2B5EF4-FFF2-40B4-BE49-F238E27FC236}">
                <a16:creationId xmlns:a16="http://schemas.microsoft.com/office/drawing/2014/main" xmlns="" id="{8CCC503D-28D3-4440-8E3C-06C7817481F4}"/>
              </a:ext>
            </a:extLst>
          </p:cNvPr>
          <p:cNvPicPr>
            <a:picLocks/>
          </p:cNvPicPr>
          <p:nvPr/>
        </p:nvPicPr>
        <p:blipFill rotWithShape="1">
          <a:blip r:embed="rId5" cstate="print">
            <a:extLst>
              <a:ext uri="{28A0092B-C50C-407E-A947-70E740481C1C}">
                <a14:useLocalDpi xmlns:a14="http://schemas.microsoft.com/office/drawing/2010/main" val="0"/>
              </a:ext>
            </a:extLst>
          </a:blip>
          <a:srcRect t="10825" b="32619"/>
          <a:stretch/>
        </p:blipFill>
        <p:spPr>
          <a:xfrm>
            <a:off x="6850736" y="4382856"/>
            <a:ext cx="2880000" cy="2160000"/>
          </a:xfrm>
          <a:prstGeom prst="rect">
            <a:avLst/>
          </a:prstGeom>
        </p:spPr>
      </p:pic>
      <p:sp>
        <p:nvSpPr>
          <p:cNvPr id="113" name="矩形 112">
            <a:extLst>
              <a:ext uri="{FF2B5EF4-FFF2-40B4-BE49-F238E27FC236}">
                <a16:creationId xmlns:a16="http://schemas.microsoft.com/office/drawing/2014/main" xmlns="" id="{B6894E85-542B-4513-8EC1-4D5461F8C462}"/>
              </a:ext>
            </a:extLst>
          </p:cNvPr>
          <p:cNvSpPr/>
          <p:nvPr/>
        </p:nvSpPr>
        <p:spPr>
          <a:xfrm>
            <a:off x="4143918" y="2284486"/>
            <a:ext cx="2155282" cy="646331"/>
          </a:xfrm>
          <a:prstGeom prst="rect">
            <a:avLst/>
          </a:prstGeom>
        </p:spPr>
        <p:txBody>
          <a:bodyPr wrap="square">
            <a:spAutoFit/>
          </a:bodyPr>
          <a:lstStyle/>
          <a:p>
            <a:pPr algn="ctr"/>
            <a:r>
              <a:rPr lang="zh-CN" altLang="en-US" b="1" kern="100" dirty="0">
                <a:solidFill>
                  <a:schemeClr val="bg1"/>
                </a:solidFill>
                <a:latin typeface="Times New Roman" panose="02020603050405020304" pitchFamily="18" charset="0"/>
                <a:ea typeface="宋体" panose="02010600030101010101" pitchFamily="2" charset="-122"/>
              </a:rPr>
              <a:t>接机（接站）服务</a:t>
            </a:r>
            <a:r>
              <a:rPr lang="en-US" altLang="zh-CN" b="1" kern="100" dirty="0">
                <a:solidFill>
                  <a:schemeClr val="bg1"/>
                </a:solidFill>
                <a:latin typeface="Times New Roman" panose="02020603050405020304" pitchFamily="18" charset="0"/>
                <a:ea typeface="宋体" panose="02010600030101010101" pitchFamily="2" charset="-122"/>
              </a:rPr>
              <a:t>pick-up service</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4" name="矩形 113">
            <a:extLst>
              <a:ext uri="{FF2B5EF4-FFF2-40B4-BE49-F238E27FC236}">
                <a16:creationId xmlns:a16="http://schemas.microsoft.com/office/drawing/2014/main" xmlns="" id="{C53E5DBC-FCB3-4C1F-BD08-82071D4B7623}"/>
              </a:ext>
            </a:extLst>
          </p:cNvPr>
          <p:cNvSpPr/>
          <p:nvPr/>
        </p:nvSpPr>
        <p:spPr>
          <a:xfrm>
            <a:off x="9654627" y="2488859"/>
            <a:ext cx="2167467" cy="923330"/>
          </a:xfrm>
          <a:prstGeom prst="rect">
            <a:avLst/>
          </a:prstGeom>
        </p:spPr>
        <p:txBody>
          <a:bodyPr wrap="square">
            <a:spAutoFit/>
          </a:bodyPr>
          <a:lstStyle/>
          <a:p>
            <a:pPr algn="ctr"/>
            <a:r>
              <a:rPr lang="zh-CN" altLang="en-US" b="1" kern="100" dirty="0">
                <a:solidFill>
                  <a:schemeClr val="bg1"/>
                </a:solidFill>
                <a:latin typeface="Times New Roman" panose="02020603050405020304" pitchFamily="18" charset="0"/>
                <a:ea typeface="宋体" panose="02010600030101010101" pitchFamily="2" charset="-122"/>
              </a:rPr>
              <a:t>洗衣服务</a:t>
            </a:r>
            <a:endParaRPr lang="en-US" altLang="zh-CN" b="1" kern="100" dirty="0">
              <a:solidFill>
                <a:schemeClr val="bg1"/>
              </a:solidFill>
              <a:latin typeface="Times New Roman" panose="02020603050405020304" pitchFamily="18" charset="0"/>
              <a:ea typeface="宋体" panose="02010600030101010101" pitchFamily="2" charset="-122"/>
            </a:endParaRPr>
          </a:p>
          <a:p>
            <a:pPr algn="ctr"/>
            <a:r>
              <a:rPr lang="en-US" altLang="zh-CN" b="1" kern="100" dirty="0">
                <a:solidFill>
                  <a:schemeClr val="bg1"/>
                </a:solidFill>
                <a:latin typeface="Times New Roman" panose="02020603050405020304" pitchFamily="18" charset="0"/>
                <a:ea typeface="宋体" panose="02010600030101010101" pitchFamily="2" charset="-122"/>
              </a:rPr>
              <a:t>laundry delivery service</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5" name="矩形 114">
            <a:extLst>
              <a:ext uri="{FF2B5EF4-FFF2-40B4-BE49-F238E27FC236}">
                <a16:creationId xmlns:a16="http://schemas.microsoft.com/office/drawing/2014/main" xmlns="" id="{B419CE7F-F50E-4B99-BF56-5F9B4972147C}"/>
              </a:ext>
            </a:extLst>
          </p:cNvPr>
          <p:cNvSpPr/>
          <p:nvPr/>
        </p:nvSpPr>
        <p:spPr>
          <a:xfrm>
            <a:off x="4050785" y="4807738"/>
            <a:ext cx="2074512" cy="923330"/>
          </a:xfrm>
          <a:prstGeom prst="rect">
            <a:avLst/>
          </a:prstGeom>
        </p:spPr>
        <p:txBody>
          <a:bodyPr wrap="square">
            <a:spAutoFit/>
          </a:bodyPr>
          <a:lstStyle/>
          <a:p>
            <a:pPr algn="ctr"/>
            <a:r>
              <a:rPr lang="zh-CN" altLang="en-US" b="1" kern="100" dirty="0">
                <a:solidFill>
                  <a:schemeClr val="bg1"/>
                </a:solidFill>
                <a:latin typeface="Times New Roman" panose="02020603050405020304" pitchFamily="18" charset="0"/>
                <a:ea typeface="宋体" panose="02010600030101010101" pitchFamily="2" charset="-122"/>
              </a:rPr>
              <a:t>房间内就餐服务</a:t>
            </a:r>
            <a:endParaRPr lang="en-US" altLang="zh-CN" b="1" kern="100" dirty="0">
              <a:solidFill>
                <a:schemeClr val="bg1"/>
              </a:solidFill>
              <a:latin typeface="Times New Roman" panose="02020603050405020304" pitchFamily="18" charset="0"/>
              <a:ea typeface="宋体" panose="02010600030101010101" pitchFamily="2" charset="-122"/>
            </a:endParaRPr>
          </a:p>
          <a:p>
            <a:pPr algn="ctr"/>
            <a:r>
              <a:rPr lang="en-US" altLang="zh-CN" b="1" kern="100" dirty="0">
                <a:solidFill>
                  <a:schemeClr val="bg1"/>
                </a:solidFill>
                <a:latin typeface="Times New Roman" panose="02020603050405020304" pitchFamily="18" charset="0"/>
                <a:ea typeface="宋体" panose="02010600030101010101" pitchFamily="2" charset="-122"/>
              </a:rPr>
              <a:t>room dining service</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6" name="矩形 115">
            <a:extLst>
              <a:ext uri="{FF2B5EF4-FFF2-40B4-BE49-F238E27FC236}">
                <a16:creationId xmlns:a16="http://schemas.microsoft.com/office/drawing/2014/main" xmlns="" id="{193D342B-AE85-4568-89C6-2086CF618A1B}"/>
              </a:ext>
            </a:extLst>
          </p:cNvPr>
          <p:cNvSpPr/>
          <p:nvPr/>
        </p:nvSpPr>
        <p:spPr>
          <a:xfrm>
            <a:off x="9713775" y="4939844"/>
            <a:ext cx="1546892" cy="923330"/>
          </a:xfrm>
          <a:prstGeom prst="rect">
            <a:avLst/>
          </a:prstGeom>
        </p:spPr>
        <p:txBody>
          <a:bodyPr wrap="square">
            <a:spAutoFit/>
          </a:bodyPr>
          <a:lstStyle/>
          <a:p>
            <a:pPr lvl="0" algn="ctr">
              <a:spcAft>
                <a:spcPts val="0"/>
              </a:spcAft>
            </a:pPr>
            <a:r>
              <a:rPr lang="zh-CN" altLang="en-US" b="1" kern="100" dirty="0">
                <a:solidFill>
                  <a:schemeClr val="bg1"/>
                </a:solidFill>
                <a:latin typeface="Times New Roman" panose="02020603050405020304" pitchFamily="18" charset="0"/>
                <a:ea typeface="宋体" panose="02010600030101010101" pitchFamily="2" charset="-122"/>
              </a:rPr>
              <a:t>秘书服务</a:t>
            </a:r>
            <a:endParaRPr lang="en-US" altLang="zh-CN" b="1" kern="100" dirty="0">
              <a:solidFill>
                <a:schemeClr val="bg1"/>
              </a:solidFill>
              <a:latin typeface="Times New Roman" panose="02020603050405020304" pitchFamily="18" charset="0"/>
              <a:ea typeface="宋体" panose="02010600030101010101" pitchFamily="2" charset="-122"/>
            </a:endParaRPr>
          </a:p>
          <a:p>
            <a:pPr lvl="0" algn="ctr">
              <a:spcAft>
                <a:spcPts val="0"/>
              </a:spcAft>
            </a:pPr>
            <a:r>
              <a:rPr lang="en-US" altLang="zh-CN" b="1" kern="100" dirty="0">
                <a:solidFill>
                  <a:schemeClr val="bg1"/>
                </a:solidFill>
                <a:latin typeface="Times New Roman" panose="02020603050405020304" pitchFamily="18" charset="0"/>
                <a:ea typeface="宋体" panose="02010600030101010101" pitchFamily="2" charset="-122"/>
              </a:rPr>
              <a:t>secretarial services</a:t>
            </a:r>
            <a:endParaRPr lang="zh-CN" altLang="zh-CN" b="1" kern="100" dirty="0">
              <a:solidFill>
                <a:schemeClr val="bg1"/>
              </a:solidFill>
              <a:latin typeface="Times New Roman" panose="02020603050405020304" pitchFamily="18" charset="0"/>
              <a:ea typeface="宋体" panose="02010600030101010101" pitchFamily="2" charset="-122"/>
            </a:endParaRPr>
          </a:p>
        </p:txBody>
      </p:sp>
      <p:pic>
        <p:nvPicPr>
          <p:cNvPr id="12" name="图片 6">
            <a:hlinkClick r:id="rId6" action="ppaction://hlinksldjump"/>
            <a:extLst>
              <a:ext uri="{FF2B5EF4-FFF2-40B4-BE49-F238E27FC236}">
                <a16:creationId xmlns:a16="http://schemas.microsoft.com/office/drawing/2014/main" xmlns="" id="{D39B1BC9-8D14-4365-A9B1-DC680CDC9E2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47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500"/>
                                        <p:tgtEl>
                                          <p:spTgt spid="1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500"/>
                                        <p:tgtEl>
                                          <p:spTgt spid="1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3" grpId="0"/>
      <p:bldP spid="114" grpId="0"/>
      <p:bldP spid="115" grpId="0"/>
      <p:bldP spid="11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692424"/>
            <a:ext cx="10122171" cy="523220"/>
          </a:xfrm>
          <a:prstGeom prst="rect">
            <a:avLst/>
          </a:prstGeom>
        </p:spPr>
        <p:txBody>
          <a:bodyPr wrap="square">
            <a:spAutoFit/>
          </a:bodyPr>
          <a:lstStyle/>
          <a:p>
            <a:pPr lvl="0"/>
            <a:r>
              <a:rPr lang="en-US" altLang="zh-CN" sz="2800" b="1" dirty="0">
                <a:solidFill>
                  <a:srgbClr val="FFC000"/>
                </a:solidFill>
              </a:rPr>
              <a:t>Exercise 3: Complete the following sentences.</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230832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The hotel offers _______(</a:t>
            </a:r>
            <a:r>
              <a:rPr lang="zh-CN" altLang="en-US" sz="2400" dirty="0">
                <a:solidFill>
                  <a:schemeClr val="bg1"/>
                </a:solidFill>
                <a:latin typeface="Times New Roman" panose="02020603050405020304" pitchFamily="18" charset="0"/>
                <a:cs typeface="Times New Roman" panose="02020603050405020304" pitchFamily="18" charset="0"/>
              </a:rPr>
              <a:t>叫醒</a:t>
            </a:r>
            <a:r>
              <a:rPr lang="en-US" altLang="zh-CN" sz="2400" dirty="0">
                <a:solidFill>
                  <a:schemeClr val="bg1"/>
                </a:solidFill>
                <a:latin typeface="Times New Roman" panose="02020603050405020304" pitchFamily="18" charset="0"/>
                <a:cs typeface="Times New Roman" panose="02020603050405020304" pitchFamily="18" charset="0"/>
              </a:rPr>
              <a:t>) service if required.</a:t>
            </a:r>
          </a:p>
          <a:p>
            <a:r>
              <a:rPr lang="en-US" altLang="zh-CN" sz="2400" dirty="0">
                <a:solidFill>
                  <a:schemeClr val="bg1"/>
                </a:solidFill>
                <a:latin typeface="Times New Roman" panose="02020603050405020304" pitchFamily="18" charset="0"/>
                <a:cs typeface="Times New Roman" panose="02020603050405020304" pitchFamily="18" charset="0"/>
              </a:rPr>
              <a:t>2. We will offer the _______ (</a:t>
            </a:r>
            <a:r>
              <a:rPr lang="zh-CN" altLang="en-US" sz="2400" dirty="0">
                <a:solidFill>
                  <a:schemeClr val="bg1"/>
                </a:solidFill>
                <a:latin typeface="Times New Roman" panose="02020603050405020304" pitchFamily="18" charset="0"/>
                <a:cs typeface="Times New Roman" panose="02020603050405020304" pitchFamily="18" charset="0"/>
              </a:rPr>
              <a:t>专属定制</a:t>
            </a:r>
            <a:r>
              <a:rPr lang="en-US" altLang="zh-CN" sz="2400" dirty="0">
                <a:solidFill>
                  <a:schemeClr val="bg1"/>
                </a:solidFill>
                <a:latin typeface="Times New Roman" panose="02020603050405020304" pitchFamily="18" charset="0"/>
                <a:cs typeface="Times New Roman" panose="02020603050405020304" pitchFamily="18" charset="0"/>
              </a:rPr>
              <a:t>) services for the guests based on guest’s preference.</a:t>
            </a:r>
          </a:p>
          <a:p>
            <a:r>
              <a:rPr lang="en-US" altLang="zh-CN" sz="2400" dirty="0">
                <a:solidFill>
                  <a:schemeClr val="bg1"/>
                </a:solidFill>
                <a:latin typeface="Times New Roman" panose="02020603050405020304" pitchFamily="18" charset="0"/>
                <a:cs typeface="Times New Roman" panose="02020603050405020304" pitchFamily="18" charset="0"/>
              </a:rPr>
              <a:t>3. Scheduling the _______ (</a:t>
            </a:r>
            <a:r>
              <a:rPr lang="zh-CN" altLang="en-US" sz="2400" dirty="0">
                <a:solidFill>
                  <a:schemeClr val="bg1"/>
                </a:solidFill>
                <a:latin typeface="Times New Roman" panose="02020603050405020304" pitchFamily="18" charset="0"/>
                <a:cs typeface="Times New Roman" panose="02020603050405020304" pitchFamily="18" charset="0"/>
              </a:rPr>
              <a:t>行程表</a:t>
            </a:r>
            <a:r>
              <a:rPr lang="en-US" altLang="zh-CN" sz="2400" dirty="0">
                <a:solidFill>
                  <a:schemeClr val="bg1"/>
                </a:solidFill>
                <a:latin typeface="Times New Roman" panose="02020603050405020304" pitchFamily="18" charset="0"/>
                <a:cs typeface="Times New Roman" panose="02020603050405020304" pitchFamily="18" charset="0"/>
              </a:rPr>
              <a:t>) for guest is also included in our services.</a:t>
            </a:r>
          </a:p>
          <a:p>
            <a:r>
              <a:rPr lang="en-US" altLang="zh-CN" sz="2400" dirty="0">
                <a:solidFill>
                  <a:schemeClr val="bg1"/>
                </a:solidFill>
                <a:latin typeface="Times New Roman" panose="02020603050405020304" pitchFamily="18" charset="0"/>
                <a:cs typeface="Times New Roman" panose="02020603050405020304" pitchFamily="18" charset="0"/>
              </a:rPr>
              <a:t>4. Would you like me to call a _______</a:t>
            </a:r>
            <a:r>
              <a:rPr lang="zh-CN" altLang="en-US" sz="2400" dirty="0">
                <a:solidFill>
                  <a:schemeClr val="bg1"/>
                </a:solidFill>
                <a:latin typeface="Times New Roman" panose="02020603050405020304" pitchFamily="18" charset="0"/>
                <a:cs typeface="Times New Roman" panose="02020603050405020304" pitchFamily="18" charset="0"/>
              </a:rPr>
              <a:t>（出租车</a:t>
            </a:r>
            <a:r>
              <a:rPr lang="en-US" altLang="zh-CN" sz="2400" dirty="0">
                <a:solidFill>
                  <a:schemeClr val="bg1"/>
                </a:solidFill>
                <a:latin typeface="Times New Roman" panose="02020603050405020304" pitchFamily="18" charset="0"/>
                <a:cs typeface="Times New Roman" panose="02020603050405020304" pitchFamily="18" charset="0"/>
              </a:rPr>
              <a:t>) for you?</a:t>
            </a:r>
          </a:p>
          <a:p>
            <a:r>
              <a:rPr lang="en-US" altLang="zh-CN" sz="2400" dirty="0">
                <a:solidFill>
                  <a:schemeClr val="bg1"/>
                </a:solidFill>
                <a:latin typeface="Times New Roman" panose="02020603050405020304" pitchFamily="18" charset="0"/>
                <a:cs typeface="Times New Roman" panose="02020603050405020304" pitchFamily="18" charset="0"/>
              </a:rPr>
              <a:t>5. How many pieces of _______ (</a:t>
            </a:r>
            <a:r>
              <a:rPr lang="zh-CN" altLang="en-US" sz="2400" dirty="0">
                <a:solidFill>
                  <a:schemeClr val="bg1"/>
                </a:solidFill>
                <a:latin typeface="Times New Roman" panose="02020603050405020304" pitchFamily="18" charset="0"/>
                <a:cs typeface="Times New Roman" panose="02020603050405020304" pitchFamily="18" charset="0"/>
              </a:rPr>
              <a:t>行李</a:t>
            </a:r>
            <a:r>
              <a:rPr lang="en-US" altLang="zh-CN" sz="2400" dirty="0">
                <a:solidFill>
                  <a:schemeClr val="bg1"/>
                </a:solidFill>
                <a:latin typeface="Times New Roman" panose="02020603050405020304" pitchFamily="18" charset="0"/>
                <a:cs typeface="Times New Roman" panose="02020603050405020304" pitchFamily="18" charset="0"/>
              </a:rPr>
              <a:t>) do you have?</a:t>
            </a:r>
          </a:p>
        </p:txBody>
      </p:sp>
      <p:sp>
        <p:nvSpPr>
          <p:cNvPr id="10" name="矩形 9">
            <a:extLst>
              <a:ext uri="{FF2B5EF4-FFF2-40B4-BE49-F238E27FC236}">
                <a16:creationId xmlns:a16="http://schemas.microsoft.com/office/drawing/2014/main" xmlns="" id="{94D9653F-1C42-4A9C-9A44-62E17C81DE6D}"/>
              </a:ext>
            </a:extLst>
          </p:cNvPr>
          <p:cNvSpPr/>
          <p:nvPr/>
        </p:nvSpPr>
        <p:spPr>
          <a:xfrm>
            <a:off x="3418322" y="2301008"/>
            <a:ext cx="979755"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wake-up</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3460804" y="2682595"/>
            <a:ext cx="1244443"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tailor-made</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3219579" y="3365716"/>
            <a:ext cx="1682283" cy="369332"/>
          </a:xfrm>
          <a:prstGeom prst="rect">
            <a:avLst/>
          </a:prstGeom>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itinerary</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5138157" y="3735048"/>
            <a:ext cx="588623"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taxi </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xmlns="" id="{E7C17DC6-74B0-49CB-90A5-0C415D5FD0AF}"/>
              </a:ext>
            </a:extLst>
          </p:cNvPr>
          <p:cNvSpPr/>
          <p:nvPr/>
        </p:nvSpPr>
        <p:spPr>
          <a:xfrm>
            <a:off x="3983777" y="4047433"/>
            <a:ext cx="915635"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luggage</a:t>
            </a:r>
            <a:endParaRPr lang="zh-CN" altLang="en-US" dirty="0">
              <a:solidFill>
                <a:srgbClr val="C00000"/>
              </a:solidFill>
              <a:latin typeface="Times New Roman" panose="02020603050405020304" pitchFamily="18" charset="0"/>
              <a:cs typeface="Times New Roman" panose="02020603050405020304" pitchFamily="18" charset="0"/>
            </a:endParaRPr>
          </a:p>
        </p:txBody>
      </p:sp>
      <p:pic>
        <p:nvPicPr>
          <p:cNvPr id="16" name="图片 6">
            <a:hlinkClick r:id="rId2" action="ppaction://hlinksldjump"/>
            <a:extLst>
              <a:ext uri="{FF2B5EF4-FFF2-40B4-BE49-F238E27FC236}">
                <a16:creationId xmlns:a16="http://schemas.microsoft.com/office/drawing/2014/main" xmlns="" id="{0F6FA760-5194-40E5-B95F-C1790D0736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984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15"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6E374569-799B-4830-8F03-BB4AACB11A01}"/>
              </a:ext>
            </a:extLst>
          </p:cNvPr>
          <p:cNvSpPr/>
          <p:nvPr/>
        </p:nvSpPr>
        <p:spPr>
          <a:xfrm>
            <a:off x="620424" y="537917"/>
            <a:ext cx="8625811" cy="523220"/>
          </a:xfrm>
          <a:prstGeom prst="rect">
            <a:avLst/>
          </a:prstGeom>
        </p:spPr>
        <p:txBody>
          <a:bodyPr wrap="square">
            <a:spAutoFit/>
          </a:bodyPr>
          <a:lstStyle/>
          <a:p>
            <a:pPr lvl="0"/>
            <a:r>
              <a:rPr lang="en-US" altLang="zh-CN" sz="2800" b="1" dirty="0">
                <a:solidFill>
                  <a:schemeClr val="accent4">
                    <a:lumMod val="40000"/>
                    <a:lumOff val="60000"/>
                  </a:schemeClr>
                </a:solidFill>
              </a:rPr>
              <a:t>2. Read an invitation Cards.</a:t>
            </a:r>
          </a:p>
        </p:txBody>
      </p:sp>
      <p:sp>
        <p:nvSpPr>
          <p:cNvPr id="9" name="矩形 8">
            <a:extLst>
              <a:ext uri="{FF2B5EF4-FFF2-40B4-BE49-F238E27FC236}">
                <a16:creationId xmlns:a16="http://schemas.microsoft.com/office/drawing/2014/main" xmlns="" id="{F545C9A1-E809-4AB4-A8EA-A512A5B0F0AA}"/>
              </a:ext>
            </a:extLst>
          </p:cNvPr>
          <p:cNvSpPr/>
          <p:nvPr/>
        </p:nvSpPr>
        <p:spPr>
          <a:xfrm>
            <a:off x="620424" y="1194291"/>
            <a:ext cx="11078927" cy="3046988"/>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formal invitation includes the following information: the name of the person who sends it, the occasion or matter concerned and the name of the person to whom the invitation is sent. Usually both the receiver and sender should be written in third person — note that in some occasions, “you” is used instead.</a:t>
            </a:r>
          </a:p>
          <a:p>
            <a:r>
              <a:rPr lang="en-US" altLang="zh-CN" sz="2400" dirty="0">
                <a:solidFill>
                  <a:schemeClr val="bg1"/>
                </a:solidFill>
                <a:latin typeface="Times New Roman" panose="02020603050405020304" pitchFamily="18" charset="0"/>
                <a:cs typeface="Times New Roman" panose="02020603050405020304" pitchFamily="18" charset="0"/>
              </a:rPr>
              <a:t>	R.S.V.P., an abbreviation for the four French words which means Please Reply are written in the lower right or left-hand corner of the invitation, and the telephone number, at which the person invited is asked to call to give a reply. The words Regrets Only mean that a telephone call is expected only when the person invited cannot make it.</a:t>
            </a:r>
          </a:p>
        </p:txBody>
      </p:sp>
      <p:pic>
        <p:nvPicPr>
          <p:cNvPr id="5" name="图片 6">
            <a:hlinkClick r:id="rId2" action="ppaction://hlinksldjump"/>
            <a:extLst>
              <a:ext uri="{FF2B5EF4-FFF2-40B4-BE49-F238E27FC236}">
                <a16:creationId xmlns:a16="http://schemas.microsoft.com/office/drawing/2014/main" xmlns="" id="{DCA7BBD4-ACAD-40F9-B60C-855D58BBF6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75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3464" y="642369"/>
            <a:ext cx="10821250" cy="5632311"/>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250000"/>
              </a:lnSpc>
            </a:pPr>
            <a:r>
              <a:rPr lang="en-US" altLang="zh-CN" sz="2400" dirty="0">
                <a:solidFill>
                  <a:schemeClr val="bg1"/>
                </a:solidFill>
                <a:latin typeface="Times New Roman" panose="02020603050405020304" pitchFamily="18" charset="0"/>
                <a:cs typeface="Times New Roman" panose="02020603050405020304" pitchFamily="18" charset="0"/>
              </a:rPr>
              <a:t>Invitation Card</a:t>
            </a:r>
          </a:p>
          <a:p>
            <a:pPr>
              <a:lnSpc>
                <a:spcPct val="250000"/>
              </a:lnSpc>
            </a:pPr>
            <a:r>
              <a:rPr lang="en-US" altLang="zh-CN" sz="2400" dirty="0">
                <a:solidFill>
                  <a:schemeClr val="bg1"/>
                </a:solidFill>
                <a:latin typeface="Times New Roman" panose="02020603050405020304" pitchFamily="18" charset="0"/>
                <a:cs typeface="Times New Roman" panose="02020603050405020304" pitchFamily="18" charset="0"/>
              </a:rPr>
              <a:t>	On the occasion of the nineteenth anniversary of the founding of the Sunshine Hotel in China, the general manager Mr. Johnson requests the honor of your presence at a reception to be held at the hotel on Sunday, the 9th Sept., 2017, from 19:00–20:00.</a:t>
            </a:r>
          </a:p>
          <a:p>
            <a:pPr>
              <a:lnSpc>
                <a:spcPct val="250000"/>
              </a:lnSpc>
            </a:pPr>
            <a:r>
              <a:rPr lang="en-US" altLang="zh-CN" sz="2400" dirty="0">
                <a:solidFill>
                  <a:schemeClr val="bg1"/>
                </a:solidFill>
                <a:latin typeface="Times New Roman" panose="02020603050405020304" pitchFamily="18" charset="0"/>
                <a:cs typeface="Times New Roman" panose="02020603050405020304" pitchFamily="18" charset="0"/>
              </a:rPr>
              <a:t> 	No Dress</a:t>
            </a:r>
          </a:p>
          <a:p>
            <a:pPr>
              <a:lnSpc>
                <a:spcPct val="250000"/>
              </a:lnSpc>
            </a:pPr>
            <a:r>
              <a:rPr lang="en-US" altLang="zh-CN" sz="2400" dirty="0">
                <a:solidFill>
                  <a:schemeClr val="bg1"/>
                </a:solidFill>
                <a:latin typeface="Times New Roman" panose="02020603050405020304" pitchFamily="18" charset="0"/>
                <a:cs typeface="Times New Roman" panose="02020603050405020304" pitchFamily="18" charset="0"/>
              </a:rPr>
              <a:t>	Regrets Only: 6443225</a:t>
            </a:r>
          </a:p>
        </p:txBody>
      </p:sp>
      <p:pic>
        <p:nvPicPr>
          <p:cNvPr id="4" name="图片 6">
            <a:hlinkClick r:id="rId2" action="ppaction://hlinksldjump"/>
            <a:extLst>
              <a:ext uri="{FF2B5EF4-FFF2-40B4-BE49-F238E27FC236}">
                <a16:creationId xmlns:a16="http://schemas.microsoft.com/office/drawing/2014/main" xmlns="" id="{7292F0E1-A063-4312-B0CC-2561813C80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82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03029" y="683897"/>
            <a:ext cx="10206838" cy="954107"/>
          </a:xfrm>
          <a:prstGeom prst="rect">
            <a:avLst/>
          </a:prstGeom>
        </p:spPr>
        <p:txBody>
          <a:bodyPr wrap="square">
            <a:spAutoFit/>
          </a:bodyPr>
          <a:lstStyle/>
          <a:p>
            <a:pPr lvl="0"/>
            <a:r>
              <a:rPr lang="en-US" altLang="zh-CN" sz="2800" b="1" dirty="0">
                <a:solidFill>
                  <a:srgbClr val="FFC000"/>
                </a:solidFill>
              </a:rPr>
              <a:t>Exercise 4: Write an invitation card according to the following information.</a:t>
            </a:r>
          </a:p>
        </p:txBody>
      </p:sp>
      <p:sp>
        <p:nvSpPr>
          <p:cNvPr id="4" name="矩形 3">
            <a:extLst>
              <a:ext uri="{FF2B5EF4-FFF2-40B4-BE49-F238E27FC236}">
                <a16:creationId xmlns:a16="http://schemas.microsoft.com/office/drawing/2014/main" xmlns="" id="{FA0B8BCD-FF50-41F7-8BE6-B260D2BAAE42}"/>
              </a:ext>
            </a:extLst>
          </p:cNvPr>
          <p:cNvSpPr/>
          <p:nvPr/>
        </p:nvSpPr>
        <p:spPr>
          <a:xfrm>
            <a:off x="838867" y="1980948"/>
            <a:ext cx="10535161" cy="1200329"/>
          </a:xfrm>
          <a:prstGeom prst="rect">
            <a:avLst/>
          </a:prstGeom>
        </p:spPr>
        <p:txBody>
          <a:bodyPr wrap="square">
            <a:spAutoFit/>
          </a:bodyPr>
          <a:lstStyle/>
          <a:p>
            <a:r>
              <a:rPr lang="en-US" altLang="zh-CN" sz="2400" b="1" dirty="0">
                <a:solidFill>
                  <a:schemeClr val="bg1"/>
                </a:solidFill>
              </a:rPr>
              <a:t>JOY</a:t>
            </a:r>
            <a:r>
              <a:rPr lang="zh-CN" altLang="en-US" sz="2400" b="1" dirty="0">
                <a:solidFill>
                  <a:schemeClr val="bg1"/>
                </a:solidFill>
              </a:rPr>
              <a:t>酒店销售部经理</a:t>
            </a:r>
            <a:r>
              <a:rPr lang="en-US" altLang="zh-CN" sz="2400" b="1" dirty="0">
                <a:solidFill>
                  <a:schemeClr val="bg1"/>
                </a:solidFill>
              </a:rPr>
              <a:t>Carl Peterson</a:t>
            </a:r>
            <a:r>
              <a:rPr lang="zh-CN" altLang="en-US" sz="2400" b="1" dirty="0">
                <a:solidFill>
                  <a:schemeClr val="bg1"/>
                </a:solidFill>
              </a:rPr>
              <a:t>想邀请客户</a:t>
            </a:r>
            <a:r>
              <a:rPr lang="en-US" altLang="zh-CN" sz="2400" b="1" dirty="0">
                <a:solidFill>
                  <a:schemeClr val="bg1"/>
                </a:solidFill>
              </a:rPr>
              <a:t>Brown</a:t>
            </a:r>
            <a:r>
              <a:rPr lang="zh-CN" altLang="en-US" sz="2400" b="1" dirty="0">
                <a:solidFill>
                  <a:schemeClr val="bg1"/>
                </a:solidFill>
              </a:rPr>
              <a:t>夫妇参加</a:t>
            </a:r>
            <a:r>
              <a:rPr lang="en-US" altLang="zh-CN" sz="2400" b="1" dirty="0">
                <a:solidFill>
                  <a:schemeClr val="bg1"/>
                </a:solidFill>
              </a:rPr>
              <a:t>2017</a:t>
            </a:r>
            <a:r>
              <a:rPr lang="zh-CN" altLang="en-US" sz="2400" b="1" dirty="0">
                <a:solidFill>
                  <a:schemeClr val="bg1"/>
                </a:solidFill>
              </a:rPr>
              <a:t>年</a:t>
            </a:r>
            <a:r>
              <a:rPr lang="en-US" altLang="zh-CN" sz="2400" b="1" dirty="0">
                <a:solidFill>
                  <a:schemeClr val="bg1"/>
                </a:solidFill>
              </a:rPr>
              <a:t>12</a:t>
            </a:r>
            <a:r>
              <a:rPr lang="zh-CN" altLang="en-US" sz="2400" b="1" dirty="0">
                <a:solidFill>
                  <a:schemeClr val="bg1"/>
                </a:solidFill>
              </a:rPr>
              <a:t>月</a:t>
            </a:r>
            <a:r>
              <a:rPr lang="en-US" altLang="zh-CN" sz="2400" b="1" dirty="0">
                <a:solidFill>
                  <a:schemeClr val="bg1"/>
                </a:solidFill>
              </a:rPr>
              <a:t>24</a:t>
            </a:r>
            <a:r>
              <a:rPr lang="zh-CN" altLang="en-US" sz="2400" b="1" dirty="0">
                <a:solidFill>
                  <a:schemeClr val="bg1"/>
                </a:solidFill>
              </a:rPr>
              <a:t>日晚</a:t>
            </a:r>
            <a:r>
              <a:rPr lang="en-US" altLang="zh-CN" sz="2400" b="1" dirty="0">
                <a:solidFill>
                  <a:schemeClr val="bg1"/>
                </a:solidFill>
              </a:rPr>
              <a:t>7</a:t>
            </a:r>
            <a:r>
              <a:rPr lang="zh-CN" altLang="en-US" sz="2400" b="1" dirty="0">
                <a:solidFill>
                  <a:schemeClr val="bg1"/>
                </a:solidFill>
              </a:rPr>
              <a:t>点在酒店餐厅举办的圣诞晚宴。没有着装要求，收到请回复。电话：</a:t>
            </a:r>
            <a:r>
              <a:rPr lang="en-US" altLang="zh-CN" sz="2400" b="1" dirty="0">
                <a:solidFill>
                  <a:schemeClr val="bg1"/>
                </a:solidFill>
              </a:rPr>
              <a:t>136112345××</a:t>
            </a:r>
            <a:r>
              <a:rPr lang="zh-CN" altLang="en-US" sz="2400" b="1" dirty="0">
                <a:solidFill>
                  <a:schemeClr val="bg1"/>
                </a:solidFill>
              </a:rPr>
              <a:t>。</a:t>
            </a:r>
          </a:p>
        </p:txBody>
      </p:sp>
      <p:sp>
        <p:nvSpPr>
          <p:cNvPr id="5" name="矩形 4">
            <a:extLst>
              <a:ext uri="{FF2B5EF4-FFF2-40B4-BE49-F238E27FC236}">
                <a16:creationId xmlns:a16="http://schemas.microsoft.com/office/drawing/2014/main" xmlns="" id="{233E1EA9-2903-4837-982C-508E1B0D33AD}"/>
              </a:ext>
            </a:extLst>
          </p:cNvPr>
          <p:cNvSpPr/>
          <p:nvPr/>
        </p:nvSpPr>
        <p:spPr>
          <a:xfrm>
            <a:off x="566983" y="3455035"/>
            <a:ext cx="11078927" cy="2677656"/>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zh-CN" sz="2400" dirty="0">
                <a:solidFill>
                  <a:schemeClr val="bg1"/>
                </a:solidFill>
                <a:latin typeface="Times New Roman" panose="02020603050405020304" pitchFamily="18" charset="0"/>
                <a:cs typeface="Times New Roman" panose="02020603050405020304" pitchFamily="18" charset="0"/>
              </a:rPr>
              <a:t>	Invitation Card</a:t>
            </a:r>
          </a:p>
          <a:p>
            <a:r>
              <a:rPr lang="en-US" altLang="zh-CN" sz="2400" dirty="0">
                <a:solidFill>
                  <a:schemeClr val="bg1"/>
                </a:solidFill>
                <a:latin typeface="Times New Roman" panose="02020603050405020304" pitchFamily="18" charset="0"/>
                <a:cs typeface="Times New Roman" panose="02020603050405020304" pitchFamily="18" charset="0"/>
              </a:rPr>
              <a:t>Mr. Carl Peterson</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Director of the Sales Department in JOY Hotel requests the honor of Mr. and Mrs. Brown at a Christmas dinner party on Dec 24th, 2017 at seven o’clock p.m. at the hotel restaurant.</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No Dress Code</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R.S.V.P.  136112345XX</a:t>
            </a:r>
          </a:p>
        </p:txBody>
      </p:sp>
      <p:pic>
        <p:nvPicPr>
          <p:cNvPr id="6" name="图片 6">
            <a:hlinkClick r:id="rId2" action="ppaction://hlinksldjump"/>
            <a:extLst>
              <a:ext uri="{FF2B5EF4-FFF2-40B4-BE49-F238E27FC236}">
                <a16:creationId xmlns:a16="http://schemas.microsoft.com/office/drawing/2014/main" xmlns="" id="{BA9B3A82-58ED-42E4-A2BD-E168DE1B34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136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500"/>
                                        <p:tgtEl>
                                          <p:spTgt spid="5">
                                            <p:txEl>
                                              <p:pRg st="3" end="3"/>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03029" y="683897"/>
            <a:ext cx="10206838" cy="954107"/>
          </a:xfrm>
          <a:prstGeom prst="rect">
            <a:avLst/>
          </a:prstGeom>
        </p:spPr>
        <p:txBody>
          <a:bodyPr wrap="square">
            <a:spAutoFit/>
          </a:bodyPr>
          <a:lstStyle/>
          <a:p>
            <a:pPr lvl="0"/>
            <a:r>
              <a:rPr lang="en-US" altLang="zh-CN" sz="2800" b="1" dirty="0">
                <a:solidFill>
                  <a:srgbClr val="FFC000"/>
                </a:solidFill>
              </a:rPr>
              <a:t>Exercise 5: Write a greeting card with the following information.</a:t>
            </a:r>
          </a:p>
        </p:txBody>
      </p:sp>
      <p:sp>
        <p:nvSpPr>
          <p:cNvPr id="4" name="矩形 3">
            <a:extLst>
              <a:ext uri="{FF2B5EF4-FFF2-40B4-BE49-F238E27FC236}">
                <a16:creationId xmlns:a16="http://schemas.microsoft.com/office/drawing/2014/main" xmlns="" id="{0A016124-9A7F-4E26-B2C4-C490E616C494}"/>
              </a:ext>
            </a:extLst>
          </p:cNvPr>
          <p:cNvSpPr/>
          <p:nvPr/>
        </p:nvSpPr>
        <p:spPr>
          <a:xfrm>
            <a:off x="838867" y="1980948"/>
            <a:ext cx="10535161" cy="830997"/>
          </a:xfrm>
          <a:prstGeom prst="rect">
            <a:avLst/>
          </a:prstGeom>
        </p:spPr>
        <p:txBody>
          <a:bodyPr wrap="square">
            <a:spAutoFit/>
          </a:bodyPr>
          <a:lstStyle/>
          <a:p>
            <a:r>
              <a:rPr lang="en-US" altLang="zh-CN" sz="2400" b="1" dirty="0">
                <a:solidFill>
                  <a:schemeClr val="bg1"/>
                </a:solidFill>
              </a:rPr>
              <a:t>JOY</a:t>
            </a:r>
            <a:r>
              <a:rPr lang="zh-CN" altLang="en-US" sz="2400" b="1" dirty="0">
                <a:solidFill>
                  <a:schemeClr val="bg1"/>
                </a:solidFill>
              </a:rPr>
              <a:t>酒店向在酒店举行婚礼的客人</a:t>
            </a:r>
            <a:r>
              <a:rPr lang="en-US" altLang="zh-CN" sz="2400" b="1" dirty="0">
                <a:solidFill>
                  <a:schemeClr val="bg1"/>
                </a:solidFill>
              </a:rPr>
              <a:t>Smith</a:t>
            </a:r>
            <a:r>
              <a:rPr lang="zh-CN" altLang="en-US" sz="2400" b="1" dirty="0">
                <a:solidFill>
                  <a:schemeClr val="bg1"/>
                </a:solidFill>
              </a:rPr>
              <a:t>夫妇赠送一个小花篮，请写一张祝福的卡片附上。</a:t>
            </a:r>
          </a:p>
        </p:txBody>
      </p:sp>
      <p:sp>
        <p:nvSpPr>
          <p:cNvPr id="5" name="矩形 4">
            <a:extLst>
              <a:ext uri="{FF2B5EF4-FFF2-40B4-BE49-F238E27FC236}">
                <a16:creationId xmlns:a16="http://schemas.microsoft.com/office/drawing/2014/main" xmlns="" id="{0F1242F6-F86B-4CF9-BA11-033F2DA3B58F}"/>
              </a:ext>
            </a:extLst>
          </p:cNvPr>
          <p:cNvSpPr/>
          <p:nvPr/>
        </p:nvSpPr>
        <p:spPr>
          <a:xfrm>
            <a:off x="566983" y="3455035"/>
            <a:ext cx="11078927" cy="156966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zh-CN" sz="2400" dirty="0">
                <a:solidFill>
                  <a:schemeClr val="bg1"/>
                </a:solidFill>
                <a:latin typeface="Times New Roman" panose="02020603050405020304" pitchFamily="18" charset="0"/>
                <a:cs typeface="Times New Roman" panose="02020603050405020304" pitchFamily="18" charset="0"/>
              </a:rPr>
              <a:t>Greeting Card</a:t>
            </a:r>
          </a:p>
          <a:p>
            <a:r>
              <a:rPr lang="en-US" altLang="zh-CN" sz="2400" dirty="0">
                <a:solidFill>
                  <a:schemeClr val="bg1"/>
                </a:solidFill>
                <a:latin typeface="Times New Roman" panose="02020603050405020304" pitchFamily="18" charset="0"/>
                <a:cs typeface="Times New Roman" panose="02020603050405020304" pitchFamily="18" charset="0"/>
              </a:rPr>
              <a:t>We request Mr. and Mrs. Smith’s kind acceptance of this small present of flowers in a basket. Best regards to your wedding!</a:t>
            </a:r>
            <a:endParaRPr lang="zh-CN" altLang="zh-CN" sz="2400" dirty="0">
              <a:solidFill>
                <a:schemeClr val="bg1"/>
              </a:solidFill>
              <a:latin typeface="Times New Roman" panose="02020603050405020304" pitchFamily="18" charset="0"/>
              <a:cs typeface="Times New Roman" panose="02020603050405020304" pitchFamily="18" charset="0"/>
            </a:endParaRPr>
          </a:p>
          <a:p>
            <a:pPr algn="r"/>
            <a:r>
              <a:rPr lang="en-US" altLang="zh-CN" sz="2400" dirty="0">
                <a:solidFill>
                  <a:schemeClr val="bg1"/>
                </a:solidFill>
                <a:latin typeface="Times New Roman" panose="02020603050405020304" pitchFamily="18" charset="0"/>
                <a:cs typeface="Times New Roman" panose="02020603050405020304" pitchFamily="18" charset="0"/>
              </a:rPr>
              <a:t>                                                     JOY Hotel</a:t>
            </a:r>
          </a:p>
        </p:txBody>
      </p:sp>
      <p:pic>
        <p:nvPicPr>
          <p:cNvPr id="6" name="图片 6">
            <a:hlinkClick r:id="rId2" action="ppaction://hlinksldjump"/>
            <a:extLst>
              <a:ext uri="{FF2B5EF4-FFF2-40B4-BE49-F238E27FC236}">
                <a16:creationId xmlns:a16="http://schemas.microsoft.com/office/drawing/2014/main" xmlns="" id="{CD3570B3-8B3C-46E0-8318-9028394909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637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3198491E-89A2-449F-A1CA-7A3F730802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6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517" y="1572486"/>
            <a:ext cx="11149288" cy="4524315"/>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In much the same way that you probably have house rules in your own home, there is a list of acceptable and unacceptable things you can do when staying in a hotel. Understanding and following these general etiquette tips will ensure you have an enjoyable, and trouble-free break from your home environment.</a:t>
            </a:r>
          </a:p>
          <a:p>
            <a:r>
              <a:rPr lang="en-US" altLang="zh-CN" sz="2400" dirty="0">
                <a:solidFill>
                  <a:schemeClr val="bg1"/>
                </a:solidFill>
                <a:latin typeface="Times New Roman" panose="02020603050405020304" pitchFamily="18" charset="0"/>
                <a:cs typeface="Times New Roman" panose="02020603050405020304" pitchFamily="18" charset="0"/>
              </a:rPr>
              <a:t>	Just because you are paying to stay at the hotel, it does not mean you have to make demands. Unless your room is dirty, untidy or unsuitable for your needs being a gracious guest means you can enjoy your break without getting stressed. If you ask for room service or additional pillows, etc., do allow staff sufficient time to fulfill your request before making further demands.</a:t>
            </a:r>
          </a:p>
          <a:p>
            <a:r>
              <a:rPr lang="en-US" altLang="zh-CN" sz="2400" dirty="0">
                <a:solidFill>
                  <a:schemeClr val="bg1"/>
                </a:solidFill>
                <a:latin typeface="Times New Roman" panose="02020603050405020304" pitchFamily="18" charset="0"/>
                <a:cs typeface="Times New Roman" panose="02020603050405020304" pitchFamily="18" charset="0"/>
              </a:rPr>
              <a:t>	If staying in a hotel for business purposes, it is not recommended that you use your room for business meetings — many hotels will have conference or business facilities that provide a far more suitable option.</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987711"/>
            <a:ext cx="10773096" cy="584775"/>
          </a:xfrm>
          <a:prstGeom prst="rect">
            <a:avLst/>
          </a:prstGeom>
        </p:spPr>
        <p:txBody>
          <a:bodyPr wrap="square">
            <a:spAutoFit/>
          </a:bodyPr>
          <a:lstStyle/>
          <a:p>
            <a:pPr algn="ctr"/>
            <a:r>
              <a:rPr lang="en-US" altLang="zh-CN" sz="3200" b="1" dirty="0">
                <a:solidFill>
                  <a:srgbClr val="FFC000"/>
                </a:solidFill>
              </a:rPr>
              <a:t>Etiquette Tips for Staying in Hotels</a:t>
            </a:r>
            <a:endParaRPr lang="zh-CN" altLang="en-US" sz="2000" dirty="0"/>
          </a:p>
        </p:txBody>
      </p:sp>
      <p:sp>
        <p:nvSpPr>
          <p:cNvPr id="8" name="矩形 7">
            <a:extLst>
              <a:ext uri="{FF2B5EF4-FFF2-40B4-BE49-F238E27FC236}">
                <a16:creationId xmlns:a16="http://schemas.microsoft.com/office/drawing/2014/main" xmlns="" id="{700BDE88-DC92-43C8-8B3C-6E33908741DB}"/>
              </a:ext>
            </a:extLst>
          </p:cNvPr>
          <p:cNvSpPr/>
          <p:nvPr/>
        </p:nvSpPr>
        <p:spPr>
          <a:xfrm>
            <a:off x="470289" y="429493"/>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V   Career Salon: Etiquette Tips for Staying in Hotels</a:t>
            </a:r>
          </a:p>
        </p:txBody>
      </p:sp>
      <p:pic>
        <p:nvPicPr>
          <p:cNvPr id="6" name="图片 6">
            <a:hlinkClick r:id="rId2" action="ppaction://hlinksldjump"/>
            <a:extLst>
              <a:ext uri="{FF2B5EF4-FFF2-40B4-BE49-F238E27FC236}">
                <a16:creationId xmlns:a16="http://schemas.microsoft.com/office/drawing/2014/main" xmlns="" id="{FBE86735-33CB-478B-9373-6093D01D18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8140" y="2108691"/>
            <a:ext cx="11233954" cy="230832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Pingyao was a commercial center in northern China 300 to 600 years ago. Nowadays, this quadrangle-shaped structure is a “Museum of China’s Bank Draft” with over 20 exhibition rooms. </a:t>
            </a:r>
            <a:endParaRPr lang="zh-CN" altLang="zh-CN" sz="2400" dirty="0">
              <a:solidFill>
                <a:schemeClr val="bg1"/>
              </a:solidFill>
              <a:latin typeface="Times New Roman" panose="02020603050405020304" pitchFamily="18" charset="0"/>
              <a:cs typeface="Times New Roman" panose="02020603050405020304" pitchFamily="18" charset="0"/>
            </a:endParaRPr>
          </a:p>
          <a:p>
            <a:pPr indent="457200"/>
            <a:r>
              <a:rPr lang="en-US" altLang="zh-CN" sz="2400" dirty="0">
                <a:solidFill>
                  <a:schemeClr val="bg1"/>
                </a:solidFill>
                <a:latin typeface="Times New Roman" panose="02020603050405020304" pitchFamily="18" charset="0"/>
                <a:cs typeface="Times New Roman" panose="02020603050405020304" pitchFamily="18" charset="0"/>
              </a:rPr>
              <a:t>Such a famous ancient city certainly has its famous food and specialties. Pingyao Beef is one of the most famous snacks in Pingyao. It was said that the Empress Dowager </a:t>
            </a:r>
            <a:r>
              <a:rPr lang="en-US" altLang="zh-CN" sz="2400" dirty="0" err="1">
                <a:solidFill>
                  <a:schemeClr val="bg1"/>
                </a:solidFill>
                <a:latin typeface="Times New Roman" panose="02020603050405020304" pitchFamily="18" charset="0"/>
                <a:cs typeface="Times New Roman" panose="02020603050405020304" pitchFamily="18" charset="0"/>
              </a:rPr>
              <a:t>Cixi</a:t>
            </a:r>
            <a:r>
              <a:rPr lang="en-US" altLang="zh-CN" sz="2400" dirty="0">
                <a:solidFill>
                  <a:schemeClr val="bg1"/>
                </a:solidFill>
                <a:latin typeface="Times New Roman" panose="02020603050405020304" pitchFamily="18" charset="0"/>
                <a:cs typeface="Times New Roman" panose="02020603050405020304" pitchFamily="18" charset="0"/>
              </a:rPr>
              <a:t> spoke very highly of these snacks when she passed Pingyao and tasted the food. </a:t>
            </a:r>
          </a:p>
        </p:txBody>
      </p:sp>
      <p:pic>
        <p:nvPicPr>
          <p:cNvPr id="16"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58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167" y="1800690"/>
            <a:ext cx="11078927" cy="378565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If you want to enjoy the pleasure of having breakfast in bed, make sure you put in your breakfast request the evening before. Most hotels will provide you with a breakfast order card, which you fill in and hang on the outside of your hotel room door. When your breakfast arrives, it is acceptable to greet the waiter in your robe, and to allow him/her to set up the meal for you.</a:t>
            </a:r>
          </a:p>
          <a:p>
            <a:r>
              <a:rPr lang="en-US" altLang="zh-CN" sz="2400" dirty="0">
                <a:solidFill>
                  <a:schemeClr val="bg1"/>
                </a:solidFill>
                <a:latin typeface="Times New Roman" panose="02020603050405020304" pitchFamily="18" charset="0"/>
                <a:cs typeface="Times New Roman" panose="02020603050405020304" pitchFamily="18" charset="0"/>
              </a:rPr>
              <a:t>	It is customary to tip the porter who delivers your luggage to your hotel room. It is also courteous to tip other members of staff who tend to your requests. However, a verbal thank-you can also sometimes be sufficient. It is important to make sure you offer a tip to a staff member who has run more than one errand for you, or who has been especially helpful.</a:t>
            </a:r>
          </a:p>
        </p:txBody>
      </p:sp>
      <p:pic>
        <p:nvPicPr>
          <p:cNvPr id="4" name="图片 6">
            <a:hlinkClick r:id="rId2" action="ppaction://hlinksldjump"/>
            <a:extLst>
              <a:ext uri="{FF2B5EF4-FFF2-40B4-BE49-F238E27FC236}">
                <a16:creationId xmlns:a16="http://schemas.microsoft.com/office/drawing/2014/main" xmlns="" id="{9D785370-E68A-43D9-85A4-53BDA85C08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14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a:t>
            </a:r>
            <a:r>
              <a:rPr lang="en-US" altLang="zh-CN" sz="3600" b="1" spc="50" dirty="0">
                <a:ln w="9525" cmpd="sng">
                  <a:solidFill>
                    <a:schemeClr val="accent1"/>
                  </a:solidFill>
                  <a:prstDash val="solid"/>
                </a:ln>
                <a:solidFill>
                  <a:srgbClr val="70AD47">
                    <a:tint val="1000"/>
                  </a:srgbClr>
                </a:solidFill>
                <a:effectLst>
                  <a:glow rad="38100">
                    <a:schemeClr val="accent1">
                      <a:alpha val="40000"/>
                    </a:schemeClr>
                  </a:glow>
                </a:effectLst>
              </a:rPr>
              <a:t>U</a:t>
            </a: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nit</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36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1" descr="#wm#_48_07_*Z">
            <a:hlinkClick r:id="rId19" action="ppaction://hlinksldjump"/>
          </p:cNvPr>
          <p:cNvSpPr>
            <a:spLocks noChangeArrowheads="1"/>
          </p:cNvSpPr>
          <p:nvPr>
            <p:custDataLst>
              <p:tags r:id="rId1"/>
            </p:custDataLst>
          </p:nvPr>
        </p:nvSpPr>
        <p:spPr bwMode="auto">
          <a:xfrm>
            <a:off x="562547" y="1355154"/>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1</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3" name="MH_Others_1" descr="#wm#_48_07_*Z"/>
          <p:cNvSpPr>
            <a:spLocks noChangeArrowheads="1"/>
          </p:cNvSpPr>
          <p:nvPr>
            <p:custDataLst>
              <p:tags r:id="rId2"/>
            </p:custDataLst>
          </p:nvPr>
        </p:nvSpPr>
        <p:spPr bwMode="auto">
          <a:xfrm>
            <a:off x="532384" y="1621854"/>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4" name="MH_Entry_1">
            <a:hlinkClick r:id="rId20" action="ppaction://hlinksldjump"/>
          </p:cNvPr>
          <p:cNvSpPr txBox="1">
            <a:spLocks noChangeArrowheads="1"/>
          </p:cNvSpPr>
          <p:nvPr>
            <p:custDataLst>
              <p:tags r:id="rId3"/>
            </p:custDataLst>
          </p:nvPr>
        </p:nvSpPr>
        <p:spPr bwMode="auto">
          <a:xfrm>
            <a:off x="1156272" y="1336104"/>
            <a:ext cx="950040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    Introduction: Hotel Receptionist</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5" name="MH_Number_2" descr="#wm#_48_07_*Z">
            <a:hlinkClick r:id="" action="ppaction://noaction"/>
          </p:cNvPr>
          <p:cNvSpPr>
            <a:spLocks noChangeArrowheads="1"/>
          </p:cNvSpPr>
          <p:nvPr>
            <p:custDataLst>
              <p:tags r:id="rId4"/>
            </p:custDataLst>
          </p:nvPr>
        </p:nvSpPr>
        <p:spPr bwMode="auto">
          <a:xfrm>
            <a:off x="562547" y="2040954"/>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2</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6" name="MH_Others_2" descr="#wm#_48_07_*Z"/>
          <p:cNvSpPr>
            <a:spLocks noChangeArrowheads="1"/>
          </p:cNvSpPr>
          <p:nvPr>
            <p:custDataLst>
              <p:tags r:id="rId5"/>
            </p:custDataLst>
          </p:nvPr>
        </p:nvSpPr>
        <p:spPr bwMode="auto">
          <a:xfrm>
            <a:off x="532384" y="2307654"/>
            <a:ext cx="169863" cy="169862"/>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7" name="MH_Entry_2">
            <a:hlinkClick r:id="rId21" action="ppaction://hlinksldjump"/>
          </p:cNvPr>
          <p:cNvSpPr txBox="1">
            <a:spLocks noChangeArrowheads="1"/>
          </p:cNvSpPr>
          <p:nvPr>
            <p:custDataLst>
              <p:tags r:id="rId6"/>
            </p:custDataLst>
          </p:nvPr>
        </p:nvSpPr>
        <p:spPr bwMode="auto">
          <a:xfrm>
            <a:off x="1156272" y="1985621"/>
            <a:ext cx="1103572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   Intensive Reading: Procedures of Making a Room Reservation</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8" name="MH_Number_3" descr="#wm#_48_07_*Z">
            <a:hlinkClick r:id="rId22" action="ppaction://hlinksldjump"/>
          </p:cNvPr>
          <p:cNvSpPr>
            <a:spLocks noChangeArrowheads="1"/>
          </p:cNvSpPr>
          <p:nvPr>
            <p:custDataLst>
              <p:tags r:id="rId7"/>
            </p:custDataLst>
          </p:nvPr>
        </p:nvSpPr>
        <p:spPr bwMode="auto">
          <a:xfrm>
            <a:off x="562547" y="2913173"/>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3</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9" name="MH_Others_3" descr="#wm#_48_07_*Z"/>
          <p:cNvSpPr>
            <a:spLocks noChangeArrowheads="1"/>
          </p:cNvSpPr>
          <p:nvPr>
            <p:custDataLst>
              <p:tags r:id="rId8"/>
            </p:custDataLst>
          </p:nvPr>
        </p:nvSpPr>
        <p:spPr bwMode="auto">
          <a:xfrm>
            <a:off x="532384" y="3179873"/>
            <a:ext cx="169863" cy="169863"/>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0" name="MH_Entry_3">
            <a:hlinkClick r:id="rId23" action="ppaction://hlinksldjump"/>
          </p:cNvPr>
          <p:cNvSpPr txBox="1">
            <a:spLocks noChangeArrowheads="1"/>
          </p:cNvSpPr>
          <p:nvPr>
            <p:custDataLst>
              <p:tags r:id="rId9"/>
            </p:custDataLst>
          </p:nvPr>
        </p:nvSpPr>
        <p:spPr bwMode="auto">
          <a:xfrm>
            <a:off x="1138807" y="2942805"/>
            <a:ext cx="1131009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III  Extensive Reading: Front Desk Hospitality Training Can</a:t>
            </a:r>
          </a:p>
          <a:p>
            <a:r>
              <a:rPr lang="en-US" altLang="zh-CN" sz="2400" b="1" dirty="0">
                <a:solidFill>
                  <a:schemeClr val="bg2"/>
                </a:solidFill>
                <a:latin typeface="造字工房尚黑 G0v1 粗体" pitchFamily="50" charset="-122"/>
                <a:ea typeface="造字工房尚黑 G0v1 粗体" pitchFamily="50" charset="-122"/>
              </a:rPr>
              <a:t>Generate Future Business</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1" name="MH_Number_4" descr="#wm#_48_07_*Z">
            <a:hlinkClick r:id="rId24" action="ppaction://hlinksldjump"/>
          </p:cNvPr>
          <p:cNvSpPr>
            <a:spLocks noChangeArrowheads="1"/>
          </p:cNvSpPr>
          <p:nvPr>
            <p:custDataLst>
              <p:tags r:id="rId10"/>
            </p:custDataLst>
          </p:nvPr>
        </p:nvSpPr>
        <p:spPr bwMode="auto">
          <a:xfrm>
            <a:off x="562547" y="3600561"/>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4</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2" name="MH_Others_4" descr="#wm#_48_07_*Z"/>
          <p:cNvSpPr>
            <a:spLocks noChangeArrowheads="1"/>
          </p:cNvSpPr>
          <p:nvPr>
            <p:custDataLst>
              <p:tags r:id="rId11"/>
            </p:custDataLst>
          </p:nvPr>
        </p:nvSpPr>
        <p:spPr bwMode="auto">
          <a:xfrm>
            <a:off x="532384" y="3867261"/>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3" name="MH_Entry_4">
            <a:hlinkClick r:id="rId25" action="ppaction://hlinksldjump"/>
          </p:cNvPr>
          <p:cNvSpPr txBox="1">
            <a:spLocks noChangeArrowheads="1"/>
          </p:cNvSpPr>
          <p:nvPr>
            <p:custDataLst>
              <p:tags r:id="rId12"/>
            </p:custDataLst>
          </p:nvPr>
        </p:nvSpPr>
        <p:spPr bwMode="auto">
          <a:xfrm>
            <a:off x="1138808" y="3562461"/>
            <a:ext cx="1080064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IV   Writing: Reservation Form</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4" name="MH_Number_5" descr="#wm#_48_07_*Z">
            <a:hlinkClick r:id="rId26" action="ppaction://hlinksldjump"/>
          </p:cNvPr>
          <p:cNvSpPr>
            <a:spLocks noChangeArrowheads="1"/>
          </p:cNvSpPr>
          <p:nvPr>
            <p:custDataLst>
              <p:tags r:id="rId13"/>
            </p:custDataLst>
          </p:nvPr>
        </p:nvSpPr>
        <p:spPr bwMode="auto">
          <a:xfrm>
            <a:off x="562547" y="4286361"/>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5</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5" name="MH_Others_5" descr="#wm#_48_07_*Z"/>
          <p:cNvSpPr>
            <a:spLocks noChangeArrowheads="1"/>
          </p:cNvSpPr>
          <p:nvPr>
            <p:custDataLst>
              <p:tags r:id="rId14"/>
            </p:custDataLst>
          </p:nvPr>
        </p:nvSpPr>
        <p:spPr bwMode="auto">
          <a:xfrm>
            <a:off x="532384" y="4554648"/>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6" name="MH_Entry_5">
            <a:hlinkClick r:id="rId27" action="ppaction://hlinksldjump"/>
          </p:cNvPr>
          <p:cNvSpPr txBox="1">
            <a:spLocks noChangeArrowheads="1"/>
          </p:cNvSpPr>
          <p:nvPr>
            <p:custDataLst>
              <p:tags r:id="rId15"/>
            </p:custDataLst>
          </p:nvPr>
        </p:nvSpPr>
        <p:spPr bwMode="auto">
          <a:xfrm>
            <a:off x="1138808" y="4249848"/>
            <a:ext cx="10447946"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V    Career Salon: Chinese Dining Etiquette</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23" name="MH_Others_10" descr="#wm#_48_07_*Z"/>
          <p:cNvSpPr>
            <a:spLocks noChangeArrowheads="1"/>
          </p:cNvSpPr>
          <p:nvPr>
            <p:custDataLst>
              <p:tags r:id="rId16"/>
            </p:custDataLst>
          </p:nvPr>
        </p:nvSpPr>
        <p:spPr bwMode="auto">
          <a:xfrm rot="16200000">
            <a:off x="-943255" y="232400"/>
            <a:ext cx="887412" cy="889000"/>
          </a:xfrm>
          <a:prstGeom prst="ellipse">
            <a:avLst/>
          </a:prstGeom>
          <a:solidFill>
            <a:srgbClr val="84BCA1"/>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Others_12"/>
          <p:cNvSpPr txBox="1">
            <a:spLocks noChangeArrowheads="1"/>
          </p:cNvSpPr>
          <p:nvPr>
            <p:custDataLst>
              <p:tags r:id="rId17"/>
            </p:custDataLst>
          </p:nvPr>
        </p:nvSpPr>
        <p:spPr bwMode="auto">
          <a:xfrm rot="16200000">
            <a:off x="3207958" y="-2169455"/>
            <a:ext cx="612775" cy="56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4000" b="1" dirty="0">
                <a:solidFill>
                  <a:schemeClr val="bg2"/>
                </a:solidFill>
                <a:latin typeface="+mn-lt"/>
                <a:ea typeface="造字工房尚黑 G0v1 粗体" pitchFamily="50" charset="-122"/>
              </a:rPr>
              <a:t>Unit 7 Hotel Reception</a:t>
            </a:r>
            <a:endParaRPr lang="zh-CN" altLang="en-US" sz="4000" b="1" dirty="0">
              <a:solidFill>
                <a:schemeClr val="bg2"/>
              </a:solidFill>
              <a:latin typeface="+mn-lt"/>
              <a:ea typeface="造字工房尚黑 G0v1 粗体" pitchFamily="50" charset="-122"/>
            </a:endParaRPr>
          </a:p>
        </p:txBody>
      </p:sp>
      <p:pic>
        <p:nvPicPr>
          <p:cNvPr id="25" name="图片 11">
            <a:hlinkClick r:id="rId28" action="ppaction://hlinksldjump"/>
          </p:cNvPr>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5400000">
            <a:off x="2175619" y="5001467"/>
            <a:ext cx="619698" cy="309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a:hlinkClick r:id="rId28" action="ppaction://hlinksldjump"/>
          </p:cNvPr>
          <p:cNvSpPr txBox="1"/>
          <p:nvPr/>
        </p:nvSpPr>
        <p:spPr>
          <a:xfrm>
            <a:off x="59337" y="6265946"/>
            <a:ext cx="946093" cy="523220"/>
          </a:xfrm>
          <a:prstGeom prst="rect">
            <a:avLst/>
          </a:prstGeom>
          <a:noFill/>
        </p:spPr>
        <p:txBody>
          <a:bodyPr wrap="none" rtlCol="0">
            <a:spAutoFit/>
          </a:bodyPr>
          <a:lstStyle/>
          <a:p>
            <a:r>
              <a:rPr lang="en-US" altLang="zh-CN" sz="2800" b="1" dirty="0">
                <a:solidFill>
                  <a:schemeClr val="bg1"/>
                </a:solidFill>
              </a:rPr>
              <a:t>Back</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58333E-6 -1.11111E-6 L 0.09844 -1.11111E-6 " pathEditMode="relative" rAng="0" ptsTypes="AA">
                                      <p:cBhvr>
                                        <p:cTn id="6" dur="500" fill="hold"/>
                                        <p:tgtEl>
                                          <p:spTgt spid="23"/>
                                        </p:tgtEl>
                                        <p:attrNameLst>
                                          <p:attrName>ppt_x</p:attrName>
                                          <p:attrName>ppt_y</p:attrName>
                                        </p:attrNameLst>
                                      </p:cBhvr>
                                      <p:rCtr x="4922" y="0"/>
                                    </p:animMotion>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4" grpId="0" animBg="1"/>
      <p:bldP spid="15" grpId="0" animBg="1"/>
      <p:bldP spid="16" grpId="0"/>
      <p:bldP spid="23" grpId="0" animBg="1"/>
      <p:bldP spid="24" grpId="0"/>
      <p:bldP spid="26"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1795" y="613621"/>
            <a:ext cx="10006205" cy="584775"/>
          </a:xfrm>
          <a:prstGeom prst="rect">
            <a:avLst/>
          </a:prstGeom>
        </p:spPr>
        <p:txBody>
          <a:bodyPr wrap="square">
            <a:spAutoFit/>
          </a:bodyPr>
          <a:lstStyle/>
          <a:p>
            <a:r>
              <a:rPr lang="en-US" altLang="zh-CN" sz="3200" b="1" dirty="0">
                <a:solidFill>
                  <a:srgbClr val="FFFF00"/>
                </a:solidFill>
                <a:effectLst>
                  <a:outerShdw blurRad="38100" dist="38100" dir="2700000" algn="tl">
                    <a:srgbClr val="DDDDDD"/>
                  </a:outerShdw>
                </a:effectLst>
                <a:latin typeface="Times New Roman" panose="02020603050405020304" pitchFamily="18" charset="0"/>
                <a:ea typeface="宋体" panose="02010600030101010101" pitchFamily="2" charset="-122"/>
              </a:rPr>
              <a:t>Section  I  Introduction: Hotel Receptionist</a:t>
            </a:r>
          </a:p>
        </p:txBody>
      </p:sp>
      <p:sp>
        <p:nvSpPr>
          <p:cNvPr id="3" name="文本框 2"/>
          <p:cNvSpPr txBox="1"/>
          <p:nvPr/>
        </p:nvSpPr>
        <p:spPr>
          <a:xfrm>
            <a:off x="909810" y="1377808"/>
            <a:ext cx="10469390" cy="5262979"/>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hotel receptionist (</a:t>
            </a:r>
            <a:r>
              <a:rPr lang="zh-CN" altLang="en-US" sz="2400" dirty="0">
                <a:solidFill>
                  <a:schemeClr val="bg1"/>
                </a:solidFill>
                <a:latin typeface="Times New Roman" panose="02020603050405020304" pitchFamily="18" charset="0"/>
                <a:cs typeface="Times New Roman" panose="02020603050405020304" pitchFamily="18" charset="0"/>
              </a:rPr>
              <a:t>前台</a:t>
            </a:r>
            <a:r>
              <a:rPr lang="en-US" altLang="zh-CN" sz="2400" dirty="0">
                <a:solidFill>
                  <a:schemeClr val="bg1"/>
                </a:solidFill>
                <a:latin typeface="Times New Roman" panose="02020603050405020304" pitchFamily="18" charset="0"/>
                <a:cs typeface="Times New Roman" panose="02020603050405020304" pitchFamily="18" charset="0"/>
              </a:rPr>
              <a:t>) acts as the main point of contact with guests for a hotel, sorting (</a:t>
            </a:r>
            <a:r>
              <a:rPr lang="zh-CN" altLang="en-US" sz="2400" dirty="0">
                <a:solidFill>
                  <a:schemeClr val="bg1"/>
                </a:solidFill>
                <a:latin typeface="Times New Roman" panose="02020603050405020304" pitchFamily="18" charset="0"/>
                <a:cs typeface="Times New Roman" panose="02020603050405020304" pitchFamily="18" charset="0"/>
              </a:rPr>
              <a:t>整理</a:t>
            </a:r>
            <a:r>
              <a:rPr lang="en-US" altLang="zh-CN" sz="2400" dirty="0">
                <a:solidFill>
                  <a:schemeClr val="bg1"/>
                </a:solidFill>
                <a:latin typeface="Times New Roman" panose="02020603050405020304" pitchFamily="18" charset="0"/>
                <a:cs typeface="Times New Roman" panose="02020603050405020304" pitchFamily="18" charset="0"/>
              </a:rPr>
              <a:t>) room bookings, welcoming guests and checking them in, as well as handling their queries during their stay. Responsibilities (</a:t>
            </a:r>
            <a:r>
              <a:rPr lang="zh-CN" altLang="en-US" sz="2400" dirty="0">
                <a:solidFill>
                  <a:schemeClr val="bg1"/>
                </a:solidFill>
                <a:latin typeface="Times New Roman" panose="02020603050405020304" pitchFamily="18" charset="0"/>
                <a:cs typeface="Times New Roman" panose="02020603050405020304" pitchFamily="18" charset="0"/>
              </a:rPr>
              <a:t>责任</a:t>
            </a:r>
            <a:r>
              <a:rPr lang="en-US" altLang="zh-CN" sz="2400" dirty="0">
                <a:solidFill>
                  <a:schemeClr val="bg1"/>
                </a:solidFill>
                <a:latin typeface="Times New Roman" panose="02020603050405020304" pitchFamily="18" charset="0"/>
                <a:cs typeface="Times New Roman" panose="02020603050405020304" pitchFamily="18" charset="0"/>
              </a:rPr>
              <a:t>) can also cover organizing bills and processing payments (</a:t>
            </a:r>
            <a:r>
              <a:rPr lang="zh-CN" altLang="en-US" sz="2400" dirty="0">
                <a:solidFill>
                  <a:schemeClr val="bg1"/>
                </a:solidFill>
                <a:latin typeface="Times New Roman" panose="02020603050405020304" pitchFamily="18" charset="0"/>
                <a:cs typeface="Times New Roman" panose="02020603050405020304" pitchFamily="18" charset="0"/>
              </a:rPr>
              <a:t>付款</a:t>
            </a:r>
            <a:r>
              <a:rPr lang="en-US" altLang="zh-CN" sz="2400" dirty="0">
                <a:solidFill>
                  <a:schemeClr val="bg1"/>
                </a:solidFill>
                <a:latin typeface="Times New Roman" panose="02020603050405020304" pitchFamily="18" charset="0"/>
                <a:cs typeface="Times New Roman" panose="02020603050405020304" pitchFamily="18" charset="0"/>
              </a:rPr>
              <a:t>), passing messages onto guests, dealing with complaints (</a:t>
            </a:r>
            <a:r>
              <a:rPr lang="zh-CN" altLang="en-US" sz="2400" dirty="0">
                <a:solidFill>
                  <a:schemeClr val="bg1"/>
                </a:solidFill>
                <a:latin typeface="Times New Roman" panose="02020603050405020304" pitchFamily="18" charset="0"/>
                <a:cs typeface="Times New Roman" panose="02020603050405020304" pitchFamily="18" charset="0"/>
              </a:rPr>
              <a:t>投诉</a:t>
            </a:r>
            <a:r>
              <a:rPr lang="en-US" altLang="zh-CN" sz="2400" dirty="0">
                <a:solidFill>
                  <a:schemeClr val="bg1"/>
                </a:solidFill>
                <a:latin typeface="Times New Roman" panose="02020603050405020304" pitchFamily="18" charset="0"/>
                <a:cs typeface="Times New Roman" panose="02020603050405020304" pitchFamily="18" charset="0"/>
              </a:rPr>
              <a:t>), and handling foreign currency in an exchange service. Hotel receptionists usually work in shifts that include nights, weekends and public holidays. Once recruited by a hotel, a receptionist will be trained by experienced fellow staff.</a:t>
            </a:r>
          </a:p>
          <a:p>
            <a:r>
              <a:rPr lang="en-US" altLang="zh-CN" sz="2400" dirty="0">
                <a:solidFill>
                  <a:schemeClr val="bg1"/>
                </a:solidFill>
                <a:latin typeface="Times New Roman" panose="02020603050405020304" pitchFamily="18" charset="0"/>
                <a:cs typeface="Times New Roman" panose="02020603050405020304" pitchFamily="18" charset="0"/>
              </a:rPr>
              <a:t>	A qualified hotel receptionist needs to be:</a:t>
            </a:r>
          </a:p>
          <a:p>
            <a:r>
              <a:rPr lang="en-US" altLang="zh-CN" sz="2400" dirty="0">
                <a:solidFill>
                  <a:schemeClr val="bg1"/>
                </a:solidFill>
                <a:latin typeface="Times New Roman" panose="02020603050405020304" pitchFamily="18" charset="0"/>
                <a:cs typeface="Times New Roman" panose="02020603050405020304" pitchFamily="18" charset="0"/>
              </a:rPr>
              <a:t>	 Good at English listening and speaking;</a:t>
            </a:r>
          </a:p>
          <a:p>
            <a:r>
              <a:rPr lang="en-US" altLang="zh-CN" sz="2400" dirty="0">
                <a:solidFill>
                  <a:schemeClr val="bg1"/>
                </a:solidFill>
                <a:latin typeface="Times New Roman" panose="02020603050405020304" pitchFamily="18" charset="0"/>
                <a:cs typeface="Times New Roman" panose="02020603050405020304" pitchFamily="18" charset="0"/>
              </a:rPr>
              <a:t>	 Skillful in computer operation;</a:t>
            </a:r>
          </a:p>
          <a:p>
            <a:r>
              <a:rPr lang="en-US" altLang="zh-CN" sz="2400" dirty="0">
                <a:solidFill>
                  <a:schemeClr val="bg1"/>
                </a:solidFill>
                <a:latin typeface="Times New Roman" panose="02020603050405020304" pitchFamily="18" charset="0"/>
                <a:cs typeface="Times New Roman" panose="02020603050405020304" pitchFamily="18" charset="0"/>
              </a:rPr>
              <a:t>	 Good at communication skills;</a:t>
            </a:r>
          </a:p>
          <a:p>
            <a:r>
              <a:rPr lang="en-US" altLang="zh-CN" sz="2400" dirty="0">
                <a:solidFill>
                  <a:schemeClr val="bg1"/>
                </a:solidFill>
                <a:latin typeface="Times New Roman" panose="02020603050405020304" pitchFamily="18" charset="0"/>
                <a:cs typeface="Times New Roman" panose="02020603050405020304" pitchFamily="18" charset="0"/>
              </a:rPr>
              <a:t>	 Familiar with working procedures (</a:t>
            </a:r>
            <a:r>
              <a:rPr lang="zh-CN" altLang="en-US" sz="2400" dirty="0">
                <a:solidFill>
                  <a:schemeClr val="bg1"/>
                </a:solidFill>
                <a:latin typeface="Times New Roman" panose="02020603050405020304" pitchFamily="18" charset="0"/>
                <a:cs typeface="Times New Roman" panose="02020603050405020304" pitchFamily="18" charset="0"/>
              </a:rPr>
              <a:t>程序</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	 Patient and discreet (</a:t>
            </a:r>
            <a:r>
              <a:rPr lang="zh-CN" altLang="en-US" sz="2400" dirty="0">
                <a:solidFill>
                  <a:schemeClr val="bg1"/>
                </a:solidFill>
                <a:latin typeface="Times New Roman" panose="02020603050405020304" pitchFamily="18" charset="0"/>
                <a:cs typeface="Times New Roman" panose="02020603050405020304" pitchFamily="18" charset="0"/>
              </a:rPr>
              <a:t>谨慎的</a:t>
            </a:r>
            <a:r>
              <a:rPr lang="en-US" altLang="zh-CN" sz="2400" dirty="0">
                <a:solidFill>
                  <a:schemeClr val="bg1"/>
                </a:solidFill>
                <a:latin typeface="Times New Roman" panose="02020603050405020304" pitchFamily="18" charset="0"/>
                <a:cs typeface="Times New Roman" panose="02020603050405020304" pitchFamily="18" charset="0"/>
              </a:rPr>
              <a:t>).</a:t>
            </a: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3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429D1745-EC61-4738-8A40-2E78F8D5F3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00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90107" y="1717425"/>
            <a:ext cx="2911894" cy="564570"/>
            <a:chOff x="297174" y="1736630"/>
            <a:chExt cx="7137156" cy="858019"/>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803864" y="1736630"/>
              <a:ext cx="6298426" cy="701627"/>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Before Reading</a:t>
              </a:r>
            </a:p>
          </p:txBody>
        </p:sp>
      </p:grpSp>
      <p:sp>
        <p:nvSpPr>
          <p:cNvPr id="15" name="矩形 14"/>
          <p:cNvSpPr/>
          <p:nvPr/>
        </p:nvSpPr>
        <p:spPr>
          <a:xfrm>
            <a:off x="596832" y="2281995"/>
            <a:ext cx="10301618" cy="954107"/>
          </a:xfrm>
          <a:prstGeom prst="rect">
            <a:avLst/>
          </a:prstGeom>
        </p:spPr>
        <p:txBody>
          <a:bodyPr wrap="square">
            <a:spAutoFit/>
          </a:bodyPr>
          <a:lstStyle/>
          <a:p>
            <a:r>
              <a:rPr lang="en-US" altLang="zh-CN" sz="2800" b="1" dirty="0">
                <a:solidFill>
                  <a:srgbClr val="FFC000"/>
                </a:solidFill>
              </a:rPr>
              <a:t>Exercise 1: Look at the pictures below and write the proper English expressions of hotel rooms.</a:t>
            </a:r>
            <a:endParaRPr lang="zh-CN" altLang="en-US" dirty="0"/>
          </a:p>
        </p:txBody>
      </p:sp>
      <p:sp>
        <p:nvSpPr>
          <p:cNvPr id="13" name="矩形 12"/>
          <p:cNvSpPr/>
          <p:nvPr/>
        </p:nvSpPr>
        <p:spPr>
          <a:xfrm>
            <a:off x="390107" y="503334"/>
            <a:ext cx="11793040" cy="1077218"/>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  Intensive Reading: Procedures of Making a Room Reservation</a:t>
            </a:r>
            <a:endParaRPr lang="zh-CN" altLang="en-US" sz="3200" b="1" dirty="0">
              <a:solidFill>
                <a:srgbClr val="FFFF00"/>
              </a:solidFill>
              <a:latin typeface="Times New Roman" panose="02020603050405020304" pitchFamily="18" charset="0"/>
              <a:ea typeface="宋体" panose="02010600030101010101" pitchFamily="2" charset="-122"/>
            </a:endParaRPr>
          </a:p>
        </p:txBody>
      </p:sp>
      <p:pic>
        <p:nvPicPr>
          <p:cNvPr id="9" name="图片 8">
            <a:extLst>
              <a:ext uri="{FF2B5EF4-FFF2-40B4-BE49-F238E27FC236}">
                <a16:creationId xmlns:a16="http://schemas.microsoft.com/office/drawing/2014/main" xmlns="" id="{FA4B4E14-245E-4B60-9874-16D1B78A6D0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4595" y="3470523"/>
            <a:ext cx="2880000" cy="1880638"/>
          </a:xfrm>
          <a:prstGeom prst="rect">
            <a:avLst/>
          </a:prstGeom>
        </p:spPr>
      </p:pic>
      <p:pic>
        <p:nvPicPr>
          <p:cNvPr id="11" name="图片 10">
            <a:extLst>
              <a:ext uri="{FF2B5EF4-FFF2-40B4-BE49-F238E27FC236}">
                <a16:creationId xmlns:a16="http://schemas.microsoft.com/office/drawing/2014/main" xmlns="" id="{48C0DB85-49C3-4C87-87D7-10C888EDA7B9}"/>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846627" y="3458170"/>
            <a:ext cx="2880000" cy="1921674"/>
          </a:xfrm>
          <a:prstGeom prst="rect">
            <a:avLst/>
          </a:prstGeom>
        </p:spPr>
      </p:pic>
      <p:pic>
        <p:nvPicPr>
          <p:cNvPr id="12" name="图片 11">
            <a:extLst>
              <a:ext uri="{FF2B5EF4-FFF2-40B4-BE49-F238E27FC236}">
                <a16:creationId xmlns:a16="http://schemas.microsoft.com/office/drawing/2014/main" xmlns="" id="{3C0B2528-A40D-4108-9A48-E984264F6BE1}"/>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898659" y="3451051"/>
            <a:ext cx="2880000" cy="1919581"/>
          </a:xfrm>
          <a:prstGeom prst="rect">
            <a:avLst/>
          </a:prstGeom>
        </p:spPr>
      </p:pic>
      <p:sp>
        <p:nvSpPr>
          <p:cNvPr id="14" name="矩形 13">
            <a:extLst>
              <a:ext uri="{FF2B5EF4-FFF2-40B4-BE49-F238E27FC236}">
                <a16:creationId xmlns:a16="http://schemas.microsoft.com/office/drawing/2014/main" xmlns="" id="{FC0427CC-1434-467B-8EC8-780398DD4169}"/>
              </a:ext>
            </a:extLst>
          </p:cNvPr>
          <p:cNvSpPr/>
          <p:nvPr/>
        </p:nvSpPr>
        <p:spPr>
          <a:xfrm>
            <a:off x="1146719" y="5585582"/>
            <a:ext cx="2155282" cy="369332"/>
          </a:xfrm>
          <a:prstGeom prst="rect">
            <a:avLst/>
          </a:prstGeom>
        </p:spPr>
        <p:txBody>
          <a:bodyPr wrap="square">
            <a:spAutoFit/>
          </a:bodyPr>
          <a:lstStyle/>
          <a:p>
            <a:pPr algn="ctr"/>
            <a:r>
              <a:rPr lang="en-US" altLang="zh-CN" b="1" kern="100" dirty="0">
                <a:solidFill>
                  <a:schemeClr val="bg1"/>
                </a:solidFill>
                <a:latin typeface="Times New Roman" panose="02020603050405020304" pitchFamily="18" charset="0"/>
                <a:ea typeface="宋体" panose="02010600030101010101" pitchFamily="2" charset="-122"/>
              </a:rPr>
              <a:t>single room </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7" name="矩形 16">
            <a:extLst>
              <a:ext uri="{FF2B5EF4-FFF2-40B4-BE49-F238E27FC236}">
                <a16:creationId xmlns:a16="http://schemas.microsoft.com/office/drawing/2014/main" xmlns="" id="{393E2EA6-79C6-4229-8344-20C161B3F678}"/>
              </a:ext>
            </a:extLst>
          </p:cNvPr>
          <p:cNvSpPr/>
          <p:nvPr/>
        </p:nvSpPr>
        <p:spPr>
          <a:xfrm>
            <a:off x="9254925" y="5581905"/>
            <a:ext cx="2167467" cy="369332"/>
          </a:xfrm>
          <a:prstGeom prst="rect">
            <a:avLst/>
          </a:prstGeom>
        </p:spPr>
        <p:txBody>
          <a:bodyPr wrap="square">
            <a:spAutoFit/>
          </a:bodyPr>
          <a:lstStyle/>
          <a:p>
            <a:pPr algn="ctr"/>
            <a:r>
              <a:rPr lang="en-US" altLang="zh-CN" b="1" kern="100" dirty="0">
                <a:solidFill>
                  <a:schemeClr val="bg1"/>
                </a:solidFill>
                <a:latin typeface="Times New Roman" panose="02020603050405020304" pitchFamily="18" charset="0"/>
                <a:ea typeface="宋体" panose="02010600030101010101" pitchFamily="2" charset="-122"/>
              </a:rPr>
              <a:t>ocean view room</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8" name="矩形 17">
            <a:extLst>
              <a:ext uri="{FF2B5EF4-FFF2-40B4-BE49-F238E27FC236}">
                <a16:creationId xmlns:a16="http://schemas.microsoft.com/office/drawing/2014/main" xmlns="" id="{8F90CEBC-BC30-42A1-B409-1599CDB3691B}"/>
              </a:ext>
            </a:extLst>
          </p:cNvPr>
          <p:cNvSpPr/>
          <p:nvPr/>
        </p:nvSpPr>
        <p:spPr>
          <a:xfrm>
            <a:off x="5249371" y="5499007"/>
            <a:ext cx="2074512" cy="369332"/>
          </a:xfrm>
          <a:prstGeom prst="rect">
            <a:avLst/>
          </a:prstGeom>
        </p:spPr>
        <p:txBody>
          <a:bodyPr wrap="square">
            <a:spAutoFit/>
          </a:bodyPr>
          <a:lstStyle/>
          <a:p>
            <a:pPr algn="ctr"/>
            <a:r>
              <a:rPr lang="en-US" altLang="zh-CN" b="1" kern="100" dirty="0">
                <a:solidFill>
                  <a:schemeClr val="bg1"/>
                </a:solidFill>
                <a:latin typeface="Times New Roman" panose="02020603050405020304" pitchFamily="18" charset="0"/>
                <a:ea typeface="宋体" panose="02010600030101010101" pitchFamily="2" charset="-122"/>
              </a:rPr>
              <a:t>double room</a:t>
            </a:r>
            <a:endParaRPr lang="zh-CN" altLang="zh-CN" b="1" kern="100" dirty="0">
              <a:solidFill>
                <a:schemeClr val="bg1"/>
              </a:solidFill>
              <a:latin typeface="Times New Roman" panose="02020603050405020304" pitchFamily="18" charset="0"/>
              <a:ea typeface="宋体" panose="02010600030101010101" pitchFamily="2" charset="-122"/>
            </a:endParaRPr>
          </a:p>
        </p:txBody>
      </p:sp>
      <p:pic>
        <p:nvPicPr>
          <p:cNvPr id="19" name="图片 6">
            <a:hlinkClick r:id="rId5" action="ppaction://hlinksldjump"/>
            <a:extLst>
              <a:ext uri="{FF2B5EF4-FFF2-40B4-BE49-F238E27FC236}">
                <a16:creationId xmlns:a16="http://schemas.microsoft.com/office/drawing/2014/main" xmlns="" id="{92280C1F-11E3-40E4-AC15-37E4F8C67B1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82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4" grpId="0"/>
      <p:bldP spid="17" grpId="0"/>
      <p:bldP spid="18"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5161" y="853515"/>
            <a:ext cx="10562439" cy="523220"/>
          </a:xfrm>
          <a:prstGeom prst="rect">
            <a:avLst/>
          </a:prstGeom>
        </p:spPr>
        <p:txBody>
          <a:bodyPr wrap="square">
            <a:spAutoFit/>
          </a:bodyPr>
          <a:lstStyle/>
          <a:p>
            <a:pPr lvl="0"/>
            <a:r>
              <a:rPr lang="en-US" altLang="zh-CN" sz="2800" b="1" dirty="0">
                <a:solidFill>
                  <a:srgbClr val="FFC000"/>
                </a:solidFill>
              </a:rPr>
              <a:t>Exercise 2: How many types of hotel rooms do you know?</a:t>
            </a:r>
          </a:p>
        </p:txBody>
      </p:sp>
      <p:pic>
        <p:nvPicPr>
          <p:cNvPr id="4" name="图片 6">
            <a:hlinkClick r:id="rId2" action="ppaction://hlinksldjump"/>
            <a:extLst>
              <a:ext uri="{FF2B5EF4-FFF2-40B4-BE49-F238E27FC236}">
                <a16:creationId xmlns:a16="http://schemas.microsoft.com/office/drawing/2014/main" xmlns="" id="{BE5D3159-BC3C-4899-8859-E83739445C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504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346166"/>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893429" y="1377909"/>
            <a:ext cx="10576184" cy="5262979"/>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The reservations department is the first contact that a guest has with a hotel. Staff in the reservations department determines the guest’s first impression of the hotel. It’s their duty to be skillful in following reservation procedures, which can be done by telephone, at the front desk or through a computerized online system.</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Answer the call within three rings (for telephone request) and ask the guest courteously how you can assist him/her.</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Write down the guest’s name (first name &amp; last name) correctly, the guest’s name should be used properly during the following conversation.</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Ask the guest for the arrival date and time.</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Ask the guest for how many nights he/she wants to make a booking.</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Ask for the number of people and the number of rooms (if booking for more than 1 person).</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Check room availability and rates quickly and explain the different available rooms to the guest. Ask what type of room the guest prefers.</a:t>
            </a:r>
          </a:p>
        </p:txBody>
      </p:sp>
      <p:sp>
        <p:nvSpPr>
          <p:cNvPr id="15" name="矩形 14"/>
          <p:cNvSpPr/>
          <p:nvPr/>
        </p:nvSpPr>
        <p:spPr>
          <a:xfrm>
            <a:off x="696517" y="789846"/>
            <a:ext cx="10773096" cy="584775"/>
          </a:xfrm>
          <a:prstGeom prst="rect">
            <a:avLst/>
          </a:prstGeom>
        </p:spPr>
        <p:txBody>
          <a:bodyPr wrap="square">
            <a:spAutoFit/>
          </a:bodyPr>
          <a:lstStyle/>
          <a:p>
            <a:pPr algn="ctr"/>
            <a:r>
              <a:rPr lang="en-US" altLang="zh-CN" sz="3200" b="1" dirty="0">
                <a:solidFill>
                  <a:srgbClr val="FFC000"/>
                </a:solidFill>
              </a:rPr>
              <a:t>Procedures of Making a Room Reservation</a:t>
            </a:r>
            <a:endParaRPr lang="zh-CN" altLang="en-US" sz="2000" dirty="0"/>
          </a:p>
        </p:txBody>
      </p:sp>
      <p:pic>
        <p:nvPicPr>
          <p:cNvPr id="8" name="图片 6">
            <a:hlinkClick r:id="rId2" action="ppaction://hlinksldjump"/>
            <a:extLst>
              <a:ext uri="{FF2B5EF4-FFF2-40B4-BE49-F238E27FC236}">
                <a16:creationId xmlns:a16="http://schemas.microsoft.com/office/drawing/2014/main" xmlns="" id="{A9E8B94C-3AC0-4511-B0A1-D08F949C1D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6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500"/>
                                        <p:tgtEl>
                                          <p:spTgt spid="2">
                                            <p:txEl>
                                              <p:pRg st="3" end="3"/>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500"/>
                                        <p:tgtEl>
                                          <p:spTgt spid="2">
                                            <p:txEl>
                                              <p:pRg st="5" end="5"/>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940" y="855625"/>
            <a:ext cx="11233954" cy="5262979"/>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 Single room;</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Double room;</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Connecting room;</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Business suite;</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Deluxe suite;</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Presidential suite.</a:t>
            </a:r>
          </a:p>
          <a:p>
            <a:r>
              <a:rPr lang="en-US" altLang="zh-CN" sz="2400" dirty="0">
                <a:solidFill>
                  <a:schemeClr val="bg1"/>
                </a:solidFill>
                <a:latin typeface="Times New Roman" panose="02020603050405020304" pitchFamily="18" charset="0"/>
                <a:cs typeface="Times New Roman" panose="02020603050405020304" pitchFamily="18" charset="0"/>
              </a:rPr>
              <a:t> Ask for the guest’s preferences:</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King size bed or twin beds;</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Smoking or non-smoking room;</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Ocean view;</a:t>
            </a:r>
          </a:p>
          <a:p>
            <a:pPr indent="457200"/>
            <a:r>
              <a:rPr lang="en-US" altLang="zh-CN" sz="2400" dirty="0">
                <a:solidFill>
                  <a:schemeClr val="bg1"/>
                </a:solidFill>
                <a:latin typeface="Times New Roman" panose="02020603050405020304" pitchFamily="18" charset="0"/>
                <a:cs typeface="Times New Roman" panose="02020603050405020304" pitchFamily="18" charset="0"/>
              </a:rPr>
              <a:t> High floor.</a:t>
            </a:r>
          </a:p>
          <a:p>
            <a:r>
              <a:rPr lang="en-US" altLang="zh-CN" sz="2400" dirty="0">
                <a:solidFill>
                  <a:schemeClr val="bg1"/>
                </a:solidFill>
                <a:latin typeface="Times New Roman" panose="02020603050405020304" pitchFamily="18" charset="0"/>
                <a:cs typeface="Times New Roman" panose="02020603050405020304" pitchFamily="18" charset="0"/>
              </a:rPr>
              <a:t> Ask if the guest has any other special requests/preferences. Introduce the hotel and room facilities to the guest if asked.</a:t>
            </a:r>
          </a:p>
          <a:p>
            <a:pPr indent="457200"/>
            <a:endParaRPr lang="en-US" altLang="zh-CN" sz="24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7DA13008-06CF-4FF0-BEF8-34C86571A3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39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500"/>
                                        <p:tgtEl>
                                          <p:spTgt spid="2">
                                            <p:txEl>
                                              <p:pRg st="7" end="7"/>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500"/>
                                        <p:tgtEl>
                                          <p:spTgt spid="2">
                                            <p:txEl>
                                              <p:pRg st="9" end="9"/>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fade">
                                      <p:cBhvr>
                                        <p:cTn id="53" dur="500"/>
                                        <p:tgtEl>
                                          <p:spTgt spid="2">
                                            <p:txEl>
                                              <p:pRg st="10" end="10"/>
                                            </p:txEl>
                                          </p:spTgt>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8807" y="395870"/>
            <a:ext cx="11233954" cy="6109365"/>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300" dirty="0">
                <a:solidFill>
                  <a:schemeClr val="bg1"/>
                </a:solidFill>
                <a:latin typeface="Times New Roman" panose="02020603050405020304" pitchFamily="18" charset="0"/>
                <a:cs typeface="Times New Roman" panose="02020603050405020304" pitchFamily="18" charset="0"/>
              </a:rPr>
              <a:t> Ask for the personal details of the guest:</a:t>
            </a:r>
          </a:p>
          <a:p>
            <a:pPr indent="457200"/>
            <a:r>
              <a:rPr lang="en-US" altLang="zh-CN" sz="2300" dirty="0">
                <a:solidFill>
                  <a:schemeClr val="bg1"/>
                </a:solidFill>
                <a:latin typeface="Times New Roman" panose="02020603050405020304" pitchFamily="18" charset="0"/>
                <a:cs typeface="Times New Roman" panose="02020603050405020304" pitchFamily="18" charset="0"/>
              </a:rPr>
              <a:t>	 Passport or ID number;</a:t>
            </a:r>
          </a:p>
          <a:p>
            <a:pPr indent="457200"/>
            <a:r>
              <a:rPr lang="en-US" altLang="zh-CN" sz="2300" dirty="0">
                <a:solidFill>
                  <a:schemeClr val="bg1"/>
                </a:solidFill>
                <a:latin typeface="Times New Roman" panose="02020603050405020304" pitchFamily="18" charset="0"/>
                <a:cs typeface="Times New Roman" panose="02020603050405020304" pitchFamily="18" charset="0"/>
              </a:rPr>
              <a:t>	 Address;</a:t>
            </a:r>
          </a:p>
          <a:p>
            <a:pPr indent="457200"/>
            <a:r>
              <a:rPr lang="en-US" altLang="zh-CN" sz="2300" dirty="0">
                <a:solidFill>
                  <a:schemeClr val="bg1"/>
                </a:solidFill>
                <a:latin typeface="Times New Roman" panose="02020603050405020304" pitchFamily="18" charset="0"/>
                <a:cs typeface="Times New Roman" panose="02020603050405020304" pitchFamily="18" charset="0"/>
              </a:rPr>
              <a:t>	 Contact telephone number;</a:t>
            </a:r>
          </a:p>
          <a:p>
            <a:pPr indent="457200"/>
            <a:r>
              <a:rPr lang="en-US" altLang="zh-CN" sz="2300" dirty="0">
                <a:solidFill>
                  <a:schemeClr val="bg1"/>
                </a:solidFill>
                <a:latin typeface="Times New Roman" panose="02020603050405020304" pitchFamily="18" charset="0"/>
                <a:cs typeface="Times New Roman" panose="02020603050405020304" pitchFamily="18" charset="0"/>
              </a:rPr>
              <a:t>	 Native language.</a:t>
            </a:r>
          </a:p>
          <a:p>
            <a:pPr indent="457200"/>
            <a:r>
              <a:rPr lang="en-US" altLang="zh-CN" sz="2300" dirty="0">
                <a:solidFill>
                  <a:schemeClr val="bg1"/>
                </a:solidFill>
                <a:latin typeface="Times New Roman" panose="02020603050405020304" pitchFamily="18" charset="0"/>
                <a:cs typeface="Times New Roman" panose="02020603050405020304" pitchFamily="18" charset="0"/>
              </a:rPr>
              <a:t> Explain our guarantee policy and ask if the guest wants to guarantee the booking. If yes: ask for their credit card number and its expiration date. Inform the guest that the reservation will generally be kept available till 6:00 p.m. of the check-in date.</a:t>
            </a:r>
          </a:p>
          <a:p>
            <a:pPr indent="457200"/>
            <a:r>
              <a:rPr lang="en-US" altLang="zh-CN" sz="2300" dirty="0">
                <a:solidFill>
                  <a:schemeClr val="bg1"/>
                </a:solidFill>
                <a:latin typeface="Times New Roman" panose="02020603050405020304" pitchFamily="18" charset="0"/>
                <a:cs typeface="Times New Roman" panose="02020603050405020304" pitchFamily="18" charset="0"/>
              </a:rPr>
              <a:t> Confirm the booking to the guest:</a:t>
            </a:r>
          </a:p>
          <a:p>
            <a:pPr indent="457200"/>
            <a:r>
              <a:rPr lang="en-US" altLang="zh-CN" sz="2300" dirty="0">
                <a:solidFill>
                  <a:schemeClr val="bg1"/>
                </a:solidFill>
                <a:latin typeface="Times New Roman" panose="02020603050405020304" pitchFamily="18" charset="0"/>
                <a:cs typeface="Times New Roman" panose="02020603050405020304" pitchFamily="18" charset="0"/>
              </a:rPr>
              <a:t>	 Repeat the guest’s name, date of arrival, number of nights, number of people (and number of rooms if more than 1);</a:t>
            </a:r>
          </a:p>
          <a:p>
            <a:pPr indent="457200"/>
            <a:r>
              <a:rPr lang="en-US" altLang="zh-CN" sz="2300" dirty="0">
                <a:solidFill>
                  <a:schemeClr val="bg1"/>
                </a:solidFill>
                <a:latin typeface="Times New Roman" panose="02020603050405020304" pitchFamily="18" charset="0"/>
                <a:cs typeface="Times New Roman" panose="02020603050405020304" pitchFamily="18" charset="0"/>
              </a:rPr>
              <a:t>	 Confirm the room type, bed type and other special requests;</a:t>
            </a:r>
          </a:p>
          <a:p>
            <a:pPr indent="457200"/>
            <a:r>
              <a:rPr lang="en-US" altLang="zh-CN" sz="2300" dirty="0">
                <a:solidFill>
                  <a:schemeClr val="bg1"/>
                </a:solidFill>
                <a:latin typeface="Times New Roman" panose="02020603050405020304" pitchFamily="18" charset="0"/>
                <a:cs typeface="Times New Roman" panose="02020603050405020304" pitchFamily="18" charset="0"/>
              </a:rPr>
              <a:t>	 Confirm the room rate (per room per night).</a:t>
            </a:r>
          </a:p>
          <a:p>
            <a:pPr indent="457200"/>
            <a:r>
              <a:rPr lang="en-US" altLang="zh-CN" sz="2300" dirty="0">
                <a:solidFill>
                  <a:schemeClr val="bg1"/>
                </a:solidFill>
                <a:latin typeface="Times New Roman" panose="02020603050405020304" pitchFamily="18" charset="0"/>
                <a:cs typeface="Times New Roman" panose="02020603050405020304" pitchFamily="18" charset="0"/>
              </a:rPr>
              <a:t>	 Ask if the guest wants to receive a confirmation letter. If yes: ask for their email address or fax number. If possible, give the confirmation number of this booking.</a:t>
            </a:r>
          </a:p>
          <a:p>
            <a:pPr indent="457200"/>
            <a:r>
              <a:rPr lang="en-US" altLang="zh-CN" sz="2300" dirty="0">
                <a:solidFill>
                  <a:schemeClr val="bg1"/>
                </a:solidFill>
                <a:latin typeface="Times New Roman" panose="02020603050405020304" pitchFamily="18" charset="0"/>
                <a:cs typeface="Times New Roman" panose="02020603050405020304" pitchFamily="18" charset="0"/>
              </a:rPr>
              <a:t> Ask if the guest has any other questions or requests.</a:t>
            </a:r>
          </a:p>
          <a:p>
            <a:pPr indent="457200"/>
            <a:r>
              <a:rPr lang="en-US" altLang="zh-CN" sz="2300" dirty="0">
                <a:solidFill>
                  <a:schemeClr val="bg1"/>
                </a:solidFill>
                <a:latin typeface="Times New Roman" panose="02020603050405020304" pitchFamily="18" charset="0"/>
                <a:cs typeface="Times New Roman" panose="02020603050405020304" pitchFamily="18" charset="0"/>
              </a:rPr>
              <a:t> Thank the caller for calling and wish the guest a pleasant day.</a:t>
            </a:r>
          </a:p>
        </p:txBody>
      </p:sp>
      <p:pic>
        <p:nvPicPr>
          <p:cNvPr id="4" name="图片 6">
            <a:hlinkClick r:id="rId2" action="ppaction://hlinksldjump"/>
            <a:extLst>
              <a:ext uri="{FF2B5EF4-FFF2-40B4-BE49-F238E27FC236}">
                <a16:creationId xmlns:a16="http://schemas.microsoft.com/office/drawing/2014/main" xmlns="" id="{D73B936C-459D-49FD-963F-20489FD1BD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5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500"/>
                                        <p:tgtEl>
                                          <p:spTgt spid="2">
                                            <p:txEl>
                                              <p:pRg st="7" end="7"/>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500"/>
                                        <p:tgtEl>
                                          <p:spTgt spid="2">
                                            <p:txEl>
                                              <p:pRg st="9" end="9"/>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fade">
                                      <p:cBhvr>
                                        <p:cTn id="53" dur="500"/>
                                        <p:tgtEl>
                                          <p:spTgt spid="2">
                                            <p:txEl>
                                              <p:pRg st="10" end="10"/>
                                            </p:txEl>
                                          </p:spTgt>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500"/>
                                        <p:tgtEl>
                                          <p:spTgt spid="2">
                                            <p:txEl>
                                              <p:pRg st="11" end="11"/>
                                            </p:txEl>
                                          </p:spTgt>
                                        </p:tgtEl>
                                      </p:cBhvr>
                                    </p:animEffect>
                                  </p:childTnLst>
                                </p:cTn>
                              </p:par>
                            </p:childTnLst>
                          </p:cTn>
                        </p:par>
                        <p:par>
                          <p:cTn id="58" fill="hold">
                            <p:stCondLst>
                              <p:cond delay="7000"/>
                            </p:stCondLst>
                            <p:childTnLst>
                              <p:par>
                                <p:cTn id="59" presetID="10" presetClass="entr" presetSubtype="0" fill="hold" nodeType="after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fade">
                                      <p:cBhvr>
                                        <p:cTn id="61"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969161" y="1039771"/>
            <a:ext cx="10122171" cy="954107"/>
          </a:xfrm>
          <a:prstGeom prst="rect">
            <a:avLst/>
          </a:prstGeom>
        </p:spPr>
        <p:txBody>
          <a:bodyPr wrap="square">
            <a:spAutoFit/>
          </a:bodyPr>
          <a:lstStyle/>
          <a:p>
            <a:pPr lvl="0"/>
            <a:r>
              <a:rPr lang="en-US" altLang="zh-CN" sz="2800" b="1" dirty="0">
                <a:solidFill>
                  <a:srgbClr val="FFC000"/>
                </a:solidFill>
              </a:rPr>
              <a:t>Exercise 1: Decide whether the following statements are true (T) or false (F)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712987" y="2080011"/>
            <a:ext cx="10971013" cy="4524315"/>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Pingyao ancient city is located in the middle of Shanxi province. (   )</a:t>
            </a:r>
          </a:p>
          <a:p>
            <a:r>
              <a:rPr lang="en-US" altLang="zh-CN" sz="2400" dirty="0">
                <a:solidFill>
                  <a:schemeClr val="bg1"/>
                </a:solidFill>
                <a:latin typeface="Times New Roman" panose="02020603050405020304" pitchFamily="18" charset="0"/>
                <a:cs typeface="Times New Roman" panose="02020603050405020304" pitchFamily="18" charset="0"/>
              </a:rPr>
              <a:t>2. Pingyao is a famous city with over 270 years of history. (   )</a:t>
            </a:r>
          </a:p>
          <a:p>
            <a:r>
              <a:rPr lang="en-US" altLang="zh-CN" sz="2400" dirty="0">
                <a:solidFill>
                  <a:schemeClr val="bg1"/>
                </a:solidFill>
                <a:latin typeface="Times New Roman" panose="02020603050405020304" pitchFamily="18" charset="0"/>
                <a:cs typeface="Times New Roman" panose="02020603050405020304" pitchFamily="18" charset="0"/>
              </a:rPr>
              <a:t>3. Overlooking from the sky, you may find that the shape of the Pingyao ancient city is like that of a tortoise. (   )</a:t>
            </a:r>
          </a:p>
          <a:p>
            <a:r>
              <a:rPr lang="en-US" altLang="zh-CN" sz="2400" dirty="0">
                <a:solidFill>
                  <a:schemeClr val="bg1"/>
                </a:solidFill>
                <a:latin typeface="Times New Roman" panose="02020603050405020304" pitchFamily="18" charset="0"/>
                <a:cs typeface="Times New Roman" panose="02020603050405020304" pitchFamily="18" charset="0"/>
              </a:rPr>
              <a:t>4. The ancient Chinese people regarded tortoises as the symbol of longevity. (   )</a:t>
            </a:r>
          </a:p>
          <a:p>
            <a:r>
              <a:rPr lang="en-US" altLang="zh-CN" sz="2400" dirty="0">
                <a:solidFill>
                  <a:schemeClr val="bg1"/>
                </a:solidFill>
                <a:latin typeface="Times New Roman" panose="02020603050405020304" pitchFamily="18" charset="0"/>
                <a:cs typeface="Times New Roman" panose="02020603050405020304" pitchFamily="18" charset="0"/>
              </a:rPr>
              <a:t>5. The streets, shops and residences inside the city walls are all modern. (   )</a:t>
            </a:r>
          </a:p>
          <a:p>
            <a:r>
              <a:rPr lang="en-US" altLang="zh-CN" sz="2400" dirty="0">
                <a:solidFill>
                  <a:schemeClr val="bg1"/>
                </a:solidFill>
                <a:latin typeface="Times New Roman" panose="02020603050405020304" pitchFamily="18" charset="0"/>
                <a:cs typeface="Times New Roman" panose="02020603050405020304" pitchFamily="18" charset="0"/>
              </a:rPr>
              <a:t>6. The area of Pingyao is about 25 square kilometers. (   )</a:t>
            </a:r>
          </a:p>
          <a:p>
            <a:r>
              <a:rPr lang="en-US" altLang="zh-CN" sz="2400" dirty="0">
                <a:solidFill>
                  <a:schemeClr val="bg1"/>
                </a:solidFill>
                <a:latin typeface="Times New Roman" panose="02020603050405020304" pitchFamily="18" charset="0"/>
                <a:cs typeface="Times New Roman" panose="02020603050405020304" pitchFamily="18" charset="0"/>
              </a:rPr>
              <a:t>7. Pingyao was a commercial center in southern China 300 to 600 years ago. (   )</a:t>
            </a:r>
          </a:p>
          <a:p>
            <a:r>
              <a:rPr lang="en-US" altLang="zh-CN" sz="2400" dirty="0">
                <a:solidFill>
                  <a:schemeClr val="bg1"/>
                </a:solidFill>
                <a:latin typeface="Times New Roman" panose="02020603050405020304" pitchFamily="18" charset="0"/>
                <a:cs typeface="Times New Roman" panose="02020603050405020304" pitchFamily="18" charset="0"/>
              </a:rPr>
              <a:t>8. Pingyao Beef is one of the most famous snacks in Pingyao. (   )</a:t>
            </a:r>
          </a:p>
          <a:p>
            <a:r>
              <a:rPr lang="en-US" altLang="zh-CN" sz="2400" dirty="0">
                <a:solidFill>
                  <a:schemeClr val="bg1"/>
                </a:solidFill>
                <a:latin typeface="Times New Roman" panose="02020603050405020304" pitchFamily="18" charset="0"/>
                <a:cs typeface="Times New Roman" panose="02020603050405020304" pitchFamily="18" charset="0"/>
              </a:rPr>
              <a:t>9. The first bank in China was not built in Pingyao. (   )</a:t>
            </a:r>
          </a:p>
          <a:p>
            <a:r>
              <a:rPr lang="en-US" altLang="zh-CN" sz="2400" dirty="0">
                <a:solidFill>
                  <a:schemeClr val="bg1"/>
                </a:solidFill>
                <a:latin typeface="Times New Roman" panose="02020603050405020304" pitchFamily="18" charset="0"/>
                <a:cs typeface="Times New Roman" panose="02020603050405020304" pitchFamily="18" charset="0"/>
              </a:rPr>
              <a:t>10. </a:t>
            </a:r>
            <a:r>
              <a:rPr lang="en-US" altLang="zh-CN" sz="2400" dirty="0" err="1">
                <a:solidFill>
                  <a:schemeClr val="bg1"/>
                </a:solidFill>
                <a:latin typeface="Times New Roman" panose="02020603050405020304" pitchFamily="18" charset="0"/>
                <a:cs typeface="Times New Roman" panose="02020603050405020304" pitchFamily="18" charset="0"/>
              </a:rPr>
              <a:t>RiShengchang</a:t>
            </a:r>
            <a:r>
              <a:rPr lang="en-US" altLang="zh-CN" sz="2400" dirty="0">
                <a:solidFill>
                  <a:schemeClr val="bg1"/>
                </a:solidFill>
                <a:latin typeface="Times New Roman" panose="02020603050405020304" pitchFamily="18" charset="0"/>
                <a:cs typeface="Times New Roman" panose="02020603050405020304" pitchFamily="18" charset="0"/>
              </a:rPr>
              <a:t> Draft Bank is now a “Museum of China’s Bank Draft” with over 20 exhibition rooms. (   )</a:t>
            </a:r>
          </a:p>
        </p:txBody>
      </p:sp>
      <p:grpSp>
        <p:nvGrpSpPr>
          <p:cNvPr id="16" name="组合 15">
            <a:extLst>
              <a:ext uri="{FF2B5EF4-FFF2-40B4-BE49-F238E27FC236}">
                <a16:creationId xmlns:a16="http://schemas.microsoft.com/office/drawing/2014/main" xmlns="" id="{912B910B-4FF6-416A-B86E-0458971C8675}"/>
              </a:ext>
            </a:extLst>
          </p:cNvPr>
          <p:cNvGrpSpPr/>
          <p:nvPr/>
        </p:nvGrpSpPr>
        <p:grpSpPr>
          <a:xfrm>
            <a:off x="470033" y="329961"/>
            <a:ext cx="2611834" cy="623677"/>
            <a:chOff x="297176" y="1712116"/>
            <a:chExt cx="6055427" cy="882533"/>
          </a:xfrm>
        </p:grpSpPr>
        <p:sp>
          <p:nvSpPr>
            <p:cNvPr id="17" name="圆角矩形 24">
              <a:extLst>
                <a:ext uri="{FF2B5EF4-FFF2-40B4-BE49-F238E27FC236}">
                  <a16:creationId xmlns:a16="http://schemas.microsoft.com/office/drawing/2014/main" xmlns="" id="{61D981A7-D100-4E1B-BBC6-8799221A8400}"/>
                </a:ext>
              </a:extLst>
            </p:cNvPr>
            <p:cNvSpPr/>
            <p:nvPr/>
          </p:nvSpPr>
          <p:spPr>
            <a:xfrm>
              <a:off x="297176" y="2083858"/>
              <a:ext cx="6055427" cy="510791"/>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18" name="文本框 17">
              <a:extLst>
                <a:ext uri="{FF2B5EF4-FFF2-40B4-BE49-F238E27FC236}">
                  <a16:creationId xmlns:a16="http://schemas.microsoft.com/office/drawing/2014/main" xmlns="" id="{2A737C2C-AB2B-4C9A-BD2F-8ED9BD795DB6}"/>
                </a:ext>
              </a:extLst>
            </p:cNvPr>
            <p:cNvSpPr txBox="1"/>
            <p:nvPr/>
          </p:nvSpPr>
          <p:spPr>
            <a:xfrm>
              <a:off x="540598" y="1712116"/>
              <a:ext cx="5654969" cy="653278"/>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2" name="矩形 1">
            <a:extLst>
              <a:ext uri="{FF2B5EF4-FFF2-40B4-BE49-F238E27FC236}">
                <a16:creationId xmlns:a16="http://schemas.microsoft.com/office/drawing/2014/main" xmlns="" id="{0F02EBC1-25BF-4749-AD69-EAAD0A94BB8F}"/>
              </a:ext>
            </a:extLst>
          </p:cNvPr>
          <p:cNvSpPr/>
          <p:nvPr/>
        </p:nvSpPr>
        <p:spPr>
          <a:xfrm>
            <a:off x="3081867" y="6177165"/>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3" name="矩形 2">
            <a:extLst>
              <a:ext uri="{FF2B5EF4-FFF2-40B4-BE49-F238E27FC236}">
                <a16:creationId xmlns:a16="http://schemas.microsoft.com/office/drawing/2014/main" xmlns="" id="{04FAEF1F-8585-413B-BEF6-8A434BE6D584}"/>
              </a:ext>
            </a:extLst>
          </p:cNvPr>
          <p:cNvSpPr/>
          <p:nvPr/>
        </p:nvSpPr>
        <p:spPr>
          <a:xfrm>
            <a:off x="8041453" y="2522362"/>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19" name="矩形 18">
            <a:extLst>
              <a:ext uri="{FF2B5EF4-FFF2-40B4-BE49-F238E27FC236}">
                <a16:creationId xmlns:a16="http://schemas.microsoft.com/office/drawing/2014/main" xmlns="" id="{98DF7C30-3C7E-4804-BC80-88308AC2A27A}"/>
              </a:ext>
            </a:extLst>
          </p:cNvPr>
          <p:cNvSpPr/>
          <p:nvPr/>
        </p:nvSpPr>
        <p:spPr>
          <a:xfrm>
            <a:off x="9123815" y="2163209"/>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0" name="矩形 19">
            <a:extLst>
              <a:ext uri="{FF2B5EF4-FFF2-40B4-BE49-F238E27FC236}">
                <a16:creationId xmlns:a16="http://schemas.microsoft.com/office/drawing/2014/main" xmlns="" id="{E3314DF7-FAE7-4703-AA0B-94751EE66473}"/>
              </a:ext>
            </a:extLst>
          </p:cNvPr>
          <p:cNvSpPr/>
          <p:nvPr/>
        </p:nvSpPr>
        <p:spPr>
          <a:xfrm>
            <a:off x="3535814" y="3253640"/>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1" name="矩形 20">
            <a:extLst>
              <a:ext uri="{FF2B5EF4-FFF2-40B4-BE49-F238E27FC236}">
                <a16:creationId xmlns:a16="http://schemas.microsoft.com/office/drawing/2014/main" xmlns="" id="{6BBF5E8E-C448-4361-BE9A-E2CC587692F6}"/>
              </a:ext>
            </a:extLst>
          </p:cNvPr>
          <p:cNvSpPr/>
          <p:nvPr/>
        </p:nvSpPr>
        <p:spPr>
          <a:xfrm>
            <a:off x="10224481" y="3623812"/>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2" name="矩形 21">
            <a:extLst>
              <a:ext uri="{FF2B5EF4-FFF2-40B4-BE49-F238E27FC236}">
                <a16:creationId xmlns:a16="http://schemas.microsoft.com/office/drawing/2014/main" xmlns="" id="{6647F473-397E-4993-AEBF-021CEF502CC7}"/>
              </a:ext>
            </a:extLst>
          </p:cNvPr>
          <p:cNvSpPr/>
          <p:nvPr/>
        </p:nvSpPr>
        <p:spPr>
          <a:xfrm>
            <a:off x="8463321" y="5086085"/>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3" name="矩形 22">
            <a:extLst>
              <a:ext uri="{FF2B5EF4-FFF2-40B4-BE49-F238E27FC236}">
                <a16:creationId xmlns:a16="http://schemas.microsoft.com/office/drawing/2014/main" xmlns="" id="{D73A55C2-B01D-439E-8B44-F82BAF59DC43}"/>
              </a:ext>
            </a:extLst>
          </p:cNvPr>
          <p:cNvSpPr/>
          <p:nvPr/>
        </p:nvSpPr>
        <p:spPr>
          <a:xfrm>
            <a:off x="9705534" y="3982965"/>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4" name="矩形 23">
            <a:extLst>
              <a:ext uri="{FF2B5EF4-FFF2-40B4-BE49-F238E27FC236}">
                <a16:creationId xmlns:a16="http://schemas.microsoft.com/office/drawing/2014/main" xmlns="" id="{B15D6FA6-D8BC-403B-A53E-AE8FB0D67200}"/>
              </a:ext>
            </a:extLst>
          </p:cNvPr>
          <p:cNvSpPr/>
          <p:nvPr/>
        </p:nvSpPr>
        <p:spPr>
          <a:xfrm>
            <a:off x="7434626" y="4352297"/>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5" name="矩形 24">
            <a:extLst>
              <a:ext uri="{FF2B5EF4-FFF2-40B4-BE49-F238E27FC236}">
                <a16:creationId xmlns:a16="http://schemas.microsoft.com/office/drawing/2014/main" xmlns="" id="{4DA2EB65-E0F6-4DEE-93D3-1EF5BF4AE6DC}"/>
              </a:ext>
            </a:extLst>
          </p:cNvPr>
          <p:cNvSpPr/>
          <p:nvPr/>
        </p:nvSpPr>
        <p:spPr>
          <a:xfrm>
            <a:off x="10269569" y="4724063"/>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6" name="矩形 25">
            <a:extLst>
              <a:ext uri="{FF2B5EF4-FFF2-40B4-BE49-F238E27FC236}">
                <a16:creationId xmlns:a16="http://schemas.microsoft.com/office/drawing/2014/main" xmlns="" id="{D98DEFEA-257F-457E-AFD1-2B08DBBFD650}"/>
              </a:ext>
            </a:extLst>
          </p:cNvPr>
          <p:cNvSpPr/>
          <p:nvPr/>
        </p:nvSpPr>
        <p:spPr>
          <a:xfrm>
            <a:off x="7168410" y="5434350"/>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Tree>
    <p:extLst>
      <p:ext uri="{BB962C8B-B14F-4D97-AF65-F5344CB8AC3E}">
        <p14:creationId xmlns:p14="http://schemas.microsoft.com/office/powerpoint/2010/main" val="1985456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fade">
                                      <p:cBhvr>
                                        <p:cTn id="53" dur="500"/>
                                        <p:tgtEl>
                                          <p:spTgt spid="6">
                                            <p:txEl>
                                              <p:pRg st="8" end="8"/>
                                            </p:txEl>
                                          </p:spTgt>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2" grpId="0"/>
      <p:bldP spid="3" grpId="0"/>
      <p:bldP spid="19" grpId="0"/>
      <p:bldP spid="20" grpId="0"/>
      <p:bldP spid="21" grpId="0"/>
      <p:bldP spid="22" grpId="0"/>
      <p:bldP spid="23" grpId="0"/>
      <p:bldP spid="24" grpId="0"/>
      <p:bldP spid="25" grpId="0"/>
      <p:bldP spid="26"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a:cxnSpLocks/>
          </p:cNvCxnSpPr>
          <p:nvPr/>
        </p:nvCxnSpPr>
        <p:spPr>
          <a:xfrm>
            <a:off x="3131638" y="2074509"/>
            <a:ext cx="4883332" cy="110895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 name="直接箭头连接符 20"/>
          <p:cNvCxnSpPr>
            <a:cxnSpLocks/>
          </p:cNvCxnSpPr>
          <p:nvPr/>
        </p:nvCxnSpPr>
        <p:spPr>
          <a:xfrm>
            <a:off x="3131638" y="3054783"/>
            <a:ext cx="4883332" cy="97237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2" name="直接箭头连接符 21"/>
          <p:cNvCxnSpPr>
            <a:cxnSpLocks/>
          </p:cNvCxnSpPr>
          <p:nvPr/>
        </p:nvCxnSpPr>
        <p:spPr>
          <a:xfrm>
            <a:off x="3137843" y="3524903"/>
            <a:ext cx="4877127" cy="95770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直接箭头连接符 22"/>
          <p:cNvCxnSpPr>
            <a:cxnSpLocks/>
          </p:cNvCxnSpPr>
          <p:nvPr/>
        </p:nvCxnSpPr>
        <p:spPr>
          <a:xfrm>
            <a:off x="3131638" y="2593393"/>
            <a:ext cx="4883332" cy="93150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4" name="直接箭头连接符 23"/>
          <p:cNvCxnSpPr>
            <a:cxnSpLocks/>
          </p:cNvCxnSpPr>
          <p:nvPr/>
        </p:nvCxnSpPr>
        <p:spPr>
          <a:xfrm>
            <a:off x="3105875" y="4027155"/>
            <a:ext cx="4785058" cy="103591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28" name="组合 27"/>
          <p:cNvGrpSpPr/>
          <p:nvPr/>
        </p:nvGrpSpPr>
        <p:grpSpPr>
          <a:xfrm>
            <a:off x="647083" y="378347"/>
            <a:ext cx="2562275" cy="671520"/>
            <a:chOff x="147058" y="547680"/>
            <a:chExt cx="7382747" cy="896162"/>
          </a:xfrm>
        </p:grpSpPr>
        <p:sp>
          <p:nvSpPr>
            <p:cNvPr id="29" name="圆角矩形 28"/>
            <p:cNvSpPr/>
            <p:nvPr/>
          </p:nvSpPr>
          <p:spPr>
            <a:xfrm>
              <a:off x="147058" y="821094"/>
              <a:ext cx="7382747" cy="622748"/>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30" name="文本框 29"/>
            <p:cNvSpPr txBox="1"/>
            <p:nvPr/>
          </p:nvSpPr>
          <p:spPr>
            <a:xfrm>
              <a:off x="433220" y="547680"/>
              <a:ext cx="6872649"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25" name="矩形 24">
            <a:extLst>
              <a:ext uri="{FF2B5EF4-FFF2-40B4-BE49-F238E27FC236}">
                <a16:creationId xmlns:a16="http://schemas.microsoft.com/office/drawing/2014/main" xmlns="" id="{61F76BAA-42E9-406A-B701-AA32ADDFFB74}"/>
              </a:ext>
            </a:extLst>
          </p:cNvPr>
          <p:cNvSpPr/>
          <p:nvPr/>
        </p:nvSpPr>
        <p:spPr>
          <a:xfrm>
            <a:off x="924673" y="1222844"/>
            <a:ext cx="11267327" cy="523220"/>
          </a:xfrm>
          <a:prstGeom prst="rect">
            <a:avLst/>
          </a:prstGeom>
        </p:spPr>
        <p:txBody>
          <a:bodyPr wrap="square">
            <a:spAutoFit/>
          </a:bodyPr>
          <a:lstStyle/>
          <a:p>
            <a:r>
              <a:rPr lang="en-US" altLang="zh-CN" sz="2800" b="1" dirty="0">
                <a:solidFill>
                  <a:srgbClr val="FFC000"/>
                </a:solidFill>
              </a:rPr>
              <a:t>Section 1: Match the following two groups of words and phrases.</a:t>
            </a:r>
            <a:endParaRPr lang="zh-CN" altLang="en-US" dirty="0"/>
          </a:p>
        </p:txBody>
      </p:sp>
      <p:graphicFrame>
        <p:nvGraphicFramePr>
          <p:cNvPr id="2" name="表格 1">
            <a:extLst>
              <a:ext uri="{FF2B5EF4-FFF2-40B4-BE49-F238E27FC236}">
                <a16:creationId xmlns:a16="http://schemas.microsoft.com/office/drawing/2014/main" xmlns="" id="{1287DB19-CE21-4D11-89A2-E8B5A6F2D0E1}"/>
              </a:ext>
            </a:extLst>
          </p:cNvPr>
          <p:cNvGraphicFramePr>
            <a:graphicFrameLocks noGrp="1"/>
          </p:cNvGraphicFramePr>
          <p:nvPr>
            <p:extLst>
              <p:ext uri="{D42A27DB-BD31-4B8C-83A1-F6EECF244321}">
                <p14:modId xmlns:p14="http://schemas.microsoft.com/office/powerpoint/2010/main" val="3881404059"/>
              </p:ext>
            </p:extLst>
          </p:nvPr>
        </p:nvGraphicFramePr>
        <p:xfrm>
          <a:off x="1158721" y="1934572"/>
          <a:ext cx="2037624" cy="4676040"/>
        </p:xfrm>
        <a:graphic>
          <a:graphicData uri="http://schemas.openxmlformats.org/drawingml/2006/table">
            <a:tbl>
              <a:tblPr firstRow="1" firstCol="1" bandRow="1">
                <a:tableStyleId>{5C22544A-7EE6-4342-B048-85BDC9FD1C3A}</a:tableStyleId>
              </a:tblPr>
              <a:tblGrid>
                <a:gridCol w="2037624">
                  <a:extLst>
                    <a:ext uri="{9D8B030D-6E8A-4147-A177-3AD203B41FA5}">
                      <a16:colId xmlns:a16="http://schemas.microsoft.com/office/drawing/2014/main" xmlns="" val="3309058995"/>
                    </a:ext>
                  </a:extLst>
                </a:gridCol>
              </a:tblGrid>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1. </a:t>
                      </a:r>
                      <a:r>
                        <a:rPr lang="zh-CN" altLang="en-US" sz="2400" b="1" kern="1200">
                          <a:solidFill>
                            <a:schemeClr val="bg1"/>
                          </a:solidFill>
                          <a:latin typeface="Times New Roman" panose="02020603050405020304" pitchFamily="18" charset="0"/>
                          <a:ea typeface="+mn-ea"/>
                          <a:cs typeface="Times New Roman" panose="02020603050405020304" pitchFamily="18" charset="0"/>
                        </a:rPr>
                        <a:t>单人间</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43011862"/>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2. </a:t>
                      </a:r>
                      <a:r>
                        <a:rPr lang="zh-CN" altLang="en-US" sz="2400" b="1" kern="1200">
                          <a:solidFill>
                            <a:schemeClr val="bg1"/>
                          </a:solidFill>
                          <a:latin typeface="Times New Roman" panose="02020603050405020304" pitchFamily="18" charset="0"/>
                          <a:ea typeface="+mn-ea"/>
                          <a:cs typeface="Times New Roman" panose="02020603050405020304" pitchFamily="18" charset="0"/>
                        </a:rPr>
                        <a:t>豪华套房</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94866926"/>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3. </a:t>
                      </a:r>
                      <a:r>
                        <a:rPr lang="zh-CN" altLang="en-US" sz="2400" b="1" kern="1200">
                          <a:solidFill>
                            <a:schemeClr val="bg1"/>
                          </a:solidFill>
                          <a:latin typeface="Times New Roman" panose="02020603050405020304" pitchFamily="18" charset="0"/>
                          <a:ea typeface="+mn-ea"/>
                          <a:cs typeface="Times New Roman" panose="02020603050405020304" pitchFamily="18" charset="0"/>
                        </a:rPr>
                        <a:t>偏好</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6659209"/>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4. </a:t>
                      </a:r>
                      <a:r>
                        <a:rPr lang="zh-CN" altLang="en-US" sz="2400" b="1" kern="1200">
                          <a:solidFill>
                            <a:schemeClr val="bg1"/>
                          </a:solidFill>
                          <a:latin typeface="Times New Roman" panose="02020603050405020304" pitchFamily="18" charset="0"/>
                          <a:ea typeface="+mn-ea"/>
                          <a:cs typeface="Times New Roman" panose="02020603050405020304" pitchFamily="18" charset="0"/>
                        </a:rPr>
                        <a:t>到达日期</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12425083"/>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5.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确认</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01351104"/>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6. </a:t>
                      </a:r>
                      <a:r>
                        <a:rPr lang="zh-CN" altLang="en-US" sz="2400" b="1" kern="1200">
                          <a:solidFill>
                            <a:schemeClr val="bg1"/>
                          </a:solidFill>
                          <a:latin typeface="Times New Roman" panose="02020603050405020304" pitchFamily="18" charset="0"/>
                          <a:ea typeface="+mn-ea"/>
                          <a:cs typeface="Times New Roman" panose="02020603050405020304" pitchFamily="18" charset="0"/>
                        </a:rPr>
                        <a:t>房间价格</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71608996"/>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7. </a:t>
                      </a:r>
                      <a:r>
                        <a:rPr lang="zh-CN" altLang="en-US" sz="2400" b="1" kern="1200">
                          <a:solidFill>
                            <a:schemeClr val="bg1"/>
                          </a:solidFill>
                          <a:latin typeface="Times New Roman" panose="02020603050405020304" pitchFamily="18" charset="0"/>
                          <a:ea typeface="+mn-ea"/>
                          <a:cs typeface="Times New Roman" panose="02020603050405020304" pitchFamily="18" charset="0"/>
                        </a:rPr>
                        <a:t>信用卡</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5653872"/>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8. </a:t>
                      </a:r>
                      <a:r>
                        <a:rPr lang="zh-CN" altLang="en-US" sz="2400" b="1" kern="1200">
                          <a:solidFill>
                            <a:schemeClr val="bg1"/>
                          </a:solidFill>
                          <a:latin typeface="Times New Roman" panose="02020603050405020304" pitchFamily="18" charset="0"/>
                          <a:ea typeface="+mn-ea"/>
                          <a:cs typeface="Times New Roman" panose="02020603050405020304" pitchFamily="18" charset="0"/>
                        </a:rPr>
                        <a:t>重复</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942939"/>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9. </a:t>
                      </a:r>
                      <a:r>
                        <a:rPr lang="zh-CN" altLang="en-US" sz="2400" b="1" kern="1200">
                          <a:solidFill>
                            <a:schemeClr val="bg1"/>
                          </a:solidFill>
                          <a:latin typeface="Times New Roman" panose="02020603050405020304" pitchFamily="18" charset="0"/>
                          <a:ea typeface="+mn-ea"/>
                          <a:cs typeface="Times New Roman" panose="02020603050405020304" pitchFamily="18" charset="0"/>
                        </a:rPr>
                        <a:t>预定</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64237788"/>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10.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前台</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9669759"/>
                  </a:ext>
                </a:extLst>
              </a:tr>
            </a:tbl>
          </a:graphicData>
        </a:graphic>
      </p:graphicFrame>
      <p:graphicFrame>
        <p:nvGraphicFramePr>
          <p:cNvPr id="3" name="表格 2">
            <a:extLst>
              <a:ext uri="{FF2B5EF4-FFF2-40B4-BE49-F238E27FC236}">
                <a16:creationId xmlns:a16="http://schemas.microsoft.com/office/drawing/2014/main" xmlns="" id="{6FC5C628-1ABF-4BA9-A6C0-AA08318A1BBB}"/>
              </a:ext>
            </a:extLst>
          </p:cNvPr>
          <p:cNvGraphicFramePr>
            <a:graphicFrameLocks noGrp="1"/>
          </p:cNvGraphicFramePr>
          <p:nvPr>
            <p:extLst>
              <p:ext uri="{D42A27DB-BD31-4B8C-83A1-F6EECF244321}">
                <p14:modId xmlns:p14="http://schemas.microsoft.com/office/powerpoint/2010/main" val="176220137"/>
              </p:ext>
            </p:extLst>
          </p:nvPr>
        </p:nvGraphicFramePr>
        <p:xfrm>
          <a:off x="8014970" y="1926806"/>
          <a:ext cx="4177030" cy="4738200"/>
        </p:xfrm>
        <a:graphic>
          <a:graphicData uri="http://schemas.openxmlformats.org/drawingml/2006/table">
            <a:tbl>
              <a:tblPr firstRow="1" firstCol="1" bandRow="1">
                <a:tableStyleId>{5C22544A-7EE6-4342-B048-85BDC9FD1C3A}</a:tableStyleId>
              </a:tblPr>
              <a:tblGrid>
                <a:gridCol w="4177030">
                  <a:extLst>
                    <a:ext uri="{9D8B030D-6E8A-4147-A177-3AD203B41FA5}">
                      <a16:colId xmlns:a16="http://schemas.microsoft.com/office/drawing/2014/main" xmlns="" val="3926250215"/>
                    </a:ext>
                  </a:extLst>
                </a:gridCol>
              </a:tblGrid>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a. reservation </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17299039"/>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b. the front desk</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72456290"/>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c. single room</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6764382"/>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d. deluxe suite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62370349"/>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e. preference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060674624"/>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f. date of arrival</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95075442"/>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g. confirm</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96533385"/>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h. room rate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24718495"/>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i. credit card</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95531979"/>
                  </a:ext>
                </a:extLst>
              </a:tr>
              <a:tr h="473820">
                <a:tc>
                  <a:txBody>
                    <a:bodyPr/>
                    <a:lstStyle/>
                    <a:p>
                      <a:pPr marL="0" algn="l" defTabSz="914400" rtl="0" eaLnBrk="1" fontAlgn="b" latinLnBrk="0" hangingPunct="1"/>
                      <a:r>
                        <a:rPr lang="en-US" sz="2400" b="1" kern="1200" dirty="0">
                          <a:solidFill>
                            <a:schemeClr val="bg1"/>
                          </a:solidFill>
                          <a:latin typeface="Times New Roman" panose="02020603050405020304" pitchFamily="18" charset="0"/>
                          <a:ea typeface="+mn-ea"/>
                          <a:cs typeface="Times New Roman" panose="02020603050405020304" pitchFamily="18" charset="0"/>
                        </a:rPr>
                        <a:t>j. repeat</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13214937"/>
                  </a:ext>
                </a:extLst>
              </a:tr>
            </a:tbl>
          </a:graphicData>
        </a:graphic>
      </p:graphicFrame>
      <p:cxnSp>
        <p:nvCxnSpPr>
          <p:cNvPr id="34" name="直接箭头连接符 33">
            <a:extLst>
              <a:ext uri="{FF2B5EF4-FFF2-40B4-BE49-F238E27FC236}">
                <a16:creationId xmlns:a16="http://schemas.microsoft.com/office/drawing/2014/main" xmlns="" id="{FF68B162-287F-4848-87C9-58403CCDBE0C}"/>
              </a:ext>
            </a:extLst>
          </p:cNvPr>
          <p:cNvCxnSpPr>
            <a:cxnSpLocks/>
          </p:cNvCxnSpPr>
          <p:nvPr/>
        </p:nvCxnSpPr>
        <p:spPr>
          <a:xfrm>
            <a:off x="3105875" y="4482609"/>
            <a:ext cx="4909095" cy="92928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5" name="直接箭头连接符 34">
            <a:extLst>
              <a:ext uri="{FF2B5EF4-FFF2-40B4-BE49-F238E27FC236}">
                <a16:creationId xmlns:a16="http://schemas.microsoft.com/office/drawing/2014/main" xmlns="" id="{85B53D2C-FD84-419C-8BFB-66107BC9543E}"/>
              </a:ext>
            </a:extLst>
          </p:cNvPr>
          <p:cNvCxnSpPr>
            <a:cxnSpLocks/>
          </p:cNvCxnSpPr>
          <p:nvPr/>
        </p:nvCxnSpPr>
        <p:spPr>
          <a:xfrm flipV="1">
            <a:off x="3076565" y="2218267"/>
            <a:ext cx="4938405" cy="361922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6" name="直接箭头连接符 35">
            <a:extLst>
              <a:ext uri="{FF2B5EF4-FFF2-40B4-BE49-F238E27FC236}">
                <a16:creationId xmlns:a16="http://schemas.microsoft.com/office/drawing/2014/main" xmlns="" id="{B2961BE0-33E8-41BE-BA85-E9B305C8BAB3}"/>
              </a:ext>
            </a:extLst>
          </p:cNvPr>
          <p:cNvCxnSpPr>
            <a:cxnSpLocks/>
          </p:cNvCxnSpPr>
          <p:nvPr/>
        </p:nvCxnSpPr>
        <p:spPr>
          <a:xfrm>
            <a:off x="3105875" y="4912915"/>
            <a:ext cx="4909095" cy="108148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7" name="直接箭头连接符 36">
            <a:extLst>
              <a:ext uri="{FF2B5EF4-FFF2-40B4-BE49-F238E27FC236}">
                <a16:creationId xmlns:a16="http://schemas.microsoft.com/office/drawing/2014/main" xmlns="" id="{36620C59-8923-47D1-B6C7-398C9656F537}"/>
              </a:ext>
            </a:extLst>
          </p:cNvPr>
          <p:cNvCxnSpPr>
            <a:cxnSpLocks/>
          </p:cNvCxnSpPr>
          <p:nvPr/>
        </p:nvCxnSpPr>
        <p:spPr>
          <a:xfrm>
            <a:off x="3076565" y="5411893"/>
            <a:ext cx="4938405" cy="96364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8" name="直接箭头连接符 37">
            <a:extLst>
              <a:ext uri="{FF2B5EF4-FFF2-40B4-BE49-F238E27FC236}">
                <a16:creationId xmlns:a16="http://schemas.microsoft.com/office/drawing/2014/main" xmlns="" id="{83773970-F904-47DC-8A4A-035CEA898021}"/>
              </a:ext>
            </a:extLst>
          </p:cNvPr>
          <p:cNvCxnSpPr>
            <a:cxnSpLocks/>
          </p:cNvCxnSpPr>
          <p:nvPr/>
        </p:nvCxnSpPr>
        <p:spPr>
          <a:xfrm flipV="1">
            <a:off x="3105875" y="2726267"/>
            <a:ext cx="4909095" cy="364927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8" name="图片 6">
            <a:hlinkClick r:id="rId2" action="ppaction://hlinksldjump"/>
            <a:extLst>
              <a:ext uri="{FF2B5EF4-FFF2-40B4-BE49-F238E27FC236}">
                <a16:creationId xmlns:a16="http://schemas.microsoft.com/office/drawing/2014/main" xmlns="" id="{595FEC66-08B8-4076-B008-A1A0621A50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8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870448"/>
            <a:ext cx="10122171" cy="954107"/>
          </a:xfrm>
          <a:prstGeom prst="rect">
            <a:avLst/>
          </a:prstGeom>
        </p:spPr>
        <p:txBody>
          <a:bodyPr wrap="square">
            <a:spAutoFit/>
          </a:bodyPr>
          <a:lstStyle/>
          <a:p>
            <a:pPr lvl="0"/>
            <a:r>
              <a:rPr lang="en-US" altLang="zh-CN" sz="2800" b="1" dirty="0">
                <a:solidFill>
                  <a:srgbClr val="FFC000"/>
                </a:solidFill>
              </a:rPr>
              <a:t>Exercise 2: Fill in the blanks to complete each sentence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193899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She is skillful in the room reservation _______.</a:t>
            </a:r>
          </a:p>
          <a:p>
            <a:r>
              <a:rPr lang="en-US" altLang="zh-CN" sz="2400" dirty="0">
                <a:solidFill>
                  <a:schemeClr val="bg1"/>
                </a:solidFill>
                <a:latin typeface="Times New Roman" panose="02020603050405020304" pitchFamily="18" charset="0"/>
                <a:cs typeface="Times New Roman" panose="02020603050405020304" pitchFamily="18" charset="0"/>
              </a:rPr>
              <a:t>2. He wants to _______a booking for three nights.</a:t>
            </a:r>
          </a:p>
          <a:p>
            <a:r>
              <a:rPr lang="en-US" altLang="zh-CN" sz="2400" dirty="0">
                <a:solidFill>
                  <a:schemeClr val="bg1"/>
                </a:solidFill>
                <a:latin typeface="Times New Roman" panose="02020603050405020304" pitchFamily="18" charset="0"/>
                <a:cs typeface="Times New Roman" panose="02020603050405020304" pitchFamily="18" charset="0"/>
              </a:rPr>
              <a:t>3. What type of room does the guest _______?</a:t>
            </a:r>
          </a:p>
          <a:p>
            <a:r>
              <a:rPr lang="en-US" altLang="zh-CN" sz="2400" dirty="0">
                <a:solidFill>
                  <a:schemeClr val="bg1"/>
                </a:solidFill>
                <a:latin typeface="Times New Roman" panose="02020603050405020304" pitchFamily="18" charset="0"/>
                <a:cs typeface="Times New Roman" panose="02020603050405020304" pitchFamily="18" charset="0"/>
              </a:rPr>
              <a:t>4. The reservation will generally be kept available till 18:00 of the _______date.</a:t>
            </a:r>
          </a:p>
          <a:p>
            <a:r>
              <a:rPr lang="en-US" altLang="zh-CN" sz="2400" dirty="0">
                <a:solidFill>
                  <a:schemeClr val="bg1"/>
                </a:solidFill>
                <a:latin typeface="Times New Roman" panose="02020603050405020304" pitchFamily="18" charset="0"/>
                <a:cs typeface="Times New Roman" panose="02020603050405020304" pitchFamily="18" charset="0"/>
              </a:rPr>
              <a:t>5. This guest wants _______to a confirmation letter.</a:t>
            </a:r>
          </a:p>
        </p:txBody>
      </p:sp>
      <p:sp>
        <p:nvSpPr>
          <p:cNvPr id="10" name="矩形 9">
            <a:extLst>
              <a:ext uri="{FF2B5EF4-FFF2-40B4-BE49-F238E27FC236}">
                <a16:creationId xmlns:a16="http://schemas.microsoft.com/office/drawing/2014/main" xmlns="" id="{94D9653F-1C42-4A9C-9A44-62E17C81DE6D}"/>
              </a:ext>
            </a:extLst>
          </p:cNvPr>
          <p:cNvSpPr/>
          <p:nvPr/>
        </p:nvSpPr>
        <p:spPr>
          <a:xfrm>
            <a:off x="6030246" y="2316139"/>
            <a:ext cx="1165704" cy="646331"/>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procedure </a:t>
            </a:r>
            <a:endParaRPr lang="zh-CN" altLang="zh-CN" dirty="0">
              <a:solidFill>
                <a:srgbClr val="C00000"/>
              </a:solidFill>
              <a:latin typeface="Times New Roman" panose="02020603050405020304" pitchFamily="18" charset="0"/>
              <a:cs typeface="Times New Roman" panose="02020603050405020304" pitchFamily="18" charset="0"/>
            </a:endParaRPr>
          </a:p>
          <a:p>
            <a:r>
              <a:rPr lang="en-US" altLang="zh-CN" dirty="0">
                <a:solidFill>
                  <a:srgbClr val="C00000"/>
                </a:solidFill>
                <a:latin typeface="Times New Roman" panose="02020603050405020304" pitchFamily="18" charset="0"/>
                <a:cs typeface="Times New Roman" panose="02020603050405020304" pitchFamily="18" charset="0"/>
              </a:rPr>
              <a:t>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3047132" y="2682461"/>
            <a:ext cx="742511"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make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5664791" y="3019655"/>
            <a:ext cx="736099"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prefer</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9223733" y="3388987"/>
            <a:ext cx="1100998" cy="369332"/>
          </a:xfrm>
          <a:prstGeom prst="rect">
            <a:avLst/>
          </a:prstGeom>
        </p:spPr>
        <p:txBody>
          <a:bodyPr wrap="squar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check-in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xmlns="" id="{73E6F8B1-9598-4901-8719-98C561B369D6}"/>
              </a:ext>
            </a:extLst>
          </p:cNvPr>
          <p:cNvSpPr/>
          <p:nvPr/>
        </p:nvSpPr>
        <p:spPr>
          <a:xfrm>
            <a:off x="3585890" y="3823513"/>
            <a:ext cx="1452115" cy="369332"/>
          </a:xfrm>
          <a:prstGeom prst="rect">
            <a:avLst/>
          </a:prstGeom>
        </p:spPr>
        <p:txBody>
          <a:bodyPr wrap="squar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receive</a:t>
            </a:r>
            <a:endParaRPr lang="zh-CN" altLang="zh-CN" dirty="0">
              <a:solidFill>
                <a:srgbClr val="C00000"/>
              </a:solidFill>
              <a:latin typeface="Times New Roman" panose="02020603050405020304" pitchFamily="18" charset="0"/>
              <a:cs typeface="Times New Roman" panose="02020603050405020304" pitchFamily="18" charset="0"/>
            </a:endParaRPr>
          </a:p>
        </p:txBody>
      </p:sp>
      <p:pic>
        <p:nvPicPr>
          <p:cNvPr id="15" name="图片 6">
            <a:hlinkClick r:id="rId2" action="ppaction://hlinksldjump"/>
            <a:extLst>
              <a:ext uri="{FF2B5EF4-FFF2-40B4-BE49-F238E27FC236}">
                <a16:creationId xmlns:a16="http://schemas.microsoft.com/office/drawing/2014/main" xmlns="" id="{5684B847-3192-4BFF-8CF6-7EC55FDC50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430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9"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F78C7A7C-A12B-47C0-9920-8D8118AEA2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1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1379098"/>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551313" y="2626957"/>
            <a:ext cx="11149288" cy="3985706"/>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300" dirty="0">
                <a:solidFill>
                  <a:schemeClr val="bg1"/>
                </a:solidFill>
                <a:latin typeface="Times New Roman" panose="02020603050405020304" pitchFamily="18" charset="0"/>
                <a:cs typeface="Times New Roman" panose="02020603050405020304" pitchFamily="18" charset="0"/>
              </a:rPr>
              <a:t>	1. When it comes to creating positive first impressions, the job of front desk associate is one of the most important. For guests booking online or via third parties, the front desk is their first impression. Even for those who have spoken with the reservations team by phone before arrival, their front desk arrival experience will set the tone for their entire stay.</a:t>
            </a:r>
          </a:p>
          <a:p>
            <a:r>
              <a:rPr lang="en-US" altLang="zh-CN" sz="2300" dirty="0">
                <a:solidFill>
                  <a:schemeClr val="bg1"/>
                </a:solidFill>
                <a:latin typeface="Times New Roman" panose="02020603050405020304" pitchFamily="18" charset="0"/>
                <a:cs typeface="Times New Roman" panose="02020603050405020304" pitchFamily="18" charset="0"/>
              </a:rPr>
              <a:t>	2. Guests who have a positive experience at check-in are more understanding later, if/when they have objections or complaints later during their stay. In other words if they have a good experience at the front desk, they will be much more forgiving later, when a room service tray is delivered late, when the air conditioning breaks, or when a housekeeping request is overlooked. In contrast, guests who have a negative first impression can become hyper-critical; they will spend the rest of their stay almost looking for things to add to their “list,” which they will giving to their attorney first thing on Monday.</a:t>
            </a:r>
            <a:endParaRPr lang="zh-CN" altLang="zh-CN" sz="23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378215" y="2005090"/>
            <a:ext cx="11495483" cy="584775"/>
          </a:xfrm>
          <a:prstGeom prst="rect">
            <a:avLst/>
          </a:prstGeom>
        </p:spPr>
        <p:txBody>
          <a:bodyPr wrap="square">
            <a:spAutoFit/>
          </a:bodyPr>
          <a:lstStyle/>
          <a:p>
            <a:pPr algn="ctr"/>
            <a:r>
              <a:rPr lang="en-US" altLang="zh-CN" sz="3200" b="1" dirty="0">
                <a:solidFill>
                  <a:srgbClr val="FFC000"/>
                </a:solidFill>
              </a:rPr>
              <a:t>Front Desk Hospitality Training Can Generate Future Business</a:t>
            </a:r>
            <a:endParaRPr lang="zh-CN" altLang="en-US" sz="2000" dirty="0"/>
          </a:p>
        </p:txBody>
      </p:sp>
      <p:sp>
        <p:nvSpPr>
          <p:cNvPr id="8" name="矩形 7">
            <a:extLst>
              <a:ext uri="{FF2B5EF4-FFF2-40B4-BE49-F238E27FC236}">
                <a16:creationId xmlns:a16="http://schemas.microsoft.com/office/drawing/2014/main" xmlns="" id="{0D6D01EC-08EE-43E6-BB91-164026CD5D55}"/>
              </a:ext>
            </a:extLst>
          </p:cNvPr>
          <p:cNvSpPr/>
          <p:nvPr/>
        </p:nvSpPr>
        <p:spPr>
          <a:xfrm>
            <a:off x="470032" y="459407"/>
            <a:ext cx="10999324" cy="1077218"/>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III   Extensive Reading: Front Desk Hospitality Training Can Generate Future Business</a:t>
            </a:r>
          </a:p>
        </p:txBody>
      </p:sp>
      <p:pic>
        <p:nvPicPr>
          <p:cNvPr id="9" name="图片 6">
            <a:hlinkClick r:id="rId2" action="ppaction://hlinksldjump"/>
            <a:extLst>
              <a:ext uri="{FF2B5EF4-FFF2-40B4-BE49-F238E27FC236}">
                <a16:creationId xmlns:a16="http://schemas.microsoft.com/office/drawing/2014/main" xmlns="" id="{204FBD15-F37A-4A3E-8A43-E9A1DCE62D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1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170" y="703224"/>
            <a:ext cx="11078927" cy="590931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100" dirty="0">
                <a:solidFill>
                  <a:schemeClr val="bg1"/>
                </a:solidFill>
                <a:latin typeface="Times New Roman" panose="02020603050405020304" pitchFamily="18" charset="0"/>
                <a:cs typeface="Times New Roman" panose="02020603050405020304" pitchFamily="18" charset="0"/>
              </a:rPr>
              <a:t>	3. Years ago we were always told that an unhappy guest tells 9–10 other people. Now in the era of consumer generated media and social networking, the potential reach of “word of mouth advertising” is much greater. The potential negative (or positive) impact of a guest review on the Internet is almost unimaginable compared to days of old when we only had to worry about someone telling their friends and neighbors.</a:t>
            </a:r>
          </a:p>
          <a:p>
            <a:r>
              <a:rPr lang="en-US" altLang="zh-CN" sz="2100" dirty="0">
                <a:solidFill>
                  <a:schemeClr val="bg1"/>
                </a:solidFill>
                <a:latin typeface="Times New Roman" panose="02020603050405020304" pitchFamily="18" charset="0"/>
                <a:cs typeface="Times New Roman" panose="02020603050405020304" pitchFamily="18" charset="0"/>
              </a:rPr>
              <a:t>	4. Unfortunately, just as it always has, most training that takes place these days at the front desk is still of the “on-the-job” variety with little or no direct involvement from upper and mid- level management. Instead, the new front desk staff spend their first day shadowing whichever veteran staff member happens to be working that day; someone who likely has no training skills and few if any training resources. Do you remember the game of “Telephone” or “Whisper down the lane” we all played as kids whereby the first person would be told a story and then would have to pass it on to the next player, who would pass it to the next, </a:t>
            </a:r>
            <a:r>
              <a:rPr lang="en-US" altLang="zh-CN" sz="2100" dirty="0" err="1">
                <a:solidFill>
                  <a:schemeClr val="bg1"/>
                </a:solidFill>
                <a:latin typeface="Times New Roman" panose="02020603050405020304" pitchFamily="18" charset="0"/>
                <a:cs typeface="Times New Roman" panose="02020603050405020304" pitchFamily="18" charset="0"/>
              </a:rPr>
              <a:t>etc</a:t>
            </a:r>
            <a:r>
              <a:rPr lang="en-US" altLang="zh-CN" sz="2100" dirty="0">
                <a:solidFill>
                  <a:schemeClr val="bg1"/>
                </a:solidFill>
                <a:latin typeface="Times New Roman" panose="02020603050405020304" pitchFamily="18" charset="0"/>
                <a:cs typeface="Times New Roman" panose="02020603050405020304" pitchFamily="18" charset="0"/>
              </a:rPr>
              <a:t>…? Do you remember how much the story changes after having been passed to just three or four people? Using this analogy,</a:t>
            </a:r>
          </a:p>
          <a:p>
            <a:r>
              <a:rPr lang="en-US" altLang="zh-CN" sz="2100" dirty="0">
                <a:solidFill>
                  <a:schemeClr val="bg1"/>
                </a:solidFill>
                <a:latin typeface="Times New Roman" panose="02020603050405020304" pitchFamily="18" charset="0"/>
                <a:cs typeface="Times New Roman" panose="02020603050405020304" pitchFamily="18" charset="0"/>
              </a:rPr>
              <a:t>it is easy to imagine how important procedures, standards, and processes don’t get properly communicated to the new staff and thus eventually erode over time.</a:t>
            </a:r>
          </a:p>
          <a:p>
            <a:r>
              <a:rPr lang="en-US" altLang="zh-CN" sz="2100" dirty="0">
                <a:solidFill>
                  <a:schemeClr val="bg1"/>
                </a:solidFill>
                <a:latin typeface="Times New Roman" panose="02020603050405020304" pitchFamily="18" charset="0"/>
                <a:cs typeface="Times New Roman" panose="02020603050405020304" pitchFamily="18" charset="0"/>
              </a:rPr>
              <a:t>	5. Hotel managers in today’s era need to recognize how important it is to properly train new staff, especially those at the front desk, and to have a formalized process in place for both new- hire and ongoing training.</a:t>
            </a:r>
          </a:p>
        </p:txBody>
      </p:sp>
      <p:pic>
        <p:nvPicPr>
          <p:cNvPr id="4" name="图片 6">
            <a:hlinkClick r:id="rId2" action="ppaction://hlinksldjump"/>
            <a:extLst>
              <a:ext uri="{FF2B5EF4-FFF2-40B4-BE49-F238E27FC236}">
                <a16:creationId xmlns:a16="http://schemas.microsoft.com/office/drawing/2014/main" xmlns="" id="{9D6B108C-AC13-4BD9-873D-233A204E23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24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1039771"/>
            <a:ext cx="10122171" cy="954107"/>
          </a:xfrm>
          <a:prstGeom prst="rect">
            <a:avLst/>
          </a:prstGeom>
        </p:spPr>
        <p:txBody>
          <a:bodyPr wrap="square">
            <a:spAutoFit/>
          </a:bodyPr>
          <a:lstStyle/>
          <a:p>
            <a:pPr lvl="0"/>
            <a:r>
              <a:rPr lang="en-US" altLang="zh-CN" sz="2800" b="1" dirty="0">
                <a:solidFill>
                  <a:srgbClr val="FFC000"/>
                </a:solidFill>
              </a:rPr>
              <a:t>Exercise 1: Decide whether the following statements are true (T) or false (F)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191064" y="1964353"/>
            <a:ext cx="11678363" cy="415498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200" dirty="0">
                <a:solidFill>
                  <a:schemeClr val="bg1"/>
                </a:solidFill>
                <a:latin typeface="Times New Roman" panose="02020603050405020304" pitchFamily="18" charset="0"/>
                <a:cs typeface="Times New Roman" panose="02020603050405020304" pitchFamily="18" charset="0"/>
              </a:rPr>
              <a:t>1. The front desk is the guest’s first impression on the hotel. (   )</a:t>
            </a:r>
          </a:p>
          <a:p>
            <a:r>
              <a:rPr lang="en-US" altLang="zh-CN" sz="2200" dirty="0">
                <a:solidFill>
                  <a:schemeClr val="bg1"/>
                </a:solidFill>
                <a:latin typeface="Times New Roman" panose="02020603050405020304" pitchFamily="18" charset="0"/>
                <a:cs typeface="Times New Roman" panose="02020603050405020304" pitchFamily="18" charset="0"/>
              </a:rPr>
              <a:t>2. For guests booking online, the front desk is not their first impression. (   )</a:t>
            </a:r>
          </a:p>
          <a:p>
            <a:r>
              <a:rPr lang="en-US" altLang="zh-CN" sz="2200" dirty="0">
                <a:solidFill>
                  <a:schemeClr val="bg1"/>
                </a:solidFill>
                <a:latin typeface="Times New Roman" panose="02020603050405020304" pitchFamily="18" charset="0"/>
                <a:cs typeface="Times New Roman" panose="02020603050405020304" pitchFamily="18" charset="0"/>
              </a:rPr>
              <a:t>3. If the guests have a good experience at the front desk, they will be much more forgiving later. (   )</a:t>
            </a:r>
          </a:p>
          <a:p>
            <a:r>
              <a:rPr lang="en-US" altLang="zh-CN" sz="2200" dirty="0">
                <a:solidFill>
                  <a:schemeClr val="bg1"/>
                </a:solidFill>
                <a:latin typeface="Times New Roman" panose="02020603050405020304" pitchFamily="18" charset="0"/>
                <a:cs typeface="Times New Roman" panose="02020603050405020304" pitchFamily="18" charset="0"/>
              </a:rPr>
              <a:t>4. Guests who have a negative first impression can become less-critical. (   )</a:t>
            </a:r>
          </a:p>
          <a:p>
            <a:r>
              <a:rPr lang="en-US" altLang="zh-CN" sz="2200" dirty="0">
                <a:solidFill>
                  <a:schemeClr val="bg1"/>
                </a:solidFill>
                <a:latin typeface="Times New Roman" panose="02020603050405020304" pitchFamily="18" charset="0"/>
                <a:cs typeface="Times New Roman" panose="02020603050405020304" pitchFamily="18" charset="0"/>
              </a:rPr>
              <a:t>5. The impact of a guest review on the Internet is useless to the hotel. (   )</a:t>
            </a:r>
          </a:p>
          <a:p>
            <a:r>
              <a:rPr lang="en-US" altLang="zh-CN" sz="2200" dirty="0">
                <a:solidFill>
                  <a:schemeClr val="bg1"/>
                </a:solidFill>
                <a:latin typeface="Times New Roman" panose="02020603050405020304" pitchFamily="18" charset="0"/>
                <a:cs typeface="Times New Roman" panose="02020603050405020304" pitchFamily="18" charset="0"/>
              </a:rPr>
              <a:t>6. We only had to worry about someone telling their friends and neighbors in the old days. (   )</a:t>
            </a:r>
          </a:p>
          <a:p>
            <a:r>
              <a:rPr lang="en-US" altLang="zh-CN" sz="2200" dirty="0">
                <a:solidFill>
                  <a:schemeClr val="bg1"/>
                </a:solidFill>
                <a:latin typeface="Times New Roman" panose="02020603050405020304" pitchFamily="18" charset="0"/>
                <a:cs typeface="Times New Roman" panose="02020603050405020304" pitchFamily="18" charset="0"/>
              </a:rPr>
              <a:t>7. Most training these days at the front desk is with much involvement from upper and mid-level management. (   )</a:t>
            </a:r>
          </a:p>
          <a:p>
            <a:r>
              <a:rPr lang="en-US" altLang="zh-CN" sz="2200" dirty="0">
                <a:solidFill>
                  <a:schemeClr val="bg1"/>
                </a:solidFill>
                <a:latin typeface="Times New Roman" panose="02020603050405020304" pitchFamily="18" charset="0"/>
                <a:cs typeface="Times New Roman" panose="02020603050405020304" pitchFamily="18" charset="0"/>
              </a:rPr>
              <a:t>8. All the staff members at the front desk have no training skills. (   )</a:t>
            </a:r>
          </a:p>
          <a:p>
            <a:r>
              <a:rPr lang="en-US" altLang="zh-CN" sz="2200" dirty="0">
                <a:solidFill>
                  <a:schemeClr val="bg1"/>
                </a:solidFill>
                <a:latin typeface="Times New Roman" panose="02020603050405020304" pitchFamily="18" charset="0"/>
                <a:cs typeface="Times New Roman" panose="02020603050405020304" pitchFamily="18" charset="0"/>
              </a:rPr>
              <a:t>9. It is important to train new staff properly, especially those at the front desk. (   )</a:t>
            </a:r>
          </a:p>
          <a:p>
            <a:r>
              <a:rPr lang="en-US" altLang="zh-CN" sz="2200" dirty="0">
                <a:solidFill>
                  <a:schemeClr val="bg1"/>
                </a:solidFill>
                <a:latin typeface="Times New Roman" panose="02020603050405020304" pitchFamily="18" charset="0"/>
                <a:cs typeface="Times New Roman" panose="02020603050405020304" pitchFamily="18" charset="0"/>
              </a:rPr>
              <a:t>10. The important procedures, standards, and processes don’t get properly communicated to the new staff. (   )</a:t>
            </a:r>
          </a:p>
        </p:txBody>
      </p:sp>
      <p:grpSp>
        <p:nvGrpSpPr>
          <p:cNvPr id="16" name="组合 15">
            <a:extLst>
              <a:ext uri="{FF2B5EF4-FFF2-40B4-BE49-F238E27FC236}">
                <a16:creationId xmlns:a16="http://schemas.microsoft.com/office/drawing/2014/main" xmlns="" id="{912B910B-4FF6-416A-B86E-0458971C8675}"/>
              </a:ext>
            </a:extLst>
          </p:cNvPr>
          <p:cNvGrpSpPr/>
          <p:nvPr/>
        </p:nvGrpSpPr>
        <p:grpSpPr>
          <a:xfrm>
            <a:off x="470033" y="329961"/>
            <a:ext cx="2611834" cy="623677"/>
            <a:chOff x="297176" y="1712116"/>
            <a:chExt cx="6055427" cy="882533"/>
          </a:xfrm>
        </p:grpSpPr>
        <p:sp>
          <p:nvSpPr>
            <p:cNvPr id="17" name="圆角矩形 24">
              <a:extLst>
                <a:ext uri="{FF2B5EF4-FFF2-40B4-BE49-F238E27FC236}">
                  <a16:creationId xmlns:a16="http://schemas.microsoft.com/office/drawing/2014/main" xmlns="" id="{61D981A7-D100-4E1B-BBC6-8799221A8400}"/>
                </a:ext>
              </a:extLst>
            </p:cNvPr>
            <p:cNvSpPr/>
            <p:nvPr/>
          </p:nvSpPr>
          <p:spPr>
            <a:xfrm>
              <a:off x="297176" y="2083858"/>
              <a:ext cx="6055427" cy="510791"/>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18" name="文本框 17">
              <a:extLst>
                <a:ext uri="{FF2B5EF4-FFF2-40B4-BE49-F238E27FC236}">
                  <a16:creationId xmlns:a16="http://schemas.microsoft.com/office/drawing/2014/main" xmlns="" id="{2A737C2C-AB2B-4C9A-BD2F-8ED9BD795DB6}"/>
                </a:ext>
              </a:extLst>
            </p:cNvPr>
            <p:cNvSpPr txBox="1"/>
            <p:nvPr/>
          </p:nvSpPr>
          <p:spPr>
            <a:xfrm>
              <a:off x="540598" y="1712116"/>
              <a:ext cx="5654969" cy="653278"/>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3" name="矩形 2">
            <a:extLst>
              <a:ext uri="{FF2B5EF4-FFF2-40B4-BE49-F238E27FC236}">
                <a16:creationId xmlns:a16="http://schemas.microsoft.com/office/drawing/2014/main" xmlns="" id="{04FAEF1F-8585-413B-BEF6-8A434BE6D584}"/>
              </a:ext>
            </a:extLst>
          </p:cNvPr>
          <p:cNvSpPr/>
          <p:nvPr/>
        </p:nvSpPr>
        <p:spPr>
          <a:xfrm>
            <a:off x="8441180" y="2320360"/>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19" name="矩形 18">
            <a:extLst>
              <a:ext uri="{FF2B5EF4-FFF2-40B4-BE49-F238E27FC236}">
                <a16:creationId xmlns:a16="http://schemas.microsoft.com/office/drawing/2014/main" xmlns="" id="{98DF7C30-3C7E-4804-BC80-88308AC2A27A}"/>
              </a:ext>
            </a:extLst>
          </p:cNvPr>
          <p:cNvSpPr/>
          <p:nvPr/>
        </p:nvSpPr>
        <p:spPr>
          <a:xfrm>
            <a:off x="7113133" y="2035888"/>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0" name="矩形 19">
            <a:extLst>
              <a:ext uri="{FF2B5EF4-FFF2-40B4-BE49-F238E27FC236}">
                <a16:creationId xmlns:a16="http://schemas.microsoft.com/office/drawing/2014/main" xmlns="" id="{E3314DF7-FAE7-4703-AA0B-94751EE66473}"/>
              </a:ext>
            </a:extLst>
          </p:cNvPr>
          <p:cNvSpPr/>
          <p:nvPr/>
        </p:nvSpPr>
        <p:spPr>
          <a:xfrm>
            <a:off x="11142966" y="2695619"/>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1" name="矩形 20">
            <a:extLst>
              <a:ext uri="{FF2B5EF4-FFF2-40B4-BE49-F238E27FC236}">
                <a16:creationId xmlns:a16="http://schemas.microsoft.com/office/drawing/2014/main" xmlns="" id="{6BBF5E8E-C448-4361-BE9A-E2CC587692F6}"/>
              </a:ext>
            </a:extLst>
          </p:cNvPr>
          <p:cNvSpPr/>
          <p:nvPr/>
        </p:nvSpPr>
        <p:spPr>
          <a:xfrm>
            <a:off x="8421887" y="3004593"/>
            <a:ext cx="338668" cy="369332"/>
          </a:xfrm>
          <a:prstGeom prst="rect">
            <a:avLst/>
          </a:prstGeom>
        </p:spPr>
        <p:txBody>
          <a:bodyPr wrap="square">
            <a:spAutoFit/>
          </a:bodyPr>
          <a:lstStyle/>
          <a:p>
            <a:r>
              <a:rPr lang="en-US" altLang="zh-CN" b="1" dirty="0">
                <a:solidFill>
                  <a:srgbClr val="C00000"/>
                </a:solidFill>
              </a:rPr>
              <a:t>T</a:t>
            </a:r>
            <a:endParaRPr lang="zh-CN" altLang="en-US" dirty="0">
              <a:solidFill>
                <a:srgbClr val="C00000"/>
              </a:solidFill>
            </a:endParaRPr>
          </a:p>
        </p:txBody>
      </p:sp>
      <p:sp>
        <p:nvSpPr>
          <p:cNvPr id="22" name="矩形 21">
            <a:extLst>
              <a:ext uri="{FF2B5EF4-FFF2-40B4-BE49-F238E27FC236}">
                <a16:creationId xmlns:a16="http://schemas.microsoft.com/office/drawing/2014/main" xmlns="" id="{6647F473-397E-4993-AEBF-021CEF502CC7}"/>
              </a:ext>
            </a:extLst>
          </p:cNvPr>
          <p:cNvSpPr/>
          <p:nvPr/>
        </p:nvSpPr>
        <p:spPr>
          <a:xfrm>
            <a:off x="7579275" y="4751561"/>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3" name="矩形 22">
            <a:extLst>
              <a:ext uri="{FF2B5EF4-FFF2-40B4-BE49-F238E27FC236}">
                <a16:creationId xmlns:a16="http://schemas.microsoft.com/office/drawing/2014/main" xmlns="" id="{D73A55C2-B01D-439E-8B44-F82BAF59DC43}"/>
              </a:ext>
            </a:extLst>
          </p:cNvPr>
          <p:cNvSpPr/>
          <p:nvPr/>
        </p:nvSpPr>
        <p:spPr>
          <a:xfrm>
            <a:off x="8101287" y="3373925"/>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4" name="矩形 23">
            <a:extLst>
              <a:ext uri="{FF2B5EF4-FFF2-40B4-BE49-F238E27FC236}">
                <a16:creationId xmlns:a16="http://schemas.microsoft.com/office/drawing/2014/main" xmlns="" id="{B15D6FA6-D8BC-403B-A53E-AE8FB0D67200}"/>
              </a:ext>
            </a:extLst>
          </p:cNvPr>
          <p:cNvSpPr/>
          <p:nvPr/>
        </p:nvSpPr>
        <p:spPr>
          <a:xfrm>
            <a:off x="10488908" y="3701158"/>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5" name="矩形 24">
            <a:extLst>
              <a:ext uri="{FF2B5EF4-FFF2-40B4-BE49-F238E27FC236}">
                <a16:creationId xmlns:a16="http://schemas.microsoft.com/office/drawing/2014/main" xmlns="" id="{4DA2EB65-E0F6-4DEE-93D3-1EF5BF4AE6DC}"/>
              </a:ext>
            </a:extLst>
          </p:cNvPr>
          <p:cNvSpPr/>
          <p:nvPr/>
        </p:nvSpPr>
        <p:spPr>
          <a:xfrm>
            <a:off x="1845379" y="4382229"/>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6" name="矩形 25">
            <a:extLst>
              <a:ext uri="{FF2B5EF4-FFF2-40B4-BE49-F238E27FC236}">
                <a16:creationId xmlns:a16="http://schemas.microsoft.com/office/drawing/2014/main" xmlns="" id="{8A3E4FF9-04A8-4014-BEB5-AA387723A8CB}"/>
              </a:ext>
            </a:extLst>
          </p:cNvPr>
          <p:cNvSpPr/>
          <p:nvPr/>
        </p:nvSpPr>
        <p:spPr>
          <a:xfrm>
            <a:off x="9093023" y="5037825"/>
            <a:ext cx="338666" cy="369332"/>
          </a:xfrm>
          <a:prstGeom prst="rect">
            <a:avLst/>
          </a:prstGeom>
        </p:spPr>
        <p:txBody>
          <a:bodyPr wrap="square">
            <a:spAutoFit/>
          </a:bodyPr>
          <a:lstStyle/>
          <a:p>
            <a:r>
              <a:rPr lang="en-US" altLang="zh-CN" b="1" dirty="0">
                <a:solidFill>
                  <a:srgbClr val="C00000"/>
                </a:solidFill>
              </a:rPr>
              <a:t>F</a:t>
            </a:r>
            <a:endParaRPr lang="zh-CN" altLang="en-US" dirty="0">
              <a:solidFill>
                <a:srgbClr val="C00000"/>
              </a:solidFill>
            </a:endParaRPr>
          </a:p>
        </p:txBody>
      </p:sp>
      <p:sp>
        <p:nvSpPr>
          <p:cNvPr id="27" name="矩形 26">
            <a:extLst>
              <a:ext uri="{FF2B5EF4-FFF2-40B4-BE49-F238E27FC236}">
                <a16:creationId xmlns:a16="http://schemas.microsoft.com/office/drawing/2014/main" xmlns="" id="{E79F94BB-9AD6-4C77-82CA-36A3BC25B525}"/>
              </a:ext>
            </a:extLst>
          </p:cNvPr>
          <p:cNvSpPr/>
          <p:nvPr/>
        </p:nvSpPr>
        <p:spPr>
          <a:xfrm flipH="1">
            <a:off x="952228" y="5715773"/>
            <a:ext cx="298295" cy="369332"/>
          </a:xfrm>
          <a:prstGeom prst="rect">
            <a:avLst/>
          </a:prstGeom>
        </p:spPr>
        <p:txBody>
          <a:bodyPr wrap="square">
            <a:spAutoFit/>
          </a:bodyPr>
          <a:lstStyle/>
          <a:p>
            <a:r>
              <a:rPr lang="en-US" altLang="zh-CN" b="1" dirty="0">
                <a:solidFill>
                  <a:srgbClr val="C00000"/>
                </a:solidFill>
              </a:rPr>
              <a:t>F</a:t>
            </a:r>
            <a:endParaRPr lang="zh-CN" altLang="en-US" dirty="0">
              <a:solidFill>
                <a:srgbClr val="C00000"/>
              </a:solidFill>
            </a:endParaRPr>
          </a:p>
        </p:txBody>
      </p:sp>
      <p:pic>
        <p:nvPicPr>
          <p:cNvPr id="28" name="图片 6">
            <a:hlinkClick r:id="rId2" action="ppaction://hlinksldjump"/>
            <a:extLst>
              <a:ext uri="{FF2B5EF4-FFF2-40B4-BE49-F238E27FC236}">
                <a16:creationId xmlns:a16="http://schemas.microsoft.com/office/drawing/2014/main" xmlns="" id="{86349FCB-29B2-4FE1-8DC5-B59D784EB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989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fade">
                                      <p:cBhvr>
                                        <p:cTn id="53" dur="500"/>
                                        <p:tgtEl>
                                          <p:spTgt spid="6">
                                            <p:txEl>
                                              <p:pRg st="8" end="8"/>
                                            </p:txEl>
                                          </p:spTgt>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3" grpId="0"/>
      <p:bldP spid="19" grpId="0"/>
      <p:bldP spid="20" grpId="0"/>
      <p:bldP spid="21" grpId="0"/>
      <p:bldP spid="22" grpId="0"/>
      <p:bldP spid="23" grpId="0"/>
      <p:bldP spid="24" grpId="0"/>
      <p:bldP spid="25" grpId="0"/>
      <p:bldP spid="26" grpId="0"/>
      <p:bldP spid="27"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表格 116">
            <a:extLst>
              <a:ext uri="{FF2B5EF4-FFF2-40B4-BE49-F238E27FC236}">
                <a16:creationId xmlns:a16="http://schemas.microsoft.com/office/drawing/2014/main" xmlns="" id="{51B45DAB-0C99-4FCF-8A55-C6A9C922071C}"/>
              </a:ext>
            </a:extLst>
          </p:cNvPr>
          <p:cNvGraphicFramePr>
            <a:graphicFrameLocks noGrp="1"/>
          </p:cNvGraphicFramePr>
          <p:nvPr>
            <p:extLst>
              <p:ext uri="{D42A27DB-BD31-4B8C-83A1-F6EECF244321}">
                <p14:modId xmlns:p14="http://schemas.microsoft.com/office/powerpoint/2010/main" val="4137483516"/>
              </p:ext>
            </p:extLst>
          </p:nvPr>
        </p:nvGraphicFramePr>
        <p:xfrm>
          <a:off x="1109672" y="1981812"/>
          <a:ext cx="10058401" cy="4402668"/>
        </p:xfrm>
        <a:graphic>
          <a:graphicData uri="http://schemas.openxmlformats.org/drawingml/2006/table">
            <a:tbl>
              <a:tblPr firstRow="1" bandRow="1">
                <a:tableStyleId>{C4B1156A-380E-4F78-BDF5-A606A8083BF9}</a:tableStyleId>
              </a:tblPr>
              <a:tblGrid>
                <a:gridCol w="4745298">
                  <a:extLst>
                    <a:ext uri="{9D8B030D-6E8A-4147-A177-3AD203B41FA5}">
                      <a16:colId xmlns:a16="http://schemas.microsoft.com/office/drawing/2014/main" xmlns="" val="3834547016"/>
                    </a:ext>
                  </a:extLst>
                </a:gridCol>
                <a:gridCol w="5313103">
                  <a:extLst>
                    <a:ext uri="{9D8B030D-6E8A-4147-A177-3AD203B41FA5}">
                      <a16:colId xmlns:a16="http://schemas.microsoft.com/office/drawing/2014/main" xmlns="" val="1854788187"/>
                    </a:ext>
                  </a:extLst>
                </a:gridCol>
              </a:tblGrid>
              <a:tr h="733778">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Main Idea</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Paragraph No.</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624669001"/>
                  </a:ext>
                </a:extLst>
              </a:tr>
              <a:tr h="733778">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Improper training for the new staff.</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855522592"/>
                  </a:ext>
                </a:extLst>
              </a:tr>
              <a:tr h="733778">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Proper training needed.</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751889468"/>
                  </a:ext>
                </a:extLst>
              </a:tr>
              <a:tr h="733778">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Impact of guest’s review.</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2349581388"/>
                  </a:ext>
                </a:extLst>
              </a:tr>
              <a:tr h="733778">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Good first impression vs. bad first impression.</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255675356"/>
                  </a:ext>
                </a:extLst>
              </a:tr>
              <a:tr h="733778">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Front desk and the guest’s first impression.</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473563829"/>
                  </a:ext>
                </a:extLst>
              </a:tr>
            </a:tbl>
          </a:graphicData>
        </a:graphic>
      </p:graphicFrame>
      <p:sp>
        <p:nvSpPr>
          <p:cNvPr id="119" name="矩形 118">
            <a:extLst>
              <a:ext uri="{FF2B5EF4-FFF2-40B4-BE49-F238E27FC236}">
                <a16:creationId xmlns:a16="http://schemas.microsoft.com/office/drawing/2014/main" xmlns="" id="{6B28326D-6B33-43BD-839F-0A1717EF84D6}"/>
              </a:ext>
            </a:extLst>
          </p:cNvPr>
          <p:cNvSpPr/>
          <p:nvPr/>
        </p:nvSpPr>
        <p:spPr>
          <a:xfrm>
            <a:off x="8294140" y="2932330"/>
            <a:ext cx="338554"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4</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0" name="矩形 119">
            <a:extLst>
              <a:ext uri="{FF2B5EF4-FFF2-40B4-BE49-F238E27FC236}">
                <a16:creationId xmlns:a16="http://schemas.microsoft.com/office/drawing/2014/main" xmlns="" id="{92915FD7-44F4-4803-89C4-50955CCB3EE4}"/>
              </a:ext>
            </a:extLst>
          </p:cNvPr>
          <p:cNvSpPr/>
          <p:nvPr/>
        </p:nvSpPr>
        <p:spPr>
          <a:xfrm>
            <a:off x="8294139" y="3685532"/>
            <a:ext cx="338554" cy="461665"/>
          </a:xfrm>
          <a:prstGeom prst="rect">
            <a:avLst/>
          </a:prstGeom>
        </p:spPr>
        <p:txBody>
          <a:bodyPr wrap="none">
            <a:spAutoFit/>
          </a:bodyPr>
          <a:lstStyle/>
          <a:p>
            <a:pPr lvl="0" algn="just"/>
            <a:r>
              <a:rPr lang="en-US" altLang="zh-CN" sz="2400" kern="100" dirty="0">
                <a:solidFill>
                  <a:srgbClr val="FF0000"/>
                </a:solidFill>
                <a:latin typeface="Times New Roman" panose="02020603050405020304" pitchFamily="18" charset="0"/>
                <a:ea typeface="宋体" panose="02010600030101010101" pitchFamily="2" charset="-122"/>
              </a:rPr>
              <a:t>5</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1" name="矩形 120">
            <a:extLst>
              <a:ext uri="{FF2B5EF4-FFF2-40B4-BE49-F238E27FC236}">
                <a16:creationId xmlns:a16="http://schemas.microsoft.com/office/drawing/2014/main" xmlns="" id="{2C60F8B3-8A20-460F-8B22-BA9F6298014D}"/>
              </a:ext>
            </a:extLst>
          </p:cNvPr>
          <p:cNvSpPr/>
          <p:nvPr/>
        </p:nvSpPr>
        <p:spPr>
          <a:xfrm>
            <a:off x="8294139" y="4308562"/>
            <a:ext cx="338554"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3</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2" name="矩形 121">
            <a:extLst>
              <a:ext uri="{FF2B5EF4-FFF2-40B4-BE49-F238E27FC236}">
                <a16:creationId xmlns:a16="http://schemas.microsoft.com/office/drawing/2014/main" xmlns="" id="{1C070A66-313C-4B96-BCD4-9E1A94F66AF4}"/>
              </a:ext>
            </a:extLst>
          </p:cNvPr>
          <p:cNvSpPr/>
          <p:nvPr/>
        </p:nvSpPr>
        <p:spPr>
          <a:xfrm>
            <a:off x="7605866" y="5041246"/>
            <a:ext cx="1715098" cy="461665"/>
          </a:xfrm>
          <a:prstGeom prst="rect">
            <a:avLst/>
          </a:prstGeom>
        </p:spPr>
        <p:txBody>
          <a:bodyPr wrap="square">
            <a:spAutoFit/>
          </a:bodyPr>
          <a:lstStyle/>
          <a:p>
            <a:pPr lvl="0" algn="ctr"/>
            <a:r>
              <a:rPr lang="en-US" altLang="zh-CN" sz="2400" kern="100" dirty="0">
                <a:solidFill>
                  <a:srgbClr val="FF0000"/>
                </a:solidFill>
                <a:latin typeface="Times New Roman" panose="02020603050405020304" pitchFamily="18" charset="0"/>
                <a:ea typeface="宋体" panose="02010600030101010101" pitchFamily="2" charset="-122"/>
              </a:rPr>
              <a:t>2</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3" name="矩形 122">
            <a:extLst>
              <a:ext uri="{FF2B5EF4-FFF2-40B4-BE49-F238E27FC236}">
                <a16:creationId xmlns:a16="http://schemas.microsoft.com/office/drawing/2014/main" xmlns="" id="{6FF4296F-A16B-451F-A4F1-AC811401E008}"/>
              </a:ext>
            </a:extLst>
          </p:cNvPr>
          <p:cNvSpPr/>
          <p:nvPr/>
        </p:nvSpPr>
        <p:spPr>
          <a:xfrm>
            <a:off x="8294138" y="5819810"/>
            <a:ext cx="338554"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1</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4" name="矩形 123">
            <a:extLst>
              <a:ext uri="{FF2B5EF4-FFF2-40B4-BE49-F238E27FC236}">
                <a16:creationId xmlns:a16="http://schemas.microsoft.com/office/drawing/2014/main" xmlns="" id="{FBB9EBC4-8607-4C3A-A13F-707A59B5DF4A}"/>
              </a:ext>
            </a:extLst>
          </p:cNvPr>
          <p:cNvSpPr/>
          <p:nvPr/>
        </p:nvSpPr>
        <p:spPr>
          <a:xfrm>
            <a:off x="1045902" y="635507"/>
            <a:ext cx="10122171" cy="954107"/>
          </a:xfrm>
          <a:prstGeom prst="rect">
            <a:avLst/>
          </a:prstGeom>
        </p:spPr>
        <p:txBody>
          <a:bodyPr wrap="square">
            <a:spAutoFit/>
          </a:bodyPr>
          <a:lstStyle/>
          <a:p>
            <a:pPr lvl="0"/>
            <a:r>
              <a:rPr lang="en-US" altLang="zh-CN" sz="2800" b="1" dirty="0">
                <a:solidFill>
                  <a:srgbClr val="FFC000"/>
                </a:solidFill>
              </a:rPr>
              <a:t>Exercise 2: Fill in the blanks with words or phrases according to the passage.</a:t>
            </a:r>
          </a:p>
        </p:txBody>
      </p:sp>
      <p:pic>
        <p:nvPicPr>
          <p:cNvPr id="9" name="图片 6">
            <a:hlinkClick r:id="rId2" action="ppaction://hlinksldjump"/>
            <a:extLst>
              <a:ext uri="{FF2B5EF4-FFF2-40B4-BE49-F238E27FC236}">
                <a16:creationId xmlns:a16="http://schemas.microsoft.com/office/drawing/2014/main" xmlns="" id="{8340C52D-00A3-4E7E-8E32-179E86469A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3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500"/>
                                        <p:tgtEl>
                                          <p:spTgt spid="1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9A429EB0-0062-4257-91B6-3CF73E70AB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53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6B38AFFA-317F-42FD-9349-813D25E0C440}"/>
              </a:ext>
            </a:extLst>
          </p:cNvPr>
          <p:cNvSpPr/>
          <p:nvPr/>
        </p:nvSpPr>
        <p:spPr>
          <a:xfrm>
            <a:off x="275732" y="1896620"/>
            <a:ext cx="11404078" cy="3139321"/>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eaLnBrk="0"/>
            <a:r>
              <a:rPr lang="en-US" altLang="zh-CN" sz="2200" dirty="0">
                <a:solidFill>
                  <a:schemeClr val="bg1"/>
                </a:solidFill>
                <a:latin typeface="Times New Roman" panose="02020603050405020304" pitchFamily="18" charset="0"/>
                <a:cs typeface="Times New Roman" panose="02020603050405020304" pitchFamily="18" charset="0"/>
              </a:rPr>
              <a:t>In order to make sure a smooth hotel check-in, guests usually reserve rooms in advance, which is generally done through telephone or Internet. With regard to the hotel staff, he/she should know how to fill out the reservation form correctly, rapidly and clearly according to the information from the guest. </a:t>
            </a:r>
            <a:endParaRPr lang="zh-CN" altLang="zh-CN" sz="2200" dirty="0">
              <a:solidFill>
                <a:schemeClr val="bg1"/>
              </a:solidFill>
              <a:latin typeface="Times New Roman" panose="02020603050405020304" pitchFamily="18" charset="0"/>
              <a:cs typeface="Times New Roman" panose="02020603050405020304" pitchFamily="18" charset="0"/>
            </a:endParaRPr>
          </a:p>
          <a:p>
            <a:pPr indent="457200" eaLnBrk="0"/>
            <a:r>
              <a:rPr lang="en-US" altLang="zh-CN" sz="2200" dirty="0">
                <a:solidFill>
                  <a:schemeClr val="bg1"/>
                </a:solidFill>
                <a:latin typeface="Times New Roman" panose="02020603050405020304" pitchFamily="18" charset="0"/>
                <a:cs typeface="Times New Roman" panose="02020603050405020304" pitchFamily="18" charset="0"/>
              </a:rPr>
              <a:t>A reservation form should consist of:</a:t>
            </a:r>
            <a:endParaRPr lang="zh-CN" altLang="zh-CN" sz="2200" dirty="0">
              <a:solidFill>
                <a:schemeClr val="bg1"/>
              </a:solidFill>
              <a:latin typeface="Times New Roman" panose="02020603050405020304" pitchFamily="18" charset="0"/>
              <a:cs typeface="Times New Roman" panose="02020603050405020304" pitchFamily="18" charset="0"/>
            </a:endParaRPr>
          </a:p>
          <a:p>
            <a:pPr indent="457200" eaLnBrk="0"/>
            <a:r>
              <a:rPr lang="en-US" altLang="zh-CN" sz="2200" dirty="0">
                <a:solidFill>
                  <a:schemeClr val="bg1"/>
                </a:solidFill>
                <a:latin typeface="Times New Roman" panose="02020603050405020304" pitchFamily="18" charset="0"/>
                <a:cs typeface="Times New Roman" panose="02020603050405020304" pitchFamily="18" charset="0"/>
              </a:rPr>
              <a:t>Personal information including the guest’s name, company, nationality, city, address, fax,  email, etc.  </a:t>
            </a:r>
          </a:p>
          <a:p>
            <a:pPr indent="457200" eaLnBrk="0"/>
            <a:r>
              <a:rPr lang="en-US" altLang="zh-CN" sz="2200" dirty="0">
                <a:solidFill>
                  <a:schemeClr val="bg1"/>
                </a:solidFill>
                <a:latin typeface="Times New Roman" panose="02020603050405020304" pitchFamily="18" charset="0"/>
                <a:cs typeface="Times New Roman" panose="02020603050405020304" pitchFamily="18" charset="0"/>
              </a:rPr>
              <a:t>Guests’ requirements including time for check-in and check-out, type of rooms, payment, special request, etc. </a:t>
            </a:r>
            <a:endParaRPr lang="zh-CN" altLang="zh-CN" sz="2200" dirty="0">
              <a:solidFill>
                <a:schemeClr val="bg1"/>
              </a:solidFill>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xmlns="" id="{93C7EC5A-FFF7-469A-BE3D-6BC244D3A2DB}"/>
              </a:ext>
            </a:extLst>
          </p:cNvPr>
          <p:cNvSpPr/>
          <p:nvPr/>
        </p:nvSpPr>
        <p:spPr>
          <a:xfrm>
            <a:off x="471626" y="676922"/>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IV   Writing: Reservation Form</a:t>
            </a:r>
          </a:p>
        </p:txBody>
      </p:sp>
    </p:spTree>
    <p:extLst>
      <p:ext uri="{BB962C8B-B14F-4D97-AF65-F5344CB8AC3E}">
        <p14:creationId xmlns:p14="http://schemas.microsoft.com/office/powerpoint/2010/main" val="405564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43F3B01F-8550-474E-AC6C-6829829246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94" b="89241" l="0" r="96561"/>
                    </a14:imgEffect>
                  </a14:imgLayer>
                </a14:imgProps>
              </a:ext>
            </a:extLst>
          </a:blip>
          <a:stretch>
            <a:fillRect/>
          </a:stretch>
        </p:blipFill>
        <p:spPr>
          <a:xfrm>
            <a:off x="2338053" y="3289196"/>
            <a:ext cx="6736632" cy="2815841"/>
          </a:xfrm>
          <a:prstGeom prst="rect">
            <a:avLst/>
          </a:prstGeom>
        </p:spPr>
      </p:pic>
      <p:sp>
        <p:nvSpPr>
          <p:cNvPr id="7" name="矩形 6">
            <a:extLst>
              <a:ext uri="{FF2B5EF4-FFF2-40B4-BE49-F238E27FC236}">
                <a16:creationId xmlns:a16="http://schemas.microsoft.com/office/drawing/2014/main" xmlns="" id="{6E374569-799B-4830-8F03-BB4AACB11A01}"/>
              </a:ext>
            </a:extLst>
          </p:cNvPr>
          <p:cNvSpPr/>
          <p:nvPr/>
        </p:nvSpPr>
        <p:spPr>
          <a:xfrm>
            <a:off x="910202" y="1256514"/>
            <a:ext cx="10753640" cy="954107"/>
          </a:xfrm>
          <a:prstGeom prst="rect">
            <a:avLst/>
          </a:prstGeom>
        </p:spPr>
        <p:txBody>
          <a:bodyPr wrap="square">
            <a:spAutoFit/>
          </a:bodyPr>
          <a:lstStyle/>
          <a:p>
            <a:pPr lvl="0"/>
            <a:r>
              <a:rPr lang="en-US" altLang="zh-CN" sz="2800" b="1" dirty="0">
                <a:solidFill>
                  <a:schemeClr val="accent4">
                    <a:lumMod val="40000"/>
                    <a:lumOff val="60000"/>
                  </a:schemeClr>
                </a:solidFill>
              </a:rPr>
              <a:t>1. Finish the following exercises concerning the useful words and expressions in this unit.</a:t>
            </a:r>
          </a:p>
        </p:txBody>
      </p:sp>
      <p:sp>
        <p:nvSpPr>
          <p:cNvPr id="8" name="矩形 7">
            <a:extLst>
              <a:ext uri="{FF2B5EF4-FFF2-40B4-BE49-F238E27FC236}">
                <a16:creationId xmlns:a16="http://schemas.microsoft.com/office/drawing/2014/main" xmlns="" id="{B0137080-8133-4CE9-A1E6-F20C49188324}"/>
              </a:ext>
            </a:extLst>
          </p:cNvPr>
          <p:cNvSpPr/>
          <p:nvPr/>
        </p:nvSpPr>
        <p:spPr>
          <a:xfrm>
            <a:off x="1699923" y="2210621"/>
            <a:ext cx="10122171" cy="523220"/>
          </a:xfrm>
          <a:prstGeom prst="rect">
            <a:avLst/>
          </a:prstGeom>
        </p:spPr>
        <p:txBody>
          <a:bodyPr wrap="square">
            <a:spAutoFit/>
          </a:bodyPr>
          <a:lstStyle/>
          <a:p>
            <a:pPr lvl="0"/>
            <a:r>
              <a:rPr lang="en-US" altLang="zh-CN" sz="2800" b="1" dirty="0">
                <a:solidFill>
                  <a:srgbClr val="FFC000"/>
                </a:solidFill>
              </a:rPr>
              <a:t>Exercise 1: Fill in the blanks to complete each word.</a:t>
            </a:r>
          </a:p>
        </p:txBody>
      </p:sp>
      <p:sp>
        <p:nvSpPr>
          <p:cNvPr id="103" name="矩形 102">
            <a:extLst>
              <a:ext uri="{FF2B5EF4-FFF2-40B4-BE49-F238E27FC236}">
                <a16:creationId xmlns:a16="http://schemas.microsoft.com/office/drawing/2014/main" xmlns="" id="{D4C12BF7-6439-4924-80CB-F0C8AD68552E}"/>
              </a:ext>
            </a:extLst>
          </p:cNvPr>
          <p:cNvSpPr/>
          <p:nvPr/>
        </p:nvSpPr>
        <p:spPr>
          <a:xfrm flipH="1">
            <a:off x="4164090" y="3640187"/>
            <a:ext cx="269626" cy="369332"/>
          </a:xfrm>
          <a:prstGeom prst="rect">
            <a:avLst/>
          </a:prstGeom>
        </p:spPr>
        <p:txBody>
          <a:bodyPr wrap="square">
            <a:spAutoFit/>
          </a:bodyPr>
          <a:lstStyle/>
          <a:p>
            <a:r>
              <a:rPr lang="en-US" altLang="zh-CN" b="1" dirty="0">
                <a:solidFill>
                  <a:srgbClr val="C00000"/>
                </a:solidFill>
              </a:rPr>
              <a:t>t</a:t>
            </a:r>
            <a:endParaRPr lang="zh-CN" altLang="en-US" dirty="0">
              <a:solidFill>
                <a:srgbClr val="C00000"/>
              </a:solidFill>
            </a:endParaRPr>
          </a:p>
        </p:txBody>
      </p:sp>
      <p:sp>
        <p:nvSpPr>
          <p:cNvPr id="104" name="矩形 103">
            <a:extLst>
              <a:ext uri="{FF2B5EF4-FFF2-40B4-BE49-F238E27FC236}">
                <a16:creationId xmlns:a16="http://schemas.microsoft.com/office/drawing/2014/main" xmlns="" id="{411AD449-E8E4-4D98-BEE7-4D2C4D55F70E}"/>
              </a:ext>
            </a:extLst>
          </p:cNvPr>
          <p:cNvSpPr/>
          <p:nvPr/>
        </p:nvSpPr>
        <p:spPr>
          <a:xfrm>
            <a:off x="4132635" y="4687946"/>
            <a:ext cx="324128" cy="369332"/>
          </a:xfrm>
          <a:prstGeom prst="rect">
            <a:avLst/>
          </a:prstGeom>
        </p:spPr>
        <p:txBody>
          <a:bodyPr wrap="none">
            <a:spAutoFit/>
          </a:bodyPr>
          <a:lstStyle/>
          <a:p>
            <a:r>
              <a:rPr lang="en-US" altLang="zh-CN" b="1" dirty="0">
                <a:solidFill>
                  <a:srgbClr val="C00000"/>
                </a:solidFill>
              </a:rPr>
              <a:t>p</a:t>
            </a:r>
            <a:endParaRPr lang="zh-CN" altLang="en-US" dirty="0">
              <a:solidFill>
                <a:srgbClr val="C00000"/>
              </a:solidFill>
            </a:endParaRPr>
          </a:p>
        </p:txBody>
      </p:sp>
      <p:sp>
        <p:nvSpPr>
          <p:cNvPr id="105" name="矩形 104">
            <a:extLst>
              <a:ext uri="{FF2B5EF4-FFF2-40B4-BE49-F238E27FC236}">
                <a16:creationId xmlns:a16="http://schemas.microsoft.com/office/drawing/2014/main" xmlns="" id="{3FE93E24-F0C1-420C-8BE5-A65793819970}"/>
              </a:ext>
            </a:extLst>
          </p:cNvPr>
          <p:cNvSpPr/>
          <p:nvPr/>
        </p:nvSpPr>
        <p:spPr>
          <a:xfrm>
            <a:off x="6097759" y="4697116"/>
            <a:ext cx="307172" cy="369332"/>
          </a:xfrm>
          <a:prstGeom prst="rect">
            <a:avLst/>
          </a:prstGeom>
        </p:spPr>
        <p:txBody>
          <a:bodyPr wrap="square">
            <a:spAutoFit/>
          </a:bodyPr>
          <a:lstStyle/>
          <a:p>
            <a:r>
              <a:rPr lang="en-US" altLang="zh-CN" b="1" dirty="0">
                <a:solidFill>
                  <a:srgbClr val="C00000"/>
                </a:solidFill>
              </a:rPr>
              <a:t>m</a:t>
            </a:r>
            <a:endParaRPr lang="zh-CN" altLang="en-US" dirty="0">
              <a:solidFill>
                <a:srgbClr val="C00000"/>
              </a:solidFill>
            </a:endParaRPr>
          </a:p>
        </p:txBody>
      </p:sp>
      <p:sp>
        <p:nvSpPr>
          <p:cNvPr id="106" name="矩形 105">
            <a:extLst>
              <a:ext uri="{FF2B5EF4-FFF2-40B4-BE49-F238E27FC236}">
                <a16:creationId xmlns:a16="http://schemas.microsoft.com/office/drawing/2014/main" xmlns="" id="{F98D776E-1135-4489-8733-1F0A7A97B473}"/>
              </a:ext>
            </a:extLst>
          </p:cNvPr>
          <p:cNvSpPr/>
          <p:nvPr/>
        </p:nvSpPr>
        <p:spPr>
          <a:xfrm>
            <a:off x="6761008" y="4697116"/>
            <a:ext cx="554192" cy="369332"/>
          </a:xfrm>
          <a:prstGeom prst="rect">
            <a:avLst/>
          </a:prstGeom>
        </p:spPr>
        <p:txBody>
          <a:bodyPr wrap="square">
            <a:spAutoFit/>
          </a:bodyPr>
          <a:lstStyle/>
          <a:p>
            <a:r>
              <a:rPr lang="en-US" altLang="zh-CN" b="1" dirty="0">
                <a:solidFill>
                  <a:srgbClr val="C00000"/>
                </a:solidFill>
              </a:rPr>
              <a:t>e</a:t>
            </a:r>
            <a:endParaRPr lang="zh-CN" altLang="en-US" dirty="0">
              <a:solidFill>
                <a:srgbClr val="C00000"/>
              </a:solidFill>
            </a:endParaRPr>
          </a:p>
        </p:txBody>
      </p:sp>
      <p:sp>
        <p:nvSpPr>
          <p:cNvPr id="13" name="矩形 12">
            <a:extLst>
              <a:ext uri="{FF2B5EF4-FFF2-40B4-BE49-F238E27FC236}">
                <a16:creationId xmlns:a16="http://schemas.microsoft.com/office/drawing/2014/main" xmlns="" id="{62FED399-8870-4183-A548-C8F11F77113A}"/>
              </a:ext>
            </a:extLst>
          </p:cNvPr>
          <p:cNvSpPr/>
          <p:nvPr/>
        </p:nvSpPr>
        <p:spPr>
          <a:xfrm>
            <a:off x="8096977" y="4183102"/>
            <a:ext cx="319785" cy="369332"/>
          </a:xfrm>
          <a:prstGeom prst="rect">
            <a:avLst/>
          </a:prstGeom>
        </p:spPr>
        <p:txBody>
          <a:bodyPr wrap="square">
            <a:spAutoFit/>
          </a:bodyPr>
          <a:lstStyle/>
          <a:p>
            <a:r>
              <a:rPr lang="en-US" altLang="zh-CN" b="1" dirty="0">
                <a:solidFill>
                  <a:srgbClr val="C00000"/>
                </a:solidFill>
              </a:rPr>
              <a:t>a</a:t>
            </a:r>
            <a:endParaRPr lang="zh-CN" altLang="en-US" dirty="0">
              <a:solidFill>
                <a:srgbClr val="C00000"/>
              </a:solidFill>
            </a:endParaRPr>
          </a:p>
        </p:txBody>
      </p:sp>
      <p:pic>
        <p:nvPicPr>
          <p:cNvPr id="14" name="图片 6">
            <a:hlinkClick r:id="rId4" action="ppaction://hlinksldjump"/>
            <a:extLst>
              <a:ext uri="{FF2B5EF4-FFF2-40B4-BE49-F238E27FC236}">
                <a16:creationId xmlns:a16="http://schemas.microsoft.com/office/drawing/2014/main" xmlns="" id="{F0E57E06-B091-48AD-B9DF-B2CDE6FF50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99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500"/>
                                        <p:tgtEl>
                                          <p:spTgt spid="10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500"/>
                                        <p:tgtEl>
                                          <p:spTgt spid="10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500"/>
                                        <p:tgtEl>
                                          <p:spTgt spid="10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500"/>
                                        <p:tgtEl>
                                          <p:spTgt spid="10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3" grpId="0"/>
      <p:bldP spid="104" grpId="0"/>
      <p:bldP spid="105" grpId="0"/>
      <p:bldP spid="106"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表格 116">
            <a:extLst>
              <a:ext uri="{FF2B5EF4-FFF2-40B4-BE49-F238E27FC236}">
                <a16:creationId xmlns:a16="http://schemas.microsoft.com/office/drawing/2014/main" xmlns="" id="{51B45DAB-0C99-4FCF-8A55-C6A9C922071C}"/>
              </a:ext>
            </a:extLst>
          </p:cNvPr>
          <p:cNvGraphicFramePr>
            <a:graphicFrameLocks noGrp="1"/>
          </p:cNvGraphicFramePr>
          <p:nvPr>
            <p:extLst>
              <p:ext uri="{D42A27DB-BD31-4B8C-83A1-F6EECF244321}">
                <p14:modId xmlns:p14="http://schemas.microsoft.com/office/powerpoint/2010/main" val="86537555"/>
              </p:ext>
            </p:extLst>
          </p:nvPr>
        </p:nvGraphicFramePr>
        <p:xfrm>
          <a:off x="1045902" y="1921933"/>
          <a:ext cx="10058401" cy="4275670"/>
        </p:xfrm>
        <a:graphic>
          <a:graphicData uri="http://schemas.openxmlformats.org/drawingml/2006/table">
            <a:tbl>
              <a:tblPr firstRow="1" bandRow="1">
                <a:tableStyleId>{C4B1156A-380E-4F78-BDF5-A606A8083BF9}</a:tableStyleId>
              </a:tblPr>
              <a:tblGrid>
                <a:gridCol w="6567650">
                  <a:extLst>
                    <a:ext uri="{9D8B030D-6E8A-4147-A177-3AD203B41FA5}">
                      <a16:colId xmlns:a16="http://schemas.microsoft.com/office/drawing/2014/main" xmlns="" val="3834547016"/>
                    </a:ext>
                  </a:extLst>
                </a:gridCol>
                <a:gridCol w="3490751">
                  <a:extLst>
                    <a:ext uri="{9D8B030D-6E8A-4147-A177-3AD203B41FA5}">
                      <a16:colId xmlns:a16="http://schemas.microsoft.com/office/drawing/2014/main" xmlns="" val="1854788187"/>
                    </a:ext>
                  </a:extLst>
                </a:gridCol>
              </a:tblGrid>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UNESCO named Pingyao ancient city as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624669001"/>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the shape of the Pingyao ancient city overlooked from the sky</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855522592"/>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the distance between Pingyao ancient city and Beijing</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751889468"/>
                  </a:ext>
                </a:extLst>
              </a:tr>
              <a:tr h="855134">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800" b="1" kern="1200" dirty="0" err="1">
                          <a:solidFill>
                            <a:schemeClr val="tx1"/>
                          </a:solidFill>
                          <a:latin typeface="Times New Roman" panose="02020603050405020304" pitchFamily="18" charset="0"/>
                          <a:ea typeface="+mn-ea"/>
                          <a:cs typeface="Times New Roman" panose="02020603050405020304" pitchFamily="18" charset="0"/>
                        </a:rPr>
                        <a:t>RiShengchang</a:t>
                      </a: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 Draft Bank</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2349581388"/>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a famous snack in Pingyao</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255675356"/>
                  </a:ext>
                </a:extLst>
              </a:tr>
            </a:tbl>
          </a:graphicData>
        </a:graphic>
      </p:graphicFrame>
      <p:sp>
        <p:nvSpPr>
          <p:cNvPr id="119" name="矩形 118">
            <a:extLst>
              <a:ext uri="{FF2B5EF4-FFF2-40B4-BE49-F238E27FC236}">
                <a16:creationId xmlns:a16="http://schemas.microsoft.com/office/drawing/2014/main" xmlns="" id="{6B28326D-6B33-43BD-839F-0A1717EF84D6}"/>
              </a:ext>
            </a:extLst>
          </p:cNvPr>
          <p:cNvSpPr/>
          <p:nvPr/>
        </p:nvSpPr>
        <p:spPr>
          <a:xfrm>
            <a:off x="7812002" y="2211401"/>
            <a:ext cx="3164071" cy="461665"/>
          </a:xfrm>
          <a:prstGeom prst="rect">
            <a:avLst/>
          </a:prstGeom>
        </p:spPr>
        <p:txBody>
          <a:bodyPr wrap="none">
            <a:spAutoFit/>
          </a:bodyPr>
          <a:lstStyle/>
          <a:p>
            <a:pPr lvl="0" algn="just">
              <a:spcAft>
                <a:spcPts val="0"/>
              </a:spcAft>
            </a:pPr>
            <a:r>
              <a:rPr lang="en-US" altLang="zh-CN" sz="2400" kern="100" dirty="0">
                <a:solidFill>
                  <a:srgbClr val="FF0000"/>
                </a:solidFill>
                <a:latin typeface="Times New Roman" panose="02020603050405020304" pitchFamily="18" charset="0"/>
                <a:ea typeface="宋体" panose="02010600030101010101" pitchFamily="2" charset="-122"/>
              </a:rPr>
              <a:t>World Cultural Heritage</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0" name="矩形 119">
            <a:extLst>
              <a:ext uri="{FF2B5EF4-FFF2-40B4-BE49-F238E27FC236}">
                <a16:creationId xmlns:a16="http://schemas.microsoft.com/office/drawing/2014/main" xmlns="" id="{92915FD7-44F4-4803-89C4-50955CCB3EE4}"/>
              </a:ext>
            </a:extLst>
          </p:cNvPr>
          <p:cNvSpPr/>
          <p:nvPr/>
        </p:nvSpPr>
        <p:spPr>
          <a:xfrm>
            <a:off x="8955454" y="3001201"/>
            <a:ext cx="1106393" cy="461665"/>
          </a:xfrm>
          <a:prstGeom prst="rect">
            <a:avLst/>
          </a:prstGeom>
        </p:spPr>
        <p:txBody>
          <a:bodyPr wrap="none">
            <a:spAutoFit/>
          </a:bodyPr>
          <a:lstStyle/>
          <a:p>
            <a:r>
              <a:rPr lang="en-US" altLang="zh-CN" sz="2400" kern="100" dirty="0">
                <a:solidFill>
                  <a:srgbClr val="FF0000"/>
                </a:solidFill>
                <a:latin typeface="Times New Roman" panose="02020603050405020304" pitchFamily="18" charset="0"/>
                <a:ea typeface="宋体" panose="02010600030101010101" pitchFamily="2" charset="-122"/>
              </a:rPr>
              <a:t>tortoise</a:t>
            </a:r>
            <a:endParaRPr lang="zh-CN" altLang="en-US" sz="2400" dirty="0"/>
          </a:p>
        </p:txBody>
      </p:sp>
      <p:sp>
        <p:nvSpPr>
          <p:cNvPr id="121" name="矩形 120">
            <a:extLst>
              <a:ext uri="{FF2B5EF4-FFF2-40B4-BE49-F238E27FC236}">
                <a16:creationId xmlns:a16="http://schemas.microsoft.com/office/drawing/2014/main" xmlns="" id="{2C60F8B3-8A20-460F-8B22-BA9F6298014D}"/>
              </a:ext>
            </a:extLst>
          </p:cNvPr>
          <p:cNvSpPr/>
          <p:nvPr/>
        </p:nvSpPr>
        <p:spPr>
          <a:xfrm>
            <a:off x="8383983" y="3883334"/>
            <a:ext cx="2020105" cy="461665"/>
          </a:xfrm>
          <a:prstGeom prst="rect">
            <a:avLst/>
          </a:prstGeom>
        </p:spPr>
        <p:txBody>
          <a:bodyPr wrap="none">
            <a:spAutoFit/>
          </a:bodyPr>
          <a:lstStyle/>
          <a:p>
            <a:pPr lvl="0" algn="just">
              <a:spcAft>
                <a:spcPts val="0"/>
              </a:spcAft>
            </a:pPr>
            <a:r>
              <a:rPr lang="en-US" altLang="zh-CN" sz="2400" kern="100" dirty="0">
                <a:solidFill>
                  <a:srgbClr val="FF0000"/>
                </a:solidFill>
                <a:latin typeface="Times New Roman" panose="02020603050405020304" pitchFamily="18" charset="0"/>
                <a:ea typeface="宋体" panose="02010600030101010101" pitchFamily="2" charset="-122"/>
              </a:rPr>
              <a:t>650 kilometers</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2" name="矩形 121">
            <a:extLst>
              <a:ext uri="{FF2B5EF4-FFF2-40B4-BE49-F238E27FC236}">
                <a16:creationId xmlns:a16="http://schemas.microsoft.com/office/drawing/2014/main" xmlns="" id="{1C070A66-313C-4B96-BCD4-9E1A94F66AF4}"/>
              </a:ext>
            </a:extLst>
          </p:cNvPr>
          <p:cNvSpPr/>
          <p:nvPr/>
        </p:nvSpPr>
        <p:spPr>
          <a:xfrm>
            <a:off x="2891636" y="4683666"/>
            <a:ext cx="2933816" cy="461665"/>
          </a:xfrm>
          <a:prstGeom prst="rect">
            <a:avLst/>
          </a:prstGeom>
        </p:spPr>
        <p:txBody>
          <a:bodyPr wrap="none">
            <a:spAutoFit/>
          </a:bodyPr>
          <a:lstStyle/>
          <a:p>
            <a:pPr lvl="0" algn="just">
              <a:spcAft>
                <a:spcPts val="0"/>
              </a:spcAft>
            </a:pPr>
            <a:r>
              <a:rPr lang="en-US" altLang="zh-CN" sz="2400" kern="100" dirty="0">
                <a:solidFill>
                  <a:srgbClr val="FF0000"/>
                </a:solidFill>
                <a:latin typeface="Times New Roman" panose="02020603050405020304" pitchFamily="18" charset="0"/>
                <a:ea typeface="宋体" panose="02010600030101010101" pitchFamily="2" charset="-122"/>
              </a:rPr>
              <a:t>the first bank in China</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3" name="矩形 122">
            <a:extLst>
              <a:ext uri="{FF2B5EF4-FFF2-40B4-BE49-F238E27FC236}">
                <a16:creationId xmlns:a16="http://schemas.microsoft.com/office/drawing/2014/main" xmlns="" id="{6FF4296F-A16B-451F-A4F1-AC811401E008}"/>
              </a:ext>
            </a:extLst>
          </p:cNvPr>
          <p:cNvSpPr/>
          <p:nvPr/>
        </p:nvSpPr>
        <p:spPr>
          <a:xfrm>
            <a:off x="8533062" y="5555267"/>
            <a:ext cx="1850186" cy="461665"/>
          </a:xfrm>
          <a:prstGeom prst="rect">
            <a:avLst/>
          </a:prstGeom>
        </p:spPr>
        <p:txBody>
          <a:bodyPr wrap="none">
            <a:spAutoFit/>
          </a:bodyPr>
          <a:lstStyle/>
          <a:p>
            <a:pPr lvl="0" algn="just">
              <a:spcAft>
                <a:spcPts val="0"/>
              </a:spcAft>
            </a:pPr>
            <a:r>
              <a:rPr lang="en-US" altLang="zh-CN" sz="2400" kern="100" dirty="0">
                <a:solidFill>
                  <a:srgbClr val="FF0000"/>
                </a:solidFill>
                <a:latin typeface="Times New Roman" panose="02020603050405020304" pitchFamily="18" charset="0"/>
                <a:ea typeface="宋体" panose="02010600030101010101" pitchFamily="2" charset="-122"/>
              </a:rPr>
              <a:t>Pingyao Beef</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4" name="矩形 123">
            <a:extLst>
              <a:ext uri="{FF2B5EF4-FFF2-40B4-BE49-F238E27FC236}">
                <a16:creationId xmlns:a16="http://schemas.microsoft.com/office/drawing/2014/main" xmlns="" id="{FBB9EBC4-8607-4C3A-A13F-707A59B5DF4A}"/>
              </a:ext>
            </a:extLst>
          </p:cNvPr>
          <p:cNvSpPr/>
          <p:nvPr/>
        </p:nvSpPr>
        <p:spPr>
          <a:xfrm>
            <a:off x="1045902" y="635507"/>
            <a:ext cx="10122171" cy="954107"/>
          </a:xfrm>
          <a:prstGeom prst="rect">
            <a:avLst/>
          </a:prstGeom>
        </p:spPr>
        <p:txBody>
          <a:bodyPr wrap="square">
            <a:spAutoFit/>
          </a:bodyPr>
          <a:lstStyle/>
          <a:p>
            <a:pPr lvl="0"/>
            <a:r>
              <a:rPr lang="en-US" altLang="zh-CN" sz="2800" b="1" dirty="0">
                <a:solidFill>
                  <a:srgbClr val="FFC000"/>
                </a:solidFill>
              </a:rPr>
              <a:t>Exercise 2: Fill in the blanks with words or phrases according to the passage.</a:t>
            </a:r>
          </a:p>
        </p:txBody>
      </p:sp>
    </p:spTree>
    <p:extLst>
      <p:ext uri="{BB962C8B-B14F-4D97-AF65-F5344CB8AC3E}">
        <p14:creationId xmlns:p14="http://schemas.microsoft.com/office/powerpoint/2010/main" val="99029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500"/>
                                        <p:tgtEl>
                                          <p:spTgt spid="1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B0137080-8133-4CE9-A1E6-F20C49188324}"/>
              </a:ext>
            </a:extLst>
          </p:cNvPr>
          <p:cNvSpPr/>
          <p:nvPr/>
        </p:nvSpPr>
        <p:spPr>
          <a:xfrm>
            <a:off x="484307" y="268803"/>
            <a:ext cx="8941104" cy="954107"/>
          </a:xfrm>
          <a:prstGeom prst="rect">
            <a:avLst/>
          </a:prstGeom>
        </p:spPr>
        <p:txBody>
          <a:bodyPr wrap="square">
            <a:spAutoFit/>
          </a:bodyPr>
          <a:lstStyle/>
          <a:p>
            <a:pPr lvl="0"/>
            <a:r>
              <a:rPr lang="en-US" altLang="zh-CN" sz="2800" b="1" dirty="0">
                <a:solidFill>
                  <a:srgbClr val="FFC000"/>
                </a:solidFill>
              </a:rPr>
              <a:t>Exercise 2: Write down the English expressions for each picture.</a:t>
            </a:r>
          </a:p>
        </p:txBody>
      </p:sp>
      <p:pic>
        <p:nvPicPr>
          <p:cNvPr id="4" name="图片 3">
            <a:extLst>
              <a:ext uri="{FF2B5EF4-FFF2-40B4-BE49-F238E27FC236}">
                <a16:creationId xmlns:a16="http://schemas.microsoft.com/office/drawing/2014/main" xmlns="" id="{403B1C2D-A0A6-4985-B424-905B8453858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285662" y="1894130"/>
            <a:ext cx="2880000" cy="1920000"/>
          </a:xfrm>
          <a:prstGeom prst="rect">
            <a:avLst/>
          </a:prstGeom>
        </p:spPr>
      </p:pic>
      <p:pic>
        <p:nvPicPr>
          <p:cNvPr id="107" name="图片 106">
            <a:extLst>
              <a:ext uri="{FF2B5EF4-FFF2-40B4-BE49-F238E27FC236}">
                <a16:creationId xmlns:a16="http://schemas.microsoft.com/office/drawing/2014/main" xmlns="" id="{0B2E503E-D4DC-4F12-8364-1FF466D34A1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917975" y="1732025"/>
            <a:ext cx="2711599" cy="2160000"/>
          </a:xfrm>
          <a:prstGeom prst="rect">
            <a:avLst/>
          </a:prstGeom>
        </p:spPr>
      </p:pic>
      <p:pic>
        <p:nvPicPr>
          <p:cNvPr id="109" name="图片 108">
            <a:extLst>
              <a:ext uri="{FF2B5EF4-FFF2-40B4-BE49-F238E27FC236}">
                <a16:creationId xmlns:a16="http://schemas.microsoft.com/office/drawing/2014/main" xmlns="" id="{FEFFA618-91A8-4C44-B7C0-66B85E24682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610540" y="4250771"/>
            <a:ext cx="2160000" cy="2160000"/>
          </a:xfrm>
          <a:prstGeom prst="rect">
            <a:avLst/>
          </a:prstGeom>
        </p:spPr>
      </p:pic>
      <p:pic>
        <p:nvPicPr>
          <p:cNvPr id="111" name="图片 110">
            <a:extLst>
              <a:ext uri="{FF2B5EF4-FFF2-40B4-BE49-F238E27FC236}">
                <a16:creationId xmlns:a16="http://schemas.microsoft.com/office/drawing/2014/main" xmlns="" id="{8CCC503D-28D3-4440-8E3C-06C7817481F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850736" y="4503064"/>
            <a:ext cx="2880000" cy="1919584"/>
          </a:xfrm>
          <a:prstGeom prst="rect">
            <a:avLst/>
          </a:prstGeom>
        </p:spPr>
      </p:pic>
      <p:sp>
        <p:nvSpPr>
          <p:cNvPr id="113" name="矩形 112">
            <a:extLst>
              <a:ext uri="{FF2B5EF4-FFF2-40B4-BE49-F238E27FC236}">
                <a16:creationId xmlns:a16="http://schemas.microsoft.com/office/drawing/2014/main" xmlns="" id="{B6894E85-542B-4513-8EC1-4D5461F8C462}"/>
              </a:ext>
            </a:extLst>
          </p:cNvPr>
          <p:cNvSpPr/>
          <p:nvPr/>
        </p:nvSpPr>
        <p:spPr>
          <a:xfrm>
            <a:off x="4143918" y="2284486"/>
            <a:ext cx="2155282" cy="646331"/>
          </a:xfrm>
          <a:prstGeom prst="rect">
            <a:avLst/>
          </a:prstGeom>
        </p:spPr>
        <p:txBody>
          <a:bodyPr wrap="square">
            <a:spAutoFit/>
          </a:bodyPr>
          <a:lstStyle/>
          <a:p>
            <a:pPr algn="ctr"/>
            <a:r>
              <a:rPr lang="en-US" altLang="zh-CN" b="1" kern="100" dirty="0">
                <a:solidFill>
                  <a:schemeClr val="bg1"/>
                </a:solidFill>
                <a:latin typeface="Times New Roman" panose="02020603050405020304" pitchFamily="18" charset="0"/>
                <a:ea typeface="宋体" panose="02010600030101010101" pitchFamily="2" charset="-122"/>
              </a:rPr>
              <a:t>credit card</a:t>
            </a:r>
          </a:p>
          <a:p>
            <a:pPr algn="ctr"/>
            <a:r>
              <a:rPr lang="zh-CN" altLang="zh-CN" b="1" kern="100" dirty="0">
                <a:solidFill>
                  <a:schemeClr val="bg1"/>
                </a:solidFill>
                <a:latin typeface="Times New Roman" panose="02020603050405020304" pitchFamily="18" charset="0"/>
                <a:ea typeface="宋体" panose="02010600030101010101" pitchFamily="2" charset="-122"/>
              </a:rPr>
              <a:t>信用卡</a:t>
            </a:r>
          </a:p>
        </p:txBody>
      </p:sp>
      <p:sp>
        <p:nvSpPr>
          <p:cNvPr id="114" name="矩形 113">
            <a:extLst>
              <a:ext uri="{FF2B5EF4-FFF2-40B4-BE49-F238E27FC236}">
                <a16:creationId xmlns:a16="http://schemas.microsoft.com/office/drawing/2014/main" xmlns="" id="{C53E5DBC-FCB3-4C1F-BD08-82071D4B7623}"/>
              </a:ext>
            </a:extLst>
          </p:cNvPr>
          <p:cNvSpPr/>
          <p:nvPr/>
        </p:nvSpPr>
        <p:spPr>
          <a:xfrm>
            <a:off x="9654627" y="2488859"/>
            <a:ext cx="2167467" cy="646331"/>
          </a:xfrm>
          <a:prstGeom prst="rect">
            <a:avLst/>
          </a:prstGeom>
        </p:spPr>
        <p:txBody>
          <a:bodyPr wrap="square">
            <a:spAutoFit/>
          </a:bodyPr>
          <a:lstStyle/>
          <a:p>
            <a:pPr algn="ctr"/>
            <a:r>
              <a:rPr lang="en-US" altLang="zh-CN" b="1" kern="100" dirty="0">
                <a:solidFill>
                  <a:schemeClr val="bg1"/>
                </a:solidFill>
                <a:latin typeface="Times New Roman" panose="02020603050405020304" pitchFamily="18" charset="0"/>
                <a:ea typeface="宋体" panose="02010600030101010101" pitchFamily="2" charset="-122"/>
              </a:rPr>
              <a:t>cash </a:t>
            </a:r>
          </a:p>
          <a:p>
            <a:pPr algn="ctr"/>
            <a:r>
              <a:rPr lang="zh-CN" altLang="zh-CN" b="1" kern="100" dirty="0">
                <a:solidFill>
                  <a:schemeClr val="bg1"/>
                </a:solidFill>
                <a:latin typeface="Times New Roman" panose="02020603050405020304" pitchFamily="18" charset="0"/>
                <a:ea typeface="宋体" panose="02010600030101010101" pitchFamily="2" charset="-122"/>
              </a:rPr>
              <a:t>现金</a:t>
            </a:r>
          </a:p>
        </p:txBody>
      </p:sp>
      <p:sp>
        <p:nvSpPr>
          <p:cNvPr id="115" name="矩形 114">
            <a:extLst>
              <a:ext uri="{FF2B5EF4-FFF2-40B4-BE49-F238E27FC236}">
                <a16:creationId xmlns:a16="http://schemas.microsoft.com/office/drawing/2014/main" xmlns="" id="{B419CE7F-F50E-4B99-BF56-5F9B4972147C}"/>
              </a:ext>
            </a:extLst>
          </p:cNvPr>
          <p:cNvSpPr/>
          <p:nvPr/>
        </p:nvSpPr>
        <p:spPr>
          <a:xfrm>
            <a:off x="4050785" y="4807738"/>
            <a:ext cx="2074512" cy="646331"/>
          </a:xfrm>
          <a:prstGeom prst="rect">
            <a:avLst/>
          </a:prstGeom>
        </p:spPr>
        <p:txBody>
          <a:bodyPr wrap="square">
            <a:spAutoFit/>
          </a:bodyPr>
          <a:lstStyle/>
          <a:p>
            <a:pPr algn="ctr"/>
            <a:r>
              <a:rPr lang="en-US" altLang="zh-CN" b="1" kern="100" dirty="0">
                <a:solidFill>
                  <a:schemeClr val="bg1"/>
                </a:solidFill>
                <a:latin typeface="Times New Roman" panose="02020603050405020304" pitchFamily="18" charset="0"/>
                <a:ea typeface="宋体" panose="02010600030101010101" pitchFamily="2" charset="-122"/>
              </a:rPr>
              <a:t>Fax</a:t>
            </a:r>
          </a:p>
          <a:p>
            <a:pPr algn="ctr"/>
            <a:r>
              <a:rPr lang="zh-CN" altLang="zh-CN" b="1" kern="100" dirty="0">
                <a:solidFill>
                  <a:schemeClr val="bg1"/>
                </a:solidFill>
                <a:latin typeface="Times New Roman" panose="02020603050405020304" pitchFamily="18" charset="0"/>
                <a:ea typeface="宋体" panose="02010600030101010101" pitchFamily="2" charset="-122"/>
              </a:rPr>
              <a:t>传真</a:t>
            </a:r>
          </a:p>
        </p:txBody>
      </p:sp>
      <p:sp>
        <p:nvSpPr>
          <p:cNvPr id="116" name="矩形 115">
            <a:extLst>
              <a:ext uri="{FF2B5EF4-FFF2-40B4-BE49-F238E27FC236}">
                <a16:creationId xmlns:a16="http://schemas.microsoft.com/office/drawing/2014/main" xmlns="" id="{193D342B-AE85-4568-89C6-2086CF618A1B}"/>
              </a:ext>
            </a:extLst>
          </p:cNvPr>
          <p:cNvSpPr/>
          <p:nvPr/>
        </p:nvSpPr>
        <p:spPr>
          <a:xfrm>
            <a:off x="9713775" y="4939844"/>
            <a:ext cx="1546892" cy="646331"/>
          </a:xfrm>
          <a:prstGeom prst="rect">
            <a:avLst/>
          </a:prstGeom>
        </p:spPr>
        <p:txBody>
          <a:bodyPr wrap="square">
            <a:spAutoFit/>
          </a:bodyPr>
          <a:lstStyle/>
          <a:p>
            <a:pPr lvl="0" algn="ctr">
              <a:spcAft>
                <a:spcPts val="0"/>
              </a:spcAft>
            </a:pPr>
            <a:r>
              <a:rPr lang="en-US" altLang="zh-CN" b="1" kern="100" dirty="0">
                <a:solidFill>
                  <a:schemeClr val="bg1"/>
                </a:solidFill>
                <a:latin typeface="Times New Roman" panose="02020603050405020304" pitchFamily="18" charset="0"/>
                <a:ea typeface="宋体" panose="02010600030101010101" pitchFamily="2" charset="-122"/>
              </a:rPr>
              <a:t>tel. </a:t>
            </a:r>
          </a:p>
          <a:p>
            <a:pPr lvl="0" algn="ctr">
              <a:spcAft>
                <a:spcPts val="0"/>
              </a:spcAft>
            </a:pPr>
            <a:r>
              <a:rPr lang="zh-CN" altLang="zh-CN" b="1" kern="100" dirty="0">
                <a:solidFill>
                  <a:schemeClr val="bg1"/>
                </a:solidFill>
                <a:latin typeface="Times New Roman" panose="02020603050405020304" pitchFamily="18" charset="0"/>
                <a:ea typeface="宋体" panose="02010600030101010101" pitchFamily="2" charset="-122"/>
              </a:rPr>
              <a:t>电话</a:t>
            </a:r>
          </a:p>
        </p:txBody>
      </p:sp>
      <p:pic>
        <p:nvPicPr>
          <p:cNvPr id="12" name="图片 6">
            <a:hlinkClick r:id="rId6" action="ppaction://hlinksldjump"/>
            <a:extLst>
              <a:ext uri="{FF2B5EF4-FFF2-40B4-BE49-F238E27FC236}">
                <a16:creationId xmlns:a16="http://schemas.microsoft.com/office/drawing/2014/main" xmlns="" id="{D096881F-092B-4D9A-AC63-45B64209248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95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500"/>
                                        <p:tgtEl>
                                          <p:spTgt spid="1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500"/>
                                        <p:tgtEl>
                                          <p:spTgt spid="1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3" grpId="0"/>
      <p:bldP spid="114" grpId="0"/>
      <p:bldP spid="115" grpId="0"/>
      <p:bldP spid="116"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692424"/>
            <a:ext cx="10122171" cy="523220"/>
          </a:xfrm>
          <a:prstGeom prst="rect">
            <a:avLst/>
          </a:prstGeom>
        </p:spPr>
        <p:txBody>
          <a:bodyPr wrap="square">
            <a:spAutoFit/>
          </a:bodyPr>
          <a:lstStyle/>
          <a:p>
            <a:pPr lvl="0"/>
            <a:r>
              <a:rPr lang="en-US" altLang="zh-CN" sz="2800" b="1" dirty="0">
                <a:solidFill>
                  <a:srgbClr val="FFC000"/>
                </a:solidFill>
              </a:rPr>
              <a:t>Exercise 3: Complete the following sentences.</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193899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What kind of room would you like to_________ (</a:t>
            </a:r>
            <a:r>
              <a:rPr lang="zh-CN" altLang="en-US" sz="2400" dirty="0">
                <a:solidFill>
                  <a:schemeClr val="bg1"/>
                </a:solidFill>
                <a:latin typeface="Times New Roman" panose="02020603050405020304" pitchFamily="18" charset="0"/>
                <a:cs typeface="Times New Roman" panose="02020603050405020304" pitchFamily="18" charset="0"/>
              </a:rPr>
              <a:t>预订</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2. How would you like to _________(</a:t>
            </a:r>
            <a:r>
              <a:rPr lang="zh-CN" altLang="en-US" sz="2400" dirty="0">
                <a:solidFill>
                  <a:schemeClr val="bg1"/>
                </a:solidFill>
                <a:latin typeface="Times New Roman" panose="02020603050405020304" pitchFamily="18" charset="0"/>
                <a:cs typeface="Times New Roman" panose="02020603050405020304" pitchFamily="18" charset="0"/>
              </a:rPr>
              <a:t>付费</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3._________ (</a:t>
            </a:r>
            <a:r>
              <a:rPr lang="zh-CN" altLang="en-US" sz="2400" dirty="0">
                <a:solidFill>
                  <a:schemeClr val="bg1"/>
                </a:solidFill>
                <a:latin typeface="Times New Roman" panose="02020603050405020304" pitchFamily="18" charset="0"/>
                <a:cs typeface="Times New Roman" panose="02020603050405020304" pitchFamily="18" charset="0"/>
              </a:rPr>
              <a:t>多久</a:t>
            </a:r>
            <a:r>
              <a:rPr lang="en-US" altLang="zh-CN" sz="2400" dirty="0">
                <a:solidFill>
                  <a:schemeClr val="bg1"/>
                </a:solidFill>
                <a:latin typeface="Times New Roman" panose="02020603050405020304" pitchFamily="18" charset="0"/>
                <a:cs typeface="Times New Roman" panose="02020603050405020304" pitchFamily="18" charset="0"/>
              </a:rPr>
              <a:t>) do you plan/intend to stay?</a:t>
            </a:r>
          </a:p>
          <a:p>
            <a:r>
              <a:rPr lang="en-US" altLang="zh-CN" sz="2400" dirty="0">
                <a:solidFill>
                  <a:schemeClr val="bg1"/>
                </a:solidFill>
                <a:latin typeface="Times New Roman" panose="02020603050405020304" pitchFamily="18" charset="0"/>
                <a:cs typeface="Times New Roman" panose="02020603050405020304" pitchFamily="18" charset="0"/>
              </a:rPr>
              <a:t>4. We have_________ _(</a:t>
            </a:r>
            <a:r>
              <a:rPr lang="zh-CN" altLang="en-US" sz="2400" dirty="0">
                <a:solidFill>
                  <a:schemeClr val="bg1"/>
                </a:solidFill>
                <a:latin typeface="Times New Roman" panose="02020603050405020304" pitchFamily="18" charset="0"/>
                <a:cs typeface="Times New Roman" panose="02020603050405020304" pitchFamily="18" charset="0"/>
              </a:rPr>
              <a:t>可预订的房间</a:t>
            </a:r>
            <a:r>
              <a:rPr lang="en-US" altLang="zh-CN" sz="2400" dirty="0">
                <a:solidFill>
                  <a:schemeClr val="bg1"/>
                </a:solidFill>
                <a:latin typeface="Times New Roman" panose="02020603050405020304" pitchFamily="18" charset="0"/>
                <a:cs typeface="Times New Roman" panose="02020603050405020304" pitchFamily="18" charset="0"/>
              </a:rPr>
              <a:t>) in that period.</a:t>
            </a:r>
          </a:p>
          <a:p>
            <a:r>
              <a:rPr lang="en-US" altLang="zh-CN" sz="2400" dirty="0">
                <a:solidFill>
                  <a:schemeClr val="bg1"/>
                </a:solidFill>
                <a:latin typeface="Times New Roman" panose="02020603050405020304" pitchFamily="18" charset="0"/>
                <a:cs typeface="Times New Roman" panose="02020603050405020304" pitchFamily="18" charset="0"/>
              </a:rPr>
              <a:t>5. I’m afraid our hotel is _________(</a:t>
            </a:r>
            <a:r>
              <a:rPr lang="zh-CN" altLang="en-US" sz="2400" dirty="0">
                <a:solidFill>
                  <a:schemeClr val="bg1"/>
                </a:solidFill>
                <a:latin typeface="Times New Roman" panose="02020603050405020304" pitchFamily="18" charset="0"/>
                <a:cs typeface="Times New Roman" panose="02020603050405020304" pitchFamily="18" charset="0"/>
              </a:rPr>
              <a:t>满的</a:t>
            </a:r>
            <a:r>
              <a:rPr lang="en-US" altLang="zh-CN" sz="2400" dirty="0">
                <a:solidFill>
                  <a:schemeClr val="bg1"/>
                </a:solidFill>
                <a:latin typeface="Times New Roman" panose="02020603050405020304" pitchFamily="18" charset="0"/>
                <a:cs typeface="Times New Roman" panose="02020603050405020304" pitchFamily="18" charset="0"/>
              </a:rPr>
              <a:t>) booked on that night.</a:t>
            </a:r>
          </a:p>
        </p:txBody>
      </p:sp>
      <p:sp>
        <p:nvSpPr>
          <p:cNvPr id="10" name="矩形 9">
            <a:extLst>
              <a:ext uri="{FF2B5EF4-FFF2-40B4-BE49-F238E27FC236}">
                <a16:creationId xmlns:a16="http://schemas.microsoft.com/office/drawing/2014/main" xmlns="" id="{94D9653F-1C42-4A9C-9A44-62E17C81DE6D}"/>
              </a:ext>
            </a:extLst>
          </p:cNvPr>
          <p:cNvSpPr/>
          <p:nvPr/>
        </p:nvSpPr>
        <p:spPr>
          <a:xfrm>
            <a:off x="6030246" y="2280352"/>
            <a:ext cx="704039"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book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4277190" y="2638368"/>
            <a:ext cx="575799"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pay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1509312" y="3007700"/>
            <a:ext cx="1682283" cy="369332"/>
          </a:xfrm>
          <a:prstGeom prst="rect">
            <a:avLst/>
          </a:prstGeom>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How long </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2365086" y="3428856"/>
            <a:ext cx="1653017"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rooms available</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xmlns="" id="{E7C17DC6-74B0-49CB-90A5-0C415D5FD0AF}"/>
              </a:ext>
            </a:extLst>
          </p:cNvPr>
          <p:cNvSpPr/>
          <p:nvPr/>
        </p:nvSpPr>
        <p:spPr>
          <a:xfrm>
            <a:off x="4277190" y="3748020"/>
            <a:ext cx="620683"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fully</a:t>
            </a:r>
            <a:endParaRPr lang="zh-CN" altLang="en-US" dirty="0">
              <a:solidFill>
                <a:srgbClr val="C00000"/>
              </a:solidFill>
              <a:latin typeface="Times New Roman" panose="02020603050405020304" pitchFamily="18" charset="0"/>
              <a:cs typeface="Times New Roman" panose="02020603050405020304" pitchFamily="18" charset="0"/>
            </a:endParaRPr>
          </a:p>
        </p:txBody>
      </p:sp>
      <p:pic>
        <p:nvPicPr>
          <p:cNvPr id="16" name="图片 6">
            <a:hlinkClick r:id="rId2" action="ppaction://hlinksldjump"/>
            <a:extLst>
              <a:ext uri="{FF2B5EF4-FFF2-40B4-BE49-F238E27FC236}">
                <a16:creationId xmlns:a16="http://schemas.microsoft.com/office/drawing/2014/main" xmlns="" id="{E6D7CAC4-66B7-4DC5-B33D-B94F273AFC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198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15"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6E374569-799B-4830-8F03-BB4AACB11A01}"/>
              </a:ext>
            </a:extLst>
          </p:cNvPr>
          <p:cNvSpPr/>
          <p:nvPr/>
        </p:nvSpPr>
        <p:spPr>
          <a:xfrm>
            <a:off x="417224" y="133412"/>
            <a:ext cx="8625811" cy="523220"/>
          </a:xfrm>
          <a:prstGeom prst="rect">
            <a:avLst/>
          </a:prstGeom>
        </p:spPr>
        <p:txBody>
          <a:bodyPr wrap="square">
            <a:spAutoFit/>
          </a:bodyPr>
          <a:lstStyle/>
          <a:p>
            <a:pPr lvl="0"/>
            <a:r>
              <a:rPr lang="en-US" altLang="zh-CN" sz="2800" b="1" dirty="0">
                <a:solidFill>
                  <a:schemeClr val="accent4">
                    <a:lumMod val="40000"/>
                    <a:lumOff val="60000"/>
                  </a:schemeClr>
                </a:solidFill>
              </a:rPr>
              <a:t>2. Read an invitation Cards.</a:t>
            </a:r>
          </a:p>
        </p:txBody>
      </p:sp>
      <p:graphicFrame>
        <p:nvGraphicFramePr>
          <p:cNvPr id="5" name="表格 4">
            <a:extLst>
              <a:ext uri="{FF2B5EF4-FFF2-40B4-BE49-F238E27FC236}">
                <a16:creationId xmlns:a16="http://schemas.microsoft.com/office/drawing/2014/main" xmlns="" id="{18FA8006-E25C-483E-9493-554A671050DB}"/>
              </a:ext>
            </a:extLst>
          </p:cNvPr>
          <p:cNvGraphicFramePr>
            <a:graphicFrameLocks noGrp="1"/>
          </p:cNvGraphicFramePr>
          <p:nvPr>
            <p:extLst>
              <p:ext uri="{D42A27DB-BD31-4B8C-83A1-F6EECF244321}">
                <p14:modId xmlns:p14="http://schemas.microsoft.com/office/powerpoint/2010/main" val="580736850"/>
              </p:ext>
            </p:extLst>
          </p:nvPr>
        </p:nvGraphicFramePr>
        <p:xfrm>
          <a:off x="1490725" y="1653804"/>
          <a:ext cx="9270462" cy="4699888"/>
        </p:xfrm>
        <a:graphic>
          <a:graphicData uri="http://schemas.openxmlformats.org/drawingml/2006/table">
            <a:tbl>
              <a:tblPr firstRow="1" bandRow="1">
                <a:tableStyleId>{C4B1156A-380E-4F78-BDF5-A606A8083BF9}</a:tableStyleId>
              </a:tblPr>
              <a:tblGrid>
                <a:gridCol w="4635231">
                  <a:extLst>
                    <a:ext uri="{9D8B030D-6E8A-4147-A177-3AD203B41FA5}">
                      <a16:colId xmlns:a16="http://schemas.microsoft.com/office/drawing/2014/main" xmlns="" val="3834547016"/>
                    </a:ext>
                  </a:extLst>
                </a:gridCol>
                <a:gridCol w="4635231">
                  <a:extLst>
                    <a:ext uri="{9D8B030D-6E8A-4147-A177-3AD203B41FA5}">
                      <a16:colId xmlns:a16="http://schemas.microsoft.com/office/drawing/2014/main" xmlns="" val="3810568329"/>
                    </a:ext>
                  </a:extLst>
                </a:gridCol>
              </a:tblGrid>
              <a:tr h="512032">
                <a:tc gridSpan="2">
                  <a:txBody>
                    <a:bodyPr/>
                    <a:lstStyle/>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Surname: Smith            First Name: Will           Sex: Male</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zh-CN" altLang="en-US"/>
                    </a:p>
                  </a:txBody>
                  <a:tcPr/>
                </a:tc>
                <a:extLst>
                  <a:ext uri="{0D108BD9-81ED-4DB2-BD59-A6C34878D82A}">
                    <a16:rowId xmlns:a16="http://schemas.microsoft.com/office/drawing/2014/main" xmlns="" val="3624669001"/>
                  </a:ext>
                </a:extLst>
              </a:tr>
              <a:tr h="512032">
                <a:tc gridSpan="2">
                  <a:txBody>
                    <a:bodyPr/>
                    <a:lstStyle/>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Nationality: USA                 Telephone: 136903958××</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zh-CN" altLang="en-US"/>
                    </a:p>
                  </a:txBody>
                  <a:tcPr/>
                </a:tc>
                <a:extLst>
                  <a:ext uri="{0D108BD9-81ED-4DB2-BD59-A6C34878D82A}">
                    <a16:rowId xmlns:a16="http://schemas.microsoft.com/office/drawing/2014/main" xmlns="" val="855522592"/>
                  </a:ext>
                </a:extLst>
              </a:tr>
              <a:tr h="52883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Arrival Date: Oct. 2</a:t>
                      </a:r>
                      <a:r>
                        <a:rPr lang="en-US" altLang="zh-CN" sz="1800" b="1" kern="1200" baseline="30000" dirty="0">
                          <a:solidFill>
                            <a:schemeClr val="tx1"/>
                          </a:solidFill>
                          <a:latin typeface="Times New Roman" panose="02020603050405020304" pitchFamily="18" charset="0"/>
                          <a:ea typeface="+mn-ea"/>
                          <a:cs typeface="Times New Roman" panose="02020603050405020304" pitchFamily="18" charset="0"/>
                        </a:rPr>
                        <a:t>nd</a:t>
                      </a: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            Arrival Time: 9 am</a:t>
                      </a:r>
                    </a:p>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Departure Date: Oct, 10</a:t>
                      </a:r>
                      <a:r>
                        <a:rPr lang="en-US" altLang="zh-CN" sz="1800" b="1" kern="1200" baseline="30000" dirty="0">
                          <a:solidFill>
                            <a:schemeClr val="tx1"/>
                          </a:solidFill>
                          <a:latin typeface="Times New Roman" panose="02020603050405020304" pitchFamily="18" charset="0"/>
                          <a:ea typeface="+mn-ea"/>
                          <a:cs typeface="Times New Roman" panose="02020603050405020304" pitchFamily="18" charset="0"/>
                        </a:rPr>
                        <a:t>th</a:t>
                      </a: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     Departure Time: 7 am</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zh-CN" altLang="en-US"/>
                    </a:p>
                  </a:txBody>
                  <a:tcPr/>
                </a:tc>
                <a:extLst>
                  <a:ext uri="{0D108BD9-81ED-4DB2-BD59-A6C34878D82A}">
                    <a16:rowId xmlns:a16="http://schemas.microsoft.com/office/drawing/2014/main" xmlns="" val="3751889468"/>
                  </a:ext>
                </a:extLst>
              </a:tr>
              <a:tr h="512032">
                <a:tc gridSpan="2">
                  <a:txBody>
                    <a:bodyPr/>
                    <a:lstStyle/>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Permanent Address: No. 206 JACKSON STREET, NEW YORK</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zh-CN" altLang="en-US"/>
                    </a:p>
                  </a:txBody>
                  <a:tcPr/>
                </a:tc>
                <a:extLst>
                  <a:ext uri="{0D108BD9-81ED-4DB2-BD59-A6C34878D82A}">
                    <a16:rowId xmlns:a16="http://schemas.microsoft.com/office/drawing/2014/main" xmlns="" val="2349581388"/>
                  </a:ext>
                </a:extLst>
              </a:tr>
              <a:tr h="512032">
                <a:tc gridSpan="2">
                  <a:txBody>
                    <a:bodyPr/>
                    <a:lstStyle/>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Room No.: 1208                                                        Room Rate: $120/night</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zh-CN" altLang="en-US"/>
                    </a:p>
                  </a:txBody>
                  <a:tcPr/>
                </a:tc>
                <a:extLst>
                  <a:ext uri="{0D108BD9-81ED-4DB2-BD59-A6C34878D82A}">
                    <a16:rowId xmlns:a16="http://schemas.microsoft.com/office/drawing/2014/main" xmlns="" val="1255675356"/>
                  </a:ext>
                </a:extLst>
              </a:tr>
              <a:tr h="1662039">
                <a:tc>
                  <a:txBody>
                    <a:bodyPr/>
                    <a:lstStyle/>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My account will be settled by:</a:t>
                      </a:r>
                    </a:p>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    Cash</a:t>
                      </a:r>
                    </a:p>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 Credit Card</a:t>
                      </a:r>
                    </a:p>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    Check</a:t>
                      </a:r>
                    </a:p>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    Company account</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Please Note:</a:t>
                      </a:r>
                    </a:p>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I will bear all my expenses in the hotel.</a:t>
                      </a:r>
                    </a:p>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Safe deposit boxes are available in the guestroom.</a:t>
                      </a:r>
                    </a:p>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The hotel will not be liable for any items left unattended.</a:t>
                      </a:r>
                    </a:p>
                    <a:p>
                      <a:pPr algn="l"/>
                      <a:r>
                        <a:rPr lang="en-US" altLang="zh-CN" sz="1800" b="1" kern="1200" dirty="0">
                          <a:solidFill>
                            <a:schemeClr val="tx1"/>
                          </a:solidFill>
                          <a:latin typeface="Times New Roman" panose="02020603050405020304" pitchFamily="18" charset="0"/>
                          <a:ea typeface="+mn-ea"/>
                          <a:cs typeface="Times New Roman" panose="02020603050405020304" pitchFamily="18" charset="0"/>
                        </a:rPr>
                        <a:t>Check-out time is 12:00 noon.</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473563829"/>
                  </a:ext>
                </a:extLst>
              </a:tr>
            </a:tbl>
          </a:graphicData>
        </a:graphic>
      </p:graphicFrame>
      <p:sp>
        <p:nvSpPr>
          <p:cNvPr id="74" name="矩形 73">
            <a:extLst>
              <a:ext uri="{FF2B5EF4-FFF2-40B4-BE49-F238E27FC236}">
                <a16:creationId xmlns:a16="http://schemas.microsoft.com/office/drawing/2014/main" xmlns="" id="{50BE7C48-A450-4868-8BC2-1CC5A03495F6}"/>
              </a:ext>
            </a:extLst>
          </p:cNvPr>
          <p:cNvSpPr/>
          <p:nvPr/>
        </p:nvSpPr>
        <p:spPr>
          <a:xfrm>
            <a:off x="378214" y="576586"/>
            <a:ext cx="11495483" cy="1077218"/>
          </a:xfrm>
          <a:prstGeom prst="rect">
            <a:avLst/>
          </a:prstGeom>
        </p:spPr>
        <p:txBody>
          <a:bodyPr wrap="square">
            <a:spAutoFit/>
          </a:bodyPr>
          <a:lstStyle/>
          <a:p>
            <a:pPr algn="ctr"/>
            <a:r>
              <a:rPr lang="en-US" altLang="zh-CN" sz="3200" b="1" dirty="0">
                <a:solidFill>
                  <a:srgbClr val="FFC000"/>
                </a:solidFill>
              </a:rPr>
              <a:t>Wonderful Hotel</a:t>
            </a:r>
          </a:p>
          <a:p>
            <a:pPr algn="ctr"/>
            <a:r>
              <a:rPr lang="en-US" altLang="zh-CN" sz="3200" b="1" dirty="0">
                <a:solidFill>
                  <a:srgbClr val="FFC000"/>
                </a:solidFill>
              </a:rPr>
              <a:t>REGISTRATION FORM</a:t>
            </a:r>
            <a:endParaRPr lang="zh-CN" altLang="en-US" sz="2000" dirty="0"/>
          </a:p>
        </p:txBody>
      </p:sp>
      <p:pic>
        <p:nvPicPr>
          <p:cNvPr id="75" name="图片 6">
            <a:hlinkClick r:id="rId2" action="ppaction://hlinksldjump"/>
            <a:extLst>
              <a:ext uri="{FF2B5EF4-FFF2-40B4-BE49-F238E27FC236}">
                <a16:creationId xmlns:a16="http://schemas.microsoft.com/office/drawing/2014/main" xmlns="" id="{C0EB5319-C1E6-42FC-AF90-0C49F25015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7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4"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9803">
            <a:extLst>
              <a:ext uri="{FF2B5EF4-FFF2-40B4-BE49-F238E27FC236}">
                <a16:creationId xmlns:a16="http://schemas.microsoft.com/office/drawing/2014/main" xmlns="" id="{E3A3B7FB-711F-4489-8D66-39DEE9141C68}"/>
              </a:ext>
            </a:extLst>
          </p:cNvPr>
          <p:cNvPicPr/>
          <p:nvPr/>
        </p:nvPicPr>
        <p:blipFill>
          <a:blip r:embed="rId2"/>
          <a:stretch>
            <a:fillRect/>
          </a:stretch>
        </p:blipFill>
        <p:spPr>
          <a:xfrm>
            <a:off x="1733867" y="295598"/>
            <a:ext cx="8121333" cy="5856872"/>
          </a:xfrm>
          <a:prstGeom prst="rect">
            <a:avLst/>
          </a:prstGeom>
        </p:spPr>
      </p:pic>
      <p:pic>
        <p:nvPicPr>
          <p:cNvPr id="10" name="图片 6">
            <a:hlinkClick r:id="rId3" action="ppaction://hlinksldjump"/>
            <a:extLst>
              <a:ext uri="{FF2B5EF4-FFF2-40B4-BE49-F238E27FC236}">
                <a16:creationId xmlns:a16="http://schemas.microsoft.com/office/drawing/2014/main" xmlns="" id="{52CD6DED-C869-45F0-B7C5-3BB350145A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1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03029" y="683897"/>
            <a:ext cx="10206838" cy="954107"/>
          </a:xfrm>
          <a:prstGeom prst="rect">
            <a:avLst/>
          </a:prstGeom>
        </p:spPr>
        <p:txBody>
          <a:bodyPr wrap="square">
            <a:spAutoFit/>
          </a:bodyPr>
          <a:lstStyle/>
          <a:p>
            <a:pPr lvl="0"/>
            <a:r>
              <a:rPr lang="en-US" altLang="zh-CN" sz="2800" b="1" dirty="0">
                <a:solidFill>
                  <a:srgbClr val="FFC000"/>
                </a:solidFill>
              </a:rPr>
              <a:t>Exercise 4: Fill out the reservation form according to the information below. Add some more information if necessary.</a:t>
            </a:r>
          </a:p>
        </p:txBody>
      </p:sp>
      <p:sp>
        <p:nvSpPr>
          <p:cNvPr id="4" name="矩形 3">
            <a:extLst>
              <a:ext uri="{FF2B5EF4-FFF2-40B4-BE49-F238E27FC236}">
                <a16:creationId xmlns:a16="http://schemas.microsoft.com/office/drawing/2014/main" xmlns="" id="{FA0B8BCD-FF50-41F7-8BE6-B260D2BAAE42}"/>
              </a:ext>
            </a:extLst>
          </p:cNvPr>
          <p:cNvSpPr/>
          <p:nvPr/>
        </p:nvSpPr>
        <p:spPr>
          <a:xfrm>
            <a:off x="674706" y="1638004"/>
            <a:ext cx="10535161" cy="1569660"/>
          </a:xfrm>
          <a:prstGeom prst="rect">
            <a:avLst/>
          </a:prstGeom>
        </p:spPr>
        <p:txBody>
          <a:bodyPr wrap="square">
            <a:spAutoFit/>
          </a:bodyPr>
          <a:lstStyle/>
          <a:p>
            <a:r>
              <a:rPr lang="zh-CN" altLang="en-US" sz="2400" b="1" dirty="0">
                <a:solidFill>
                  <a:schemeClr val="bg1"/>
                </a:solidFill>
              </a:rPr>
              <a:t>加拿大人</a:t>
            </a:r>
            <a:r>
              <a:rPr lang="en-US" altLang="zh-CN" sz="2400" b="1" dirty="0">
                <a:solidFill>
                  <a:schemeClr val="bg1"/>
                </a:solidFill>
              </a:rPr>
              <a:t>Anna Gates</a:t>
            </a:r>
            <a:r>
              <a:rPr lang="zh-CN" altLang="en-US" sz="2400" b="1" dirty="0">
                <a:solidFill>
                  <a:schemeClr val="bg1"/>
                </a:solidFill>
              </a:rPr>
              <a:t>来中国旅游，想预订中国</a:t>
            </a:r>
            <a:r>
              <a:rPr lang="en-US" altLang="zh-CN" sz="2400" b="1" dirty="0">
                <a:solidFill>
                  <a:schemeClr val="bg1"/>
                </a:solidFill>
              </a:rPr>
              <a:t>Flower Hotel</a:t>
            </a:r>
            <a:r>
              <a:rPr lang="zh-CN" altLang="en-US" sz="2400" b="1" dirty="0">
                <a:solidFill>
                  <a:schemeClr val="bg1"/>
                </a:solidFill>
              </a:rPr>
              <a:t>的房间。她到达的时间是</a:t>
            </a:r>
            <a:r>
              <a:rPr lang="en-US" altLang="zh-CN" sz="2400" b="1" dirty="0">
                <a:solidFill>
                  <a:schemeClr val="bg1"/>
                </a:solidFill>
              </a:rPr>
              <a:t>2016</a:t>
            </a:r>
            <a:r>
              <a:rPr lang="zh-CN" altLang="en-US" sz="2400" b="1" dirty="0">
                <a:solidFill>
                  <a:schemeClr val="bg1"/>
                </a:solidFill>
              </a:rPr>
              <a:t>年</a:t>
            </a:r>
            <a:r>
              <a:rPr lang="en-US" altLang="zh-CN" sz="2400" b="1" dirty="0">
                <a:solidFill>
                  <a:schemeClr val="bg1"/>
                </a:solidFill>
              </a:rPr>
              <a:t>9</a:t>
            </a:r>
            <a:r>
              <a:rPr lang="zh-CN" altLang="en-US" sz="2400" b="1" dirty="0">
                <a:solidFill>
                  <a:schemeClr val="bg1"/>
                </a:solidFill>
              </a:rPr>
              <a:t>月</a:t>
            </a:r>
            <a:r>
              <a:rPr lang="en-US" altLang="zh-CN" sz="2400" b="1" dirty="0">
                <a:solidFill>
                  <a:schemeClr val="bg1"/>
                </a:solidFill>
              </a:rPr>
              <a:t>1</a:t>
            </a:r>
            <a:r>
              <a:rPr lang="zh-CN" altLang="en-US" sz="2400" b="1" dirty="0">
                <a:solidFill>
                  <a:schemeClr val="bg1"/>
                </a:solidFill>
              </a:rPr>
              <a:t>日上午</a:t>
            </a:r>
            <a:r>
              <a:rPr lang="en-US" altLang="zh-CN" sz="2400" b="1" dirty="0">
                <a:solidFill>
                  <a:schemeClr val="bg1"/>
                </a:solidFill>
              </a:rPr>
              <a:t>9:30</a:t>
            </a:r>
            <a:r>
              <a:rPr lang="zh-CN" altLang="en-US" sz="2400" b="1" dirty="0">
                <a:solidFill>
                  <a:schemeClr val="bg1"/>
                </a:solidFill>
              </a:rPr>
              <a:t>。计划于</a:t>
            </a:r>
            <a:r>
              <a:rPr lang="en-US" altLang="zh-CN" sz="2400" b="1" dirty="0">
                <a:solidFill>
                  <a:schemeClr val="bg1"/>
                </a:solidFill>
              </a:rPr>
              <a:t>9</a:t>
            </a:r>
            <a:r>
              <a:rPr lang="zh-CN" altLang="en-US" sz="2400" b="1" dirty="0">
                <a:solidFill>
                  <a:schemeClr val="bg1"/>
                </a:solidFill>
              </a:rPr>
              <a:t>月</a:t>
            </a:r>
            <a:r>
              <a:rPr lang="en-US" altLang="zh-CN" sz="2400" b="1" dirty="0">
                <a:solidFill>
                  <a:schemeClr val="bg1"/>
                </a:solidFill>
              </a:rPr>
              <a:t>10</a:t>
            </a:r>
            <a:r>
              <a:rPr lang="zh-CN" altLang="en-US" sz="2400" b="1" dirty="0">
                <a:solidFill>
                  <a:schemeClr val="bg1"/>
                </a:solidFill>
              </a:rPr>
              <a:t>日下午</a:t>
            </a:r>
            <a:r>
              <a:rPr lang="en-US" altLang="zh-CN" sz="2400" b="1" dirty="0">
                <a:solidFill>
                  <a:schemeClr val="bg1"/>
                </a:solidFill>
              </a:rPr>
              <a:t>2:00</a:t>
            </a:r>
            <a:r>
              <a:rPr lang="zh-CN" altLang="en-US" sz="2400" b="1" dirty="0">
                <a:solidFill>
                  <a:schemeClr val="bg1"/>
                </a:solidFill>
              </a:rPr>
              <a:t>离开。她需要一间标准间。房间价格是每晚</a:t>
            </a:r>
            <a:r>
              <a:rPr lang="en-US" altLang="zh-CN" sz="2400" b="1" dirty="0">
                <a:solidFill>
                  <a:schemeClr val="bg1"/>
                </a:solidFill>
              </a:rPr>
              <a:t>588</a:t>
            </a:r>
            <a:r>
              <a:rPr lang="zh-CN" altLang="en-US" sz="2400" b="1" dirty="0">
                <a:solidFill>
                  <a:schemeClr val="bg1"/>
                </a:solidFill>
              </a:rPr>
              <a:t>元。用信用卡支付房费。她的电子信箱是</a:t>
            </a:r>
            <a:r>
              <a:rPr lang="en-US" altLang="zh-CN" sz="2400" b="1" dirty="0">
                <a:solidFill>
                  <a:schemeClr val="bg1"/>
                </a:solidFill>
              </a:rPr>
              <a:t>Anna@hotmail.com.</a:t>
            </a:r>
            <a:endParaRPr lang="zh-CN" altLang="en-US" sz="2400" b="1" dirty="0">
              <a:solidFill>
                <a:schemeClr val="bg1"/>
              </a:solidFill>
            </a:endParaRPr>
          </a:p>
        </p:txBody>
      </p:sp>
      <p:pic>
        <p:nvPicPr>
          <p:cNvPr id="2" name="图片 1">
            <a:extLst>
              <a:ext uri="{FF2B5EF4-FFF2-40B4-BE49-F238E27FC236}">
                <a16:creationId xmlns:a16="http://schemas.microsoft.com/office/drawing/2014/main" xmlns="" id="{16A9DA8D-BE8D-412D-9440-0426E58CB1B0}"/>
              </a:ext>
            </a:extLst>
          </p:cNvPr>
          <p:cNvPicPr>
            <a:picLocks noChangeAspect="1"/>
          </p:cNvPicPr>
          <p:nvPr/>
        </p:nvPicPr>
        <p:blipFill>
          <a:blip r:embed="rId2"/>
          <a:stretch>
            <a:fillRect/>
          </a:stretch>
        </p:blipFill>
        <p:spPr>
          <a:xfrm>
            <a:off x="1462475" y="2860412"/>
            <a:ext cx="8765258" cy="3444796"/>
          </a:xfrm>
          <a:prstGeom prst="rect">
            <a:avLst/>
          </a:prstGeom>
        </p:spPr>
      </p:pic>
      <p:pic>
        <p:nvPicPr>
          <p:cNvPr id="150" name="图片 6">
            <a:hlinkClick r:id="rId3" action="ppaction://hlinksldjump"/>
            <a:extLst>
              <a:ext uri="{FF2B5EF4-FFF2-40B4-BE49-F238E27FC236}">
                <a16:creationId xmlns:a16="http://schemas.microsoft.com/office/drawing/2014/main" xmlns="" id="{85CDD637-5CCB-4DAE-A36C-1BB19B9F7D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247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6496" y="330439"/>
            <a:ext cx="10206838" cy="954107"/>
          </a:xfrm>
          <a:prstGeom prst="rect">
            <a:avLst/>
          </a:prstGeom>
        </p:spPr>
        <p:txBody>
          <a:bodyPr wrap="square">
            <a:spAutoFit/>
          </a:bodyPr>
          <a:lstStyle/>
          <a:p>
            <a:pPr lvl="0"/>
            <a:r>
              <a:rPr lang="en-US" altLang="zh-CN" sz="2800" b="1" dirty="0">
                <a:solidFill>
                  <a:srgbClr val="FFC000"/>
                </a:solidFill>
              </a:rPr>
              <a:t>Exercise 5: Fill out the reservation form according to the information below. Add some more information if necessary.</a:t>
            </a:r>
          </a:p>
        </p:txBody>
      </p:sp>
      <p:sp>
        <p:nvSpPr>
          <p:cNvPr id="4" name="矩形 3">
            <a:extLst>
              <a:ext uri="{FF2B5EF4-FFF2-40B4-BE49-F238E27FC236}">
                <a16:creationId xmlns:a16="http://schemas.microsoft.com/office/drawing/2014/main" xmlns="" id="{0A016124-9A7F-4E26-B2C4-C490E616C494}"/>
              </a:ext>
            </a:extLst>
          </p:cNvPr>
          <p:cNvSpPr/>
          <p:nvPr/>
        </p:nvSpPr>
        <p:spPr>
          <a:xfrm>
            <a:off x="838864" y="1284546"/>
            <a:ext cx="10535161" cy="1569660"/>
          </a:xfrm>
          <a:prstGeom prst="rect">
            <a:avLst/>
          </a:prstGeom>
        </p:spPr>
        <p:txBody>
          <a:bodyPr wrap="square">
            <a:spAutoFit/>
          </a:bodyPr>
          <a:lstStyle/>
          <a:p>
            <a:r>
              <a:rPr lang="zh-CN" altLang="en-US" sz="2400" b="1" dirty="0">
                <a:solidFill>
                  <a:schemeClr val="bg1"/>
                </a:solidFill>
              </a:rPr>
              <a:t>杭州旅行社的导游赵敏，将于</a:t>
            </a:r>
            <a:r>
              <a:rPr lang="en-US" altLang="zh-CN" sz="2400" b="1" dirty="0">
                <a:solidFill>
                  <a:schemeClr val="bg1"/>
                </a:solidFill>
              </a:rPr>
              <a:t>2016</a:t>
            </a:r>
            <a:r>
              <a:rPr lang="zh-CN" altLang="en-US" sz="2400" b="1" dirty="0">
                <a:solidFill>
                  <a:schemeClr val="bg1"/>
                </a:solidFill>
              </a:rPr>
              <a:t>年</a:t>
            </a:r>
            <a:r>
              <a:rPr lang="en-US" altLang="zh-CN" sz="2400" b="1" dirty="0">
                <a:solidFill>
                  <a:schemeClr val="bg1"/>
                </a:solidFill>
              </a:rPr>
              <a:t>10</a:t>
            </a:r>
            <a:r>
              <a:rPr lang="zh-CN" altLang="en-US" sz="2400" b="1" dirty="0">
                <a:solidFill>
                  <a:schemeClr val="bg1"/>
                </a:solidFill>
              </a:rPr>
              <a:t>月</a:t>
            </a:r>
            <a:r>
              <a:rPr lang="en-US" altLang="zh-CN" sz="2400" b="1" dirty="0">
                <a:solidFill>
                  <a:schemeClr val="bg1"/>
                </a:solidFill>
              </a:rPr>
              <a:t>15</a:t>
            </a:r>
            <a:r>
              <a:rPr lang="zh-CN" altLang="en-US" sz="2400" b="1" dirty="0">
                <a:solidFill>
                  <a:schemeClr val="bg1"/>
                </a:solidFill>
              </a:rPr>
              <a:t>日带一个</a:t>
            </a:r>
            <a:r>
              <a:rPr lang="en-US" altLang="zh-CN" sz="2400" b="1" dirty="0">
                <a:solidFill>
                  <a:schemeClr val="bg1"/>
                </a:solidFill>
              </a:rPr>
              <a:t>16</a:t>
            </a:r>
            <a:r>
              <a:rPr lang="zh-CN" altLang="en-US" sz="2400" b="1" dirty="0">
                <a:solidFill>
                  <a:schemeClr val="bg1"/>
                </a:solidFill>
              </a:rPr>
              <a:t>人的澳大利亚旅游团来北京，预计游玩</a:t>
            </a:r>
            <a:r>
              <a:rPr lang="en-US" altLang="zh-CN" sz="2400" b="1" dirty="0">
                <a:solidFill>
                  <a:schemeClr val="bg1"/>
                </a:solidFill>
              </a:rPr>
              <a:t>5</a:t>
            </a:r>
            <a:r>
              <a:rPr lang="zh-CN" altLang="en-US" sz="2400" b="1" dirty="0">
                <a:solidFill>
                  <a:schemeClr val="bg1"/>
                </a:solidFill>
              </a:rPr>
              <a:t>天。听说北京花园酒店环境很好，服务周到，打算为旅行团预订这里的房间。按客人需求预订套间</a:t>
            </a:r>
            <a:r>
              <a:rPr lang="en-US" altLang="zh-CN" sz="2400" b="1" dirty="0">
                <a:solidFill>
                  <a:schemeClr val="bg1"/>
                </a:solidFill>
              </a:rPr>
              <a:t>1</a:t>
            </a:r>
            <a:r>
              <a:rPr lang="zh-CN" altLang="en-US" sz="2400" b="1" dirty="0">
                <a:solidFill>
                  <a:schemeClr val="bg1"/>
                </a:solidFill>
              </a:rPr>
              <a:t>间，单人间</a:t>
            </a:r>
            <a:r>
              <a:rPr lang="en-US" altLang="zh-CN" sz="2400" b="1" dirty="0">
                <a:solidFill>
                  <a:schemeClr val="bg1"/>
                </a:solidFill>
              </a:rPr>
              <a:t>3</a:t>
            </a:r>
            <a:r>
              <a:rPr lang="zh-CN" altLang="en-US" sz="2400" b="1" dirty="0">
                <a:solidFill>
                  <a:schemeClr val="bg1"/>
                </a:solidFill>
              </a:rPr>
              <a:t>间，大床房</a:t>
            </a:r>
            <a:r>
              <a:rPr lang="en-US" altLang="zh-CN" sz="2400" b="1" dirty="0">
                <a:solidFill>
                  <a:schemeClr val="bg1"/>
                </a:solidFill>
              </a:rPr>
              <a:t>2</a:t>
            </a:r>
            <a:r>
              <a:rPr lang="zh-CN" altLang="en-US" sz="2400" b="1" dirty="0">
                <a:solidFill>
                  <a:schemeClr val="bg1"/>
                </a:solidFill>
              </a:rPr>
              <a:t>间，双人间</a:t>
            </a:r>
            <a:r>
              <a:rPr lang="en-US" altLang="zh-CN" sz="2400" b="1" dirty="0">
                <a:solidFill>
                  <a:schemeClr val="bg1"/>
                </a:solidFill>
              </a:rPr>
              <a:t>4</a:t>
            </a:r>
            <a:r>
              <a:rPr lang="zh-CN" altLang="en-US" sz="2400" b="1" dirty="0">
                <a:solidFill>
                  <a:schemeClr val="bg1"/>
                </a:solidFill>
              </a:rPr>
              <a:t>间。付款方式是信用卡。</a:t>
            </a:r>
          </a:p>
        </p:txBody>
      </p:sp>
      <p:pic>
        <p:nvPicPr>
          <p:cNvPr id="2" name="图片 1">
            <a:extLst>
              <a:ext uri="{FF2B5EF4-FFF2-40B4-BE49-F238E27FC236}">
                <a16:creationId xmlns:a16="http://schemas.microsoft.com/office/drawing/2014/main" xmlns="" id="{C2DD86D2-9C81-4A43-BD8E-32CD268255E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173" b="100000" l="294" r="100000">
                        <a14:foregroundMark x1="36029" y1="4415" x2="39265" y2="3455"/>
                        <a14:foregroundMark x1="43971" y1="3839" x2="49265" y2="4031"/>
                        <a14:foregroundMark x1="6765" y1="54319" x2="15294" y2="54511"/>
                        <a14:foregroundMark x1="75882" y1="44338" x2="90294" y2="44530"/>
                      </a14:backgroundRemoval>
                    </a14:imgEffect>
                  </a14:imgLayer>
                </a14:imgProps>
              </a:ext>
            </a:extLst>
          </a:blip>
          <a:srcRect/>
          <a:stretch/>
        </p:blipFill>
        <p:spPr>
          <a:xfrm>
            <a:off x="2867945" y="2854205"/>
            <a:ext cx="6477000" cy="3748979"/>
          </a:xfrm>
          <a:prstGeom prst="rect">
            <a:avLst/>
          </a:prstGeom>
        </p:spPr>
      </p:pic>
      <p:pic>
        <p:nvPicPr>
          <p:cNvPr id="7" name="图片 6">
            <a:hlinkClick r:id="rId4" action="ppaction://hlinksldjump"/>
            <a:extLst>
              <a:ext uri="{FF2B5EF4-FFF2-40B4-BE49-F238E27FC236}">
                <a16:creationId xmlns:a16="http://schemas.microsoft.com/office/drawing/2014/main" xmlns="" id="{C02CC1A9-2662-4849-9433-8D7508CE9E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xmlns="" id="{A0DB1317-B74D-41ED-B14F-C2864D649733}"/>
              </a:ext>
            </a:extLst>
          </p:cNvPr>
          <p:cNvSpPr txBox="1"/>
          <p:nvPr/>
        </p:nvSpPr>
        <p:spPr>
          <a:xfrm>
            <a:off x="3889354" y="2644378"/>
            <a:ext cx="4495141" cy="646331"/>
          </a:xfrm>
          <a:prstGeom prst="rect">
            <a:avLst/>
          </a:prstGeom>
          <a:noFill/>
        </p:spPr>
        <p:txBody>
          <a:bodyPr wrap="none" rtlCol="0">
            <a:spAutoFit/>
          </a:bodyPr>
          <a:lstStyle/>
          <a:p>
            <a:pPr algn="ctr"/>
            <a:r>
              <a:rPr lang="en-US" altLang="zh-CN" b="1" dirty="0"/>
              <a:t>Beijing </a:t>
            </a:r>
            <a:r>
              <a:rPr lang="en-US" altLang="zh-CN" b="1" dirty="0" err="1"/>
              <a:t>Graden</a:t>
            </a:r>
            <a:r>
              <a:rPr lang="en-US" altLang="zh-CN" b="1" dirty="0"/>
              <a:t> Hotel</a:t>
            </a:r>
          </a:p>
          <a:p>
            <a:pPr algn="ctr"/>
            <a:r>
              <a:rPr lang="en-US" altLang="zh-CN" b="1" dirty="0"/>
              <a:t>REGISTRATION FORM FOR TOUR GROUP</a:t>
            </a:r>
            <a:endParaRPr lang="zh-CN" altLang="en-US" b="1" dirty="0"/>
          </a:p>
        </p:txBody>
      </p:sp>
    </p:spTree>
    <p:extLst>
      <p:ext uri="{BB962C8B-B14F-4D97-AF65-F5344CB8AC3E}">
        <p14:creationId xmlns:p14="http://schemas.microsoft.com/office/powerpoint/2010/main" val="1521016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FE3E2CEA-F176-4467-BD8C-9AF0697ECF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3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517" y="1572486"/>
            <a:ext cx="11149288" cy="5170646"/>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200" dirty="0">
                <a:solidFill>
                  <a:schemeClr val="bg1"/>
                </a:solidFill>
                <a:latin typeface="Times New Roman" panose="02020603050405020304" pitchFamily="18" charset="0"/>
                <a:cs typeface="Times New Roman" panose="02020603050405020304" pitchFamily="18" charset="0"/>
              </a:rPr>
              <a:t>	If you are in China and you are asked by your Chinese friends to go out to dinner, you may want to know how to pick your seat at the table and what is the proper way to sit at the table. The seat which is facing the door of the room is normally the seat for the host or the hostess. One may also distinguish the seats at the table from the style in which the napkins are folded. Regardless of how the napkins are arranged, the tallest arrangement will always correspond to the master</a:t>
            </a:r>
          </a:p>
          <a:p>
            <a:r>
              <a:rPr lang="en-US" altLang="zh-CN" sz="2200" dirty="0">
                <a:solidFill>
                  <a:schemeClr val="bg1"/>
                </a:solidFill>
                <a:latin typeface="Times New Roman" panose="02020603050405020304" pitchFamily="18" charset="0"/>
                <a:cs typeface="Times New Roman" panose="02020603050405020304" pitchFamily="18" charset="0"/>
              </a:rPr>
              <a:t>seat.</a:t>
            </a:r>
          </a:p>
          <a:p>
            <a:r>
              <a:rPr lang="en-US" altLang="zh-CN" sz="2200" dirty="0">
                <a:solidFill>
                  <a:schemeClr val="bg1"/>
                </a:solidFill>
                <a:latin typeface="Times New Roman" panose="02020603050405020304" pitchFamily="18" charset="0"/>
                <a:cs typeface="Times New Roman" panose="02020603050405020304" pitchFamily="18" charset="0"/>
              </a:rPr>
              <a:t>	There is usually a smaller table on the big table which is called a “lazy Susan”. This can make things easier for us. Because in the Chinese way of having food, we don’t order our own food. We order for everybody and everybody shares the food on the table. And usually we can have each of the people at the table to order one of the dishes. So what if something I want is on the other side of the table, I can turn the lazy Susan and turn it to my side. I can just pick it up without standing up and reaching out which is not proper or polite in Chinese table manners. And of course when someone else is getting some food you are not going to turn the lazy Susan at that time.</a:t>
            </a:r>
            <a:endParaRPr lang="zh-CN" altLang="zh-CN" sz="22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987711"/>
            <a:ext cx="10773096" cy="584775"/>
          </a:xfrm>
          <a:prstGeom prst="rect">
            <a:avLst/>
          </a:prstGeom>
        </p:spPr>
        <p:txBody>
          <a:bodyPr wrap="square">
            <a:spAutoFit/>
          </a:bodyPr>
          <a:lstStyle/>
          <a:p>
            <a:pPr algn="ctr"/>
            <a:r>
              <a:rPr lang="en-US" altLang="zh-CN" sz="3200" b="1" dirty="0">
                <a:solidFill>
                  <a:srgbClr val="FFC000"/>
                </a:solidFill>
              </a:rPr>
              <a:t>Chinese Dining Etiquette</a:t>
            </a:r>
            <a:endParaRPr lang="zh-CN" altLang="en-US" sz="2000" dirty="0"/>
          </a:p>
        </p:txBody>
      </p:sp>
      <p:sp>
        <p:nvSpPr>
          <p:cNvPr id="8" name="矩形 7">
            <a:extLst>
              <a:ext uri="{FF2B5EF4-FFF2-40B4-BE49-F238E27FC236}">
                <a16:creationId xmlns:a16="http://schemas.microsoft.com/office/drawing/2014/main" xmlns="" id="{700BDE88-DC92-43C8-8B3C-6E33908741DB}"/>
              </a:ext>
            </a:extLst>
          </p:cNvPr>
          <p:cNvSpPr/>
          <p:nvPr/>
        </p:nvSpPr>
        <p:spPr>
          <a:xfrm>
            <a:off x="470289" y="429493"/>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V   Career Salon: Chinese Dining Etiquette</a:t>
            </a:r>
          </a:p>
        </p:txBody>
      </p:sp>
      <p:pic>
        <p:nvPicPr>
          <p:cNvPr id="6" name="图片 6">
            <a:hlinkClick r:id="rId2" action="ppaction://hlinksldjump"/>
            <a:extLst>
              <a:ext uri="{FF2B5EF4-FFF2-40B4-BE49-F238E27FC236}">
                <a16:creationId xmlns:a16="http://schemas.microsoft.com/office/drawing/2014/main" xmlns="" id="{6F60B220-4C72-4AEF-BE79-DA5E5176CB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88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9833" y="733890"/>
            <a:ext cx="11078927" cy="5262979"/>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Most Chinese people have the tradition of making toasts at banquets. The order of the toast may be based on age from the eldest to the youngest, by social position from high to low, or by guest status from principal to secondary. One may propose a toast at any time throughout the meal, and making several toasts to one person is acceptable as well. If the guests’ glasses are less than half full, the host will help refill glasses for them. When people make a toast to a superior person, they usually make sure that the rim of their glass clinks at a position lower than the rim of the other person’s glass, which expresses respect and modesty.</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To show good hospitality, the host usually urges the guest to eat more. For children, relatives or close friends, they will even serve the dishes themselves. The guests are supposed to accept the serving and kindly show their appreciation. Even if they do not like the particular dish, they do not refuse the serving but simply accept it and leave it at the side of their plate.</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When eating in restaurants in China, tips are not necessary.</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16FDCE62-8ADF-4B7C-B2CF-B1F9E0A231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07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a:t>
            </a:r>
            <a:r>
              <a:rPr lang="en-US" altLang="zh-CN" sz="3600" b="1" spc="50" dirty="0">
                <a:ln w="9525" cmpd="sng">
                  <a:solidFill>
                    <a:schemeClr val="accent1"/>
                  </a:solidFill>
                  <a:prstDash val="solid"/>
                </a:ln>
                <a:solidFill>
                  <a:srgbClr val="70AD47">
                    <a:tint val="1000"/>
                  </a:srgbClr>
                </a:solidFill>
                <a:effectLst>
                  <a:glow rad="38100">
                    <a:schemeClr val="accent1">
                      <a:alpha val="40000"/>
                    </a:schemeClr>
                  </a:glow>
                </a:effectLst>
              </a:rPr>
              <a:t>U</a:t>
            </a: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nit</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60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1" descr="#wm#_48_07_*Z">
            <a:hlinkClick r:id="rId19" action="ppaction://hlinksldjump"/>
          </p:cNvPr>
          <p:cNvSpPr>
            <a:spLocks noChangeArrowheads="1"/>
          </p:cNvSpPr>
          <p:nvPr>
            <p:custDataLst>
              <p:tags r:id="rId1"/>
            </p:custDataLst>
          </p:nvPr>
        </p:nvSpPr>
        <p:spPr bwMode="auto">
          <a:xfrm>
            <a:off x="562547" y="1355154"/>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1</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3" name="MH_Others_1" descr="#wm#_48_07_*Z"/>
          <p:cNvSpPr>
            <a:spLocks noChangeArrowheads="1"/>
          </p:cNvSpPr>
          <p:nvPr>
            <p:custDataLst>
              <p:tags r:id="rId2"/>
            </p:custDataLst>
          </p:nvPr>
        </p:nvSpPr>
        <p:spPr bwMode="auto">
          <a:xfrm>
            <a:off x="532384" y="1621854"/>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4" name="MH_Entry_1">
            <a:hlinkClick r:id="rId20" action="ppaction://hlinksldjump"/>
          </p:cNvPr>
          <p:cNvSpPr txBox="1">
            <a:spLocks noChangeArrowheads="1"/>
          </p:cNvSpPr>
          <p:nvPr>
            <p:custDataLst>
              <p:tags r:id="rId3"/>
            </p:custDataLst>
          </p:nvPr>
        </p:nvSpPr>
        <p:spPr bwMode="auto">
          <a:xfrm>
            <a:off x="1156272" y="1336104"/>
            <a:ext cx="950040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    Introduction: Hotel Salesperson</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5" name="MH_Number_2" descr="#wm#_48_07_*Z">
            <a:hlinkClick r:id="" action="ppaction://noaction"/>
          </p:cNvPr>
          <p:cNvSpPr>
            <a:spLocks noChangeArrowheads="1"/>
          </p:cNvSpPr>
          <p:nvPr>
            <p:custDataLst>
              <p:tags r:id="rId4"/>
            </p:custDataLst>
          </p:nvPr>
        </p:nvSpPr>
        <p:spPr bwMode="auto">
          <a:xfrm>
            <a:off x="562547" y="2085924"/>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2</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6" name="MH_Others_2" descr="#wm#_48_07_*Z"/>
          <p:cNvSpPr>
            <a:spLocks noChangeArrowheads="1"/>
          </p:cNvSpPr>
          <p:nvPr>
            <p:custDataLst>
              <p:tags r:id="rId5"/>
            </p:custDataLst>
          </p:nvPr>
        </p:nvSpPr>
        <p:spPr bwMode="auto">
          <a:xfrm>
            <a:off x="532384" y="2307654"/>
            <a:ext cx="169863" cy="169862"/>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7" name="MH_Entry_2">
            <a:hlinkClick r:id="rId21" action="ppaction://hlinksldjump"/>
          </p:cNvPr>
          <p:cNvSpPr txBox="1">
            <a:spLocks noChangeArrowheads="1"/>
          </p:cNvSpPr>
          <p:nvPr>
            <p:custDataLst>
              <p:tags r:id="rId6"/>
            </p:custDataLst>
          </p:nvPr>
        </p:nvSpPr>
        <p:spPr bwMode="auto">
          <a:xfrm>
            <a:off x="1156272" y="1925107"/>
            <a:ext cx="1103572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   Intensive Reading: How to Work in Sales at a Hotel</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8" name="MH_Number_3" descr="#wm#_48_07_*Z">
            <a:hlinkClick r:id="rId22" action="ppaction://hlinksldjump"/>
          </p:cNvPr>
          <p:cNvSpPr>
            <a:spLocks noChangeArrowheads="1"/>
          </p:cNvSpPr>
          <p:nvPr>
            <p:custDataLst>
              <p:tags r:id="rId7"/>
            </p:custDataLst>
          </p:nvPr>
        </p:nvSpPr>
        <p:spPr bwMode="auto">
          <a:xfrm>
            <a:off x="562547" y="2913173"/>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3</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9" name="MH_Others_3" descr="#wm#_48_07_*Z"/>
          <p:cNvSpPr>
            <a:spLocks noChangeArrowheads="1"/>
          </p:cNvSpPr>
          <p:nvPr>
            <p:custDataLst>
              <p:tags r:id="rId8"/>
            </p:custDataLst>
          </p:nvPr>
        </p:nvSpPr>
        <p:spPr bwMode="auto">
          <a:xfrm>
            <a:off x="532384" y="3179873"/>
            <a:ext cx="169863" cy="169863"/>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0" name="MH_Entry_3">
            <a:hlinkClick r:id="rId23" action="ppaction://hlinksldjump"/>
          </p:cNvPr>
          <p:cNvSpPr txBox="1">
            <a:spLocks noChangeArrowheads="1"/>
          </p:cNvSpPr>
          <p:nvPr>
            <p:custDataLst>
              <p:tags r:id="rId9"/>
            </p:custDataLst>
          </p:nvPr>
        </p:nvSpPr>
        <p:spPr bwMode="auto">
          <a:xfrm>
            <a:off x="1138807" y="2875073"/>
            <a:ext cx="1131009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III  Extensive Reading: Hilton Shanghai</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1" name="MH_Number_4" descr="#wm#_48_07_*Z">
            <a:hlinkClick r:id="rId24" action="ppaction://hlinksldjump"/>
          </p:cNvPr>
          <p:cNvSpPr>
            <a:spLocks noChangeArrowheads="1"/>
          </p:cNvSpPr>
          <p:nvPr>
            <p:custDataLst>
              <p:tags r:id="rId10"/>
            </p:custDataLst>
          </p:nvPr>
        </p:nvSpPr>
        <p:spPr bwMode="auto">
          <a:xfrm>
            <a:off x="562547" y="3600561"/>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4</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2" name="MH_Others_4" descr="#wm#_48_07_*Z"/>
          <p:cNvSpPr>
            <a:spLocks noChangeArrowheads="1"/>
          </p:cNvSpPr>
          <p:nvPr>
            <p:custDataLst>
              <p:tags r:id="rId11"/>
            </p:custDataLst>
          </p:nvPr>
        </p:nvSpPr>
        <p:spPr bwMode="auto">
          <a:xfrm>
            <a:off x="532384" y="3867261"/>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3" name="MH_Entry_4">
            <a:hlinkClick r:id="rId25" action="ppaction://hlinksldjump"/>
          </p:cNvPr>
          <p:cNvSpPr txBox="1">
            <a:spLocks noChangeArrowheads="1"/>
          </p:cNvSpPr>
          <p:nvPr>
            <p:custDataLst>
              <p:tags r:id="rId12"/>
            </p:custDataLst>
          </p:nvPr>
        </p:nvSpPr>
        <p:spPr bwMode="auto">
          <a:xfrm>
            <a:off x="1138808" y="3562461"/>
            <a:ext cx="1080064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IV   Writing: Hotel Ads</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4" name="MH_Number_5" descr="#wm#_48_07_*Z">
            <a:hlinkClick r:id="rId26" action="ppaction://hlinksldjump"/>
          </p:cNvPr>
          <p:cNvSpPr>
            <a:spLocks noChangeArrowheads="1"/>
          </p:cNvSpPr>
          <p:nvPr>
            <p:custDataLst>
              <p:tags r:id="rId13"/>
            </p:custDataLst>
          </p:nvPr>
        </p:nvSpPr>
        <p:spPr bwMode="auto">
          <a:xfrm>
            <a:off x="562547" y="4286361"/>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5</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5" name="MH_Others_5" descr="#wm#_48_07_*Z"/>
          <p:cNvSpPr>
            <a:spLocks noChangeArrowheads="1"/>
          </p:cNvSpPr>
          <p:nvPr>
            <p:custDataLst>
              <p:tags r:id="rId14"/>
            </p:custDataLst>
          </p:nvPr>
        </p:nvSpPr>
        <p:spPr bwMode="auto">
          <a:xfrm>
            <a:off x="532384" y="4554648"/>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6" name="MH_Entry_5">
            <a:hlinkClick r:id="rId27" action="ppaction://hlinksldjump"/>
          </p:cNvPr>
          <p:cNvSpPr txBox="1">
            <a:spLocks noChangeArrowheads="1"/>
          </p:cNvSpPr>
          <p:nvPr>
            <p:custDataLst>
              <p:tags r:id="rId15"/>
            </p:custDataLst>
          </p:nvPr>
        </p:nvSpPr>
        <p:spPr bwMode="auto">
          <a:xfrm>
            <a:off x="1138808" y="4249848"/>
            <a:ext cx="10447946"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V    Career Salon: Dining Etiquette in Western Countries</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23" name="MH_Others_10" descr="#wm#_48_07_*Z"/>
          <p:cNvSpPr>
            <a:spLocks noChangeArrowheads="1"/>
          </p:cNvSpPr>
          <p:nvPr>
            <p:custDataLst>
              <p:tags r:id="rId16"/>
            </p:custDataLst>
          </p:nvPr>
        </p:nvSpPr>
        <p:spPr bwMode="auto">
          <a:xfrm rot="16200000">
            <a:off x="-943255" y="232400"/>
            <a:ext cx="887412" cy="889000"/>
          </a:xfrm>
          <a:prstGeom prst="ellipse">
            <a:avLst/>
          </a:prstGeom>
          <a:solidFill>
            <a:srgbClr val="84BCA1"/>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Others_12"/>
          <p:cNvSpPr txBox="1">
            <a:spLocks noChangeArrowheads="1"/>
          </p:cNvSpPr>
          <p:nvPr>
            <p:custDataLst>
              <p:tags r:id="rId17"/>
            </p:custDataLst>
          </p:nvPr>
        </p:nvSpPr>
        <p:spPr bwMode="auto">
          <a:xfrm rot="16200000">
            <a:off x="3297899" y="-2259396"/>
            <a:ext cx="612775" cy="583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4000" b="1" dirty="0">
                <a:solidFill>
                  <a:schemeClr val="bg2"/>
                </a:solidFill>
                <a:latin typeface="+mn-lt"/>
                <a:ea typeface="造字工房尚黑 G0v1 粗体" pitchFamily="50" charset="-122"/>
              </a:rPr>
              <a:t>Unit 8 Hotel Marketing</a:t>
            </a:r>
            <a:endParaRPr lang="zh-CN" altLang="en-US" sz="4000" b="1" dirty="0">
              <a:solidFill>
                <a:schemeClr val="bg2"/>
              </a:solidFill>
              <a:latin typeface="+mn-lt"/>
              <a:ea typeface="造字工房尚黑 G0v1 粗体" pitchFamily="50" charset="-122"/>
            </a:endParaRPr>
          </a:p>
        </p:txBody>
      </p:sp>
      <p:pic>
        <p:nvPicPr>
          <p:cNvPr id="25" name="图片 11">
            <a:hlinkClick r:id="rId28" action="ppaction://hlinksldjump"/>
          </p:cNvPr>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5400000">
            <a:off x="2175619" y="5001467"/>
            <a:ext cx="619698" cy="309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a:hlinkClick r:id="rId28" action="ppaction://hlinksldjump"/>
          </p:cNvPr>
          <p:cNvSpPr txBox="1"/>
          <p:nvPr/>
        </p:nvSpPr>
        <p:spPr>
          <a:xfrm>
            <a:off x="59337" y="6265946"/>
            <a:ext cx="946093" cy="523220"/>
          </a:xfrm>
          <a:prstGeom prst="rect">
            <a:avLst/>
          </a:prstGeom>
          <a:noFill/>
        </p:spPr>
        <p:txBody>
          <a:bodyPr wrap="none" rtlCol="0">
            <a:spAutoFit/>
          </a:bodyPr>
          <a:lstStyle/>
          <a:p>
            <a:r>
              <a:rPr lang="en-US" altLang="zh-CN" sz="2800" b="1" dirty="0">
                <a:solidFill>
                  <a:schemeClr val="bg1"/>
                </a:solidFill>
              </a:rPr>
              <a:t>Back</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58333E-6 -1.11111E-6 L 0.09844 -1.11111E-6 " pathEditMode="relative" rAng="0" ptsTypes="AA">
                                      <p:cBhvr>
                                        <p:cTn id="6" dur="500" fill="hold"/>
                                        <p:tgtEl>
                                          <p:spTgt spid="23"/>
                                        </p:tgtEl>
                                        <p:attrNameLst>
                                          <p:attrName>ppt_x</p:attrName>
                                          <p:attrName>ppt_y</p:attrName>
                                        </p:attrNameLst>
                                      </p:cBhvr>
                                      <p:rCtr x="4922" y="0"/>
                                    </p:animMotion>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4" grpId="0" animBg="1"/>
      <p:bldP spid="15" grpId="0" animBg="1"/>
      <p:bldP spid="16" grpId="0"/>
      <p:bldP spid="23" grpId="0" animBg="1"/>
      <p:bldP spid="24" grpId="0"/>
      <p:bldP spid="26"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1795" y="613621"/>
            <a:ext cx="10006205" cy="584775"/>
          </a:xfrm>
          <a:prstGeom prst="rect">
            <a:avLst/>
          </a:prstGeom>
        </p:spPr>
        <p:txBody>
          <a:bodyPr wrap="square">
            <a:spAutoFit/>
          </a:bodyPr>
          <a:lstStyle/>
          <a:p>
            <a:r>
              <a:rPr lang="en-US" altLang="zh-CN" sz="3200" b="1" dirty="0">
                <a:solidFill>
                  <a:srgbClr val="FFFF00"/>
                </a:solidFill>
                <a:effectLst>
                  <a:outerShdw blurRad="38100" dist="38100" dir="2700000" algn="tl">
                    <a:srgbClr val="DDDDDD"/>
                  </a:outerShdw>
                </a:effectLst>
                <a:latin typeface="Times New Roman" panose="02020603050405020304" pitchFamily="18" charset="0"/>
                <a:ea typeface="宋体" panose="02010600030101010101" pitchFamily="2" charset="-122"/>
              </a:rPr>
              <a:t>Section  I  Introduction: Hotel Salesperson</a:t>
            </a:r>
          </a:p>
        </p:txBody>
      </p:sp>
      <p:sp>
        <p:nvSpPr>
          <p:cNvPr id="3" name="文本框 2"/>
          <p:cNvSpPr txBox="1"/>
          <p:nvPr/>
        </p:nvSpPr>
        <p:spPr>
          <a:xfrm>
            <a:off x="909810" y="1377808"/>
            <a:ext cx="10469390" cy="4893647"/>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hotel salesperson talks with clients in person and on the phone to increase sales and profit (</a:t>
            </a:r>
            <a:r>
              <a:rPr lang="zh-CN" altLang="en-US" sz="2400" dirty="0">
                <a:solidFill>
                  <a:schemeClr val="bg1"/>
                </a:solidFill>
                <a:latin typeface="Times New Roman" panose="02020603050405020304" pitchFamily="18" charset="0"/>
                <a:cs typeface="Times New Roman" panose="02020603050405020304" pitchFamily="18" charset="0"/>
              </a:rPr>
              <a:t>利润</a:t>
            </a:r>
            <a:r>
              <a:rPr lang="en-US" altLang="zh-CN" sz="2400" dirty="0">
                <a:solidFill>
                  <a:schemeClr val="bg1"/>
                </a:solidFill>
                <a:latin typeface="Times New Roman" panose="02020603050405020304" pitchFamily="18" charset="0"/>
                <a:cs typeface="Times New Roman" panose="02020603050405020304" pitchFamily="18" charset="0"/>
              </a:rPr>
              <a:t>). A hotel salesperson, also called a sales associate (</a:t>
            </a:r>
            <a:r>
              <a:rPr lang="zh-CN" altLang="en-US" sz="2400" dirty="0">
                <a:solidFill>
                  <a:schemeClr val="bg1"/>
                </a:solidFill>
                <a:latin typeface="Times New Roman" panose="02020603050405020304" pitchFamily="18" charset="0"/>
                <a:cs typeface="Times New Roman" panose="02020603050405020304" pitchFamily="18" charset="0"/>
              </a:rPr>
              <a:t>销售助理</a:t>
            </a:r>
            <a:r>
              <a:rPr lang="en-US" altLang="zh-CN" sz="2400" dirty="0">
                <a:solidFill>
                  <a:schemeClr val="bg1"/>
                </a:solidFill>
                <a:latin typeface="Times New Roman" panose="02020603050405020304" pitchFamily="18" charset="0"/>
                <a:cs typeface="Times New Roman" panose="02020603050405020304" pitchFamily="18" charset="0"/>
              </a:rPr>
              <a:t>), increases a hotel’s profitability and number of occupied rooms and public spaces by appealing to clients. A hotel salesperson works closely with advertising, marketing (</a:t>
            </a:r>
            <a:r>
              <a:rPr lang="zh-CN" altLang="en-US" sz="2400" dirty="0">
                <a:solidFill>
                  <a:schemeClr val="bg1"/>
                </a:solidFill>
                <a:latin typeface="Times New Roman" panose="02020603050405020304" pitchFamily="18" charset="0"/>
                <a:cs typeface="Times New Roman" panose="02020603050405020304" pitchFamily="18" charset="0"/>
              </a:rPr>
              <a:t>市场营销</a:t>
            </a:r>
            <a:r>
              <a:rPr lang="en-US" altLang="zh-CN" sz="2400" dirty="0">
                <a:solidFill>
                  <a:schemeClr val="bg1"/>
                </a:solidFill>
                <a:latin typeface="Times New Roman" panose="02020603050405020304" pitchFamily="18" charset="0"/>
                <a:cs typeface="Times New Roman" panose="02020603050405020304" pitchFamily="18" charset="0"/>
              </a:rPr>
              <a:t>) and public relations departments to draw in new and existing (</a:t>
            </a:r>
            <a:r>
              <a:rPr lang="zh-CN" altLang="en-US" sz="2400" dirty="0">
                <a:solidFill>
                  <a:schemeClr val="bg1"/>
                </a:solidFill>
                <a:latin typeface="Times New Roman" panose="02020603050405020304" pitchFamily="18" charset="0"/>
                <a:cs typeface="Times New Roman" panose="02020603050405020304" pitchFamily="18" charset="0"/>
              </a:rPr>
              <a:t>现有的</a:t>
            </a:r>
            <a:r>
              <a:rPr lang="en-US" altLang="zh-CN" sz="2400" dirty="0">
                <a:solidFill>
                  <a:schemeClr val="bg1"/>
                </a:solidFill>
                <a:latin typeface="Times New Roman" panose="02020603050405020304" pitchFamily="18" charset="0"/>
                <a:cs typeface="Times New Roman" panose="02020603050405020304" pitchFamily="18" charset="0"/>
              </a:rPr>
              <a:t>) clients. Working directly under the sales manager, the salesperson also maintains (</a:t>
            </a:r>
            <a:r>
              <a:rPr lang="zh-CN" altLang="en-US" sz="2400" dirty="0">
                <a:solidFill>
                  <a:schemeClr val="bg1"/>
                </a:solidFill>
                <a:latin typeface="Times New Roman" panose="02020603050405020304" pitchFamily="18" charset="0"/>
                <a:cs typeface="Times New Roman" panose="02020603050405020304" pitchFamily="18" charset="0"/>
              </a:rPr>
              <a:t>维护</a:t>
            </a:r>
            <a:r>
              <a:rPr lang="en-US" altLang="zh-CN" sz="2400" dirty="0">
                <a:solidFill>
                  <a:schemeClr val="bg1"/>
                </a:solidFill>
                <a:latin typeface="Times New Roman" panose="02020603050405020304" pitchFamily="18" charset="0"/>
                <a:cs typeface="Times New Roman" panose="02020603050405020304" pitchFamily="18" charset="0"/>
              </a:rPr>
              <a:t>) the customer database and prepares schedules for the sales manager and other sales associates.</a:t>
            </a:r>
          </a:p>
          <a:p>
            <a:r>
              <a:rPr lang="en-US" altLang="zh-CN" sz="2400" dirty="0">
                <a:solidFill>
                  <a:schemeClr val="bg1"/>
                </a:solidFill>
                <a:latin typeface="Times New Roman" panose="02020603050405020304" pitchFamily="18" charset="0"/>
                <a:cs typeface="Times New Roman" panose="02020603050405020304" pitchFamily="18" charset="0"/>
              </a:rPr>
              <a:t>	A qualified hotel salesperson shall</a:t>
            </a:r>
          </a:p>
          <a:p>
            <a:r>
              <a:rPr lang="en-US" altLang="zh-CN" sz="2400" dirty="0">
                <a:solidFill>
                  <a:schemeClr val="bg1"/>
                </a:solidFill>
                <a:latin typeface="Times New Roman" panose="02020603050405020304" pitchFamily="18" charset="0"/>
                <a:cs typeface="Times New Roman" panose="02020603050405020304" pitchFamily="18" charset="0"/>
              </a:rPr>
              <a:t>	 Work well with the sales team;</a:t>
            </a:r>
          </a:p>
          <a:p>
            <a:r>
              <a:rPr lang="en-US" altLang="zh-CN" sz="2400" dirty="0">
                <a:solidFill>
                  <a:schemeClr val="bg1"/>
                </a:solidFill>
                <a:latin typeface="Times New Roman" panose="02020603050405020304" pitchFamily="18" charset="0"/>
                <a:cs typeface="Times New Roman" panose="02020603050405020304" pitchFamily="18" charset="0"/>
              </a:rPr>
              <a:t>	 Get professional (</a:t>
            </a:r>
            <a:r>
              <a:rPr lang="zh-CN" altLang="en-US" sz="2400" dirty="0">
                <a:solidFill>
                  <a:schemeClr val="bg1"/>
                </a:solidFill>
                <a:latin typeface="Times New Roman" panose="02020603050405020304" pitchFamily="18" charset="0"/>
                <a:cs typeface="Times New Roman" panose="02020603050405020304" pitchFamily="18" charset="0"/>
              </a:rPr>
              <a:t>专业的</a:t>
            </a:r>
            <a:r>
              <a:rPr lang="en-US" altLang="zh-CN" sz="2400" dirty="0">
                <a:solidFill>
                  <a:schemeClr val="bg1"/>
                </a:solidFill>
                <a:latin typeface="Times New Roman" panose="02020603050405020304" pitchFamily="18" charset="0"/>
                <a:cs typeface="Times New Roman" panose="02020603050405020304" pitchFamily="18" charset="0"/>
              </a:rPr>
              <a:t>) training in sales and marketing;</a:t>
            </a:r>
          </a:p>
          <a:p>
            <a:r>
              <a:rPr lang="en-US" altLang="zh-CN" sz="2400" dirty="0">
                <a:solidFill>
                  <a:schemeClr val="bg1"/>
                </a:solidFill>
                <a:latin typeface="Times New Roman" panose="02020603050405020304" pitchFamily="18" charset="0"/>
                <a:cs typeface="Times New Roman" panose="02020603050405020304" pitchFamily="18" charset="0"/>
              </a:rPr>
              <a:t>	 Be knowledgeable about the hotel;</a:t>
            </a:r>
          </a:p>
          <a:p>
            <a:r>
              <a:rPr lang="en-US" altLang="zh-CN" sz="2400" dirty="0">
                <a:solidFill>
                  <a:schemeClr val="bg1"/>
                </a:solidFill>
                <a:latin typeface="Times New Roman" panose="02020603050405020304" pitchFamily="18" charset="0"/>
                <a:cs typeface="Times New Roman" panose="02020603050405020304" pitchFamily="18" charset="0"/>
              </a:rPr>
              <a:t>	 Be confident (</a:t>
            </a:r>
            <a:r>
              <a:rPr lang="zh-CN" altLang="en-US" sz="2400" dirty="0">
                <a:solidFill>
                  <a:schemeClr val="bg1"/>
                </a:solidFill>
                <a:latin typeface="Times New Roman" panose="02020603050405020304" pitchFamily="18" charset="0"/>
                <a:cs typeface="Times New Roman" panose="02020603050405020304" pitchFamily="18" charset="0"/>
              </a:rPr>
              <a:t>自信的</a:t>
            </a:r>
            <a:r>
              <a:rPr lang="en-US" altLang="zh-CN" sz="2400" dirty="0">
                <a:solidFill>
                  <a:schemeClr val="bg1"/>
                </a:solidFill>
                <a:latin typeface="Times New Roman" panose="02020603050405020304" pitchFamily="18" charset="0"/>
                <a:cs typeface="Times New Roman" panose="02020603050405020304" pitchFamily="18" charset="0"/>
              </a:rPr>
              <a:t>) and friendly.</a:t>
            </a: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92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86194039-2B41-4C9B-AFDF-9AAF701C91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56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90107" y="1717425"/>
            <a:ext cx="2911894" cy="564570"/>
            <a:chOff x="297174" y="1736630"/>
            <a:chExt cx="7137156" cy="858019"/>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803864" y="1736630"/>
              <a:ext cx="6298426" cy="701627"/>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Before Reading</a:t>
              </a:r>
            </a:p>
          </p:txBody>
        </p:sp>
      </p:grpSp>
      <p:sp>
        <p:nvSpPr>
          <p:cNvPr id="15" name="矩形 14"/>
          <p:cNvSpPr/>
          <p:nvPr/>
        </p:nvSpPr>
        <p:spPr>
          <a:xfrm>
            <a:off x="596832" y="2281995"/>
            <a:ext cx="10301618" cy="523220"/>
          </a:xfrm>
          <a:prstGeom prst="rect">
            <a:avLst/>
          </a:prstGeom>
        </p:spPr>
        <p:txBody>
          <a:bodyPr wrap="square">
            <a:spAutoFit/>
          </a:bodyPr>
          <a:lstStyle/>
          <a:p>
            <a:r>
              <a:rPr lang="en-US" altLang="zh-CN" sz="2800" b="1" dirty="0">
                <a:solidFill>
                  <a:srgbClr val="FFC000"/>
                </a:solidFill>
              </a:rPr>
              <a:t>Exercise 1: What is the product that a hotel sells?</a:t>
            </a:r>
            <a:endParaRPr lang="zh-CN" altLang="en-US" dirty="0"/>
          </a:p>
        </p:txBody>
      </p:sp>
      <p:sp>
        <p:nvSpPr>
          <p:cNvPr id="13" name="矩形 12"/>
          <p:cNvSpPr/>
          <p:nvPr/>
        </p:nvSpPr>
        <p:spPr>
          <a:xfrm>
            <a:off x="390107" y="503334"/>
            <a:ext cx="11793040"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  Intensive Reading: How to Work in Sales at a Hotel</a:t>
            </a:r>
            <a:endParaRPr lang="zh-CN" altLang="en-US" sz="3200" b="1" dirty="0">
              <a:solidFill>
                <a:srgbClr val="FFFF00"/>
              </a:solidFill>
              <a:latin typeface="Times New Roman" panose="02020603050405020304" pitchFamily="18" charset="0"/>
              <a:ea typeface="宋体" panose="02010600030101010101" pitchFamily="2" charset="-122"/>
            </a:endParaRPr>
          </a:p>
        </p:txBody>
      </p:sp>
      <p:pic>
        <p:nvPicPr>
          <p:cNvPr id="19" name="图片 6">
            <a:hlinkClick r:id="rId2" action="ppaction://hlinksldjump"/>
            <a:extLst>
              <a:ext uri="{FF2B5EF4-FFF2-40B4-BE49-F238E27FC236}">
                <a16:creationId xmlns:a16="http://schemas.microsoft.com/office/drawing/2014/main" xmlns="" id="{B544811A-03A6-4CE4-9FEE-4F9CE342CC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64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5161" y="853515"/>
            <a:ext cx="10562439" cy="954107"/>
          </a:xfrm>
          <a:prstGeom prst="rect">
            <a:avLst/>
          </a:prstGeom>
        </p:spPr>
        <p:txBody>
          <a:bodyPr wrap="square">
            <a:spAutoFit/>
          </a:bodyPr>
          <a:lstStyle/>
          <a:p>
            <a:pPr lvl="0"/>
            <a:r>
              <a:rPr lang="en-US" altLang="zh-CN" sz="2800" b="1" dirty="0">
                <a:solidFill>
                  <a:srgbClr val="FFC000"/>
                </a:solidFill>
              </a:rPr>
              <a:t>Exercise 2: What skills are needed for a sales person working in a hotel?</a:t>
            </a:r>
          </a:p>
        </p:txBody>
      </p:sp>
      <p:pic>
        <p:nvPicPr>
          <p:cNvPr id="4" name="图片 6">
            <a:hlinkClick r:id="rId2" action="ppaction://hlinksldjump"/>
            <a:extLst>
              <a:ext uri="{FF2B5EF4-FFF2-40B4-BE49-F238E27FC236}">
                <a16:creationId xmlns:a16="http://schemas.microsoft.com/office/drawing/2014/main" xmlns="" id="{860FA185-0539-4E84-9AEB-B204434A96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069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346166"/>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794973" y="1456159"/>
            <a:ext cx="10576184" cy="4524315"/>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The sales department of a hotel is responsible for selling services and events that are held at the hotel. The sales people work directly with guests in the planning of their events. For this reason, the salesperson must know everything about the hotel and has to be professional when talking with clients. Here is some advise about how to work in sales at a hotel. </a:t>
            </a:r>
            <a:endParaRPr lang="zh-CN" altLang="zh-CN" sz="2400" dirty="0">
              <a:solidFill>
                <a:schemeClr val="bg1"/>
              </a:solidFill>
              <a:latin typeface="Times New Roman" panose="02020603050405020304" pitchFamily="18" charset="0"/>
              <a:cs typeface="Times New Roman" panose="02020603050405020304" pitchFamily="18" charset="0"/>
            </a:endParaRPr>
          </a:p>
          <a:p>
            <a:pPr indent="457200"/>
            <a:r>
              <a:rPr lang="en-US" altLang="zh-CN" sz="2400" dirty="0">
                <a:solidFill>
                  <a:schemeClr val="bg1"/>
                </a:solidFill>
                <a:latin typeface="Times New Roman" panose="02020603050405020304" pitchFamily="18" charset="0"/>
                <a:cs typeface="Times New Roman" panose="02020603050405020304" pitchFamily="18" charset="0"/>
              </a:rPr>
              <a:t>Try to take marketing classes in college so that you will learn how to make connections with potential clients and sell the hotel to those people. It’s unnecessary to major in marketing but a few classes will look impressive on a resumé.</a:t>
            </a:r>
          </a:p>
          <a:p>
            <a:pPr indent="457200"/>
            <a:r>
              <a:rPr lang="en-US" altLang="zh-CN" sz="2400" dirty="0">
                <a:solidFill>
                  <a:schemeClr val="bg1"/>
                </a:solidFill>
                <a:latin typeface="Times New Roman" panose="02020603050405020304" pitchFamily="18" charset="0"/>
                <a:cs typeface="Times New Roman" panose="02020603050405020304" pitchFamily="18" charset="0"/>
              </a:rPr>
              <a:t>Be knowledgeable about the hotel. You should know details such as how many rooms there are in the hotel, which rooms are suites and what special deals (if any) guests can receive. Most hotels will actually make you take a test on this information before you can work in the sales department.</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789846"/>
            <a:ext cx="10773096" cy="584775"/>
          </a:xfrm>
          <a:prstGeom prst="rect">
            <a:avLst/>
          </a:prstGeom>
        </p:spPr>
        <p:txBody>
          <a:bodyPr wrap="square">
            <a:spAutoFit/>
          </a:bodyPr>
          <a:lstStyle/>
          <a:p>
            <a:pPr algn="ctr"/>
            <a:r>
              <a:rPr lang="en-US" altLang="zh-CN" sz="3200" b="1" dirty="0">
                <a:solidFill>
                  <a:srgbClr val="FFC000"/>
                </a:solidFill>
              </a:rPr>
              <a:t>How to Work in Sales at a Hotel</a:t>
            </a:r>
            <a:endParaRPr lang="zh-CN" altLang="en-US" sz="2000" dirty="0"/>
          </a:p>
        </p:txBody>
      </p:sp>
      <p:pic>
        <p:nvPicPr>
          <p:cNvPr id="8" name="图片 6">
            <a:hlinkClick r:id="rId2" action="ppaction://hlinksldjump"/>
            <a:extLst>
              <a:ext uri="{FF2B5EF4-FFF2-40B4-BE49-F238E27FC236}">
                <a16:creationId xmlns:a16="http://schemas.microsoft.com/office/drawing/2014/main" xmlns="" id="{032FD4F7-4A1B-49A6-A51D-A0E7DFBFF6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2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940" y="855625"/>
            <a:ext cx="11233954" cy="378565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Work your way up from the bottom of the hotel “ladder.” Many people who go on to work in sales at a hotel actually start at the front desk. At the front desk, you will learn the check-in software and other computer programs used by the hotel. This is also a chance to show your skills working with people. </a:t>
            </a:r>
            <a:endParaRPr lang="zh-CN" altLang="zh-CN" sz="2400" dirty="0">
              <a:solidFill>
                <a:schemeClr val="bg1"/>
              </a:solidFill>
              <a:latin typeface="Times New Roman" panose="02020603050405020304" pitchFamily="18" charset="0"/>
              <a:cs typeface="Times New Roman" panose="02020603050405020304" pitchFamily="18" charset="0"/>
            </a:endParaRPr>
          </a:p>
          <a:p>
            <a:pPr indent="457200"/>
            <a:r>
              <a:rPr lang="en-US" altLang="zh-CN" sz="2400" dirty="0">
                <a:solidFill>
                  <a:schemeClr val="bg1"/>
                </a:solidFill>
                <a:latin typeface="Times New Roman" panose="02020603050405020304" pitchFamily="18" charset="0"/>
                <a:cs typeface="Times New Roman" panose="02020603050405020304" pitchFamily="18" charset="0"/>
              </a:rPr>
              <a:t>Be able to sell yourself. You should be confident yet personable when talking with others on the phone, in person and via email. Remember that you are, in fact, selling a product. As a number of the sales department of the hotel, you are the face of that product. </a:t>
            </a:r>
            <a:endParaRPr lang="zh-CN" altLang="zh-CN" sz="2400" dirty="0">
              <a:solidFill>
                <a:schemeClr val="bg1"/>
              </a:solidFill>
              <a:latin typeface="Times New Roman" panose="02020603050405020304" pitchFamily="18" charset="0"/>
              <a:cs typeface="Times New Roman" panose="02020603050405020304" pitchFamily="18" charset="0"/>
            </a:endParaRPr>
          </a:p>
          <a:p>
            <a:pPr indent="457200"/>
            <a:r>
              <a:rPr lang="en-US" altLang="zh-CN" sz="2400" dirty="0">
                <a:solidFill>
                  <a:schemeClr val="bg1"/>
                </a:solidFill>
                <a:latin typeface="Times New Roman" panose="02020603050405020304" pitchFamily="18" charset="0"/>
                <a:cs typeface="Times New Roman" panose="02020603050405020304" pitchFamily="18" charset="0"/>
              </a:rPr>
              <a:t>Learn by watching. Watch how others in the department deal with clients and any sticky situations. After you see this in action, you will know how you should act towards clients.</a:t>
            </a:r>
          </a:p>
        </p:txBody>
      </p:sp>
      <p:pic>
        <p:nvPicPr>
          <p:cNvPr id="20" name="图片 6">
            <a:hlinkClick r:id="rId2" action="ppaction://hlinksldjump"/>
            <a:extLst>
              <a:ext uri="{FF2B5EF4-FFF2-40B4-BE49-F238E27FC236}">
                <a16:creationId xmlns:a16="http://schemas.microsoft.com/office/drawing/2014/main" xmlns="" id="{CCB53065-BF7D-465A-8627-6CCDB28BEA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3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a:cxnSpLocks/>
          </p:cNvCxnSpPr>
          <p:nvPr/>
        </p:nvCxnSpPr>
        <p:spPr>
          <a:xfrm>
            <a:off x="3131638" y="2074509"/>
            <a:ext cx="4883332" cy="333738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 name="直接箭头连接符 20"/>
          <p:cNvCxnSpPr>
            <a:cxnSpLocks/>
          </p:cNvCxnSpPr>
          <p:nvPr/>
        </p:nvCxnSpPr>
        <p:spPr>
          <a:xfrm>
            <a:off x="3131638" y="3054783"/>
            <a:ext cx="4883332" cy="332075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2" name="直接箭头连接符 21"/>
          <p:cNvCxnSpPr>
            <a:cxnSpLocks/>
          </p:cNvCxnSpPr>
          <p:nvPr/>
        </p:nvCxnSpPr>
        <p:spPr>
          <a:xfrm flipV="1">
            <a:off x="3137843" y="2218267"/>
            <a:ext cx="4877127" cy="13066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直接箭头连接符 22"/>
          <p:cNvCxnSpPr>
            <a:cxnSpLocks/>
          </p:cNvCxnSpPr>
          <p:nvPr/>
        </p:nvCxnSpPr>
        <p:spPr>
          <a:xfrm>
            <a:off x="3131638" y="2593393"/>
            <a:ext cx="4759295" cy="340100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4" name="直接箭头连接符 23"/>
          <p:cNvCxnSpPr>
            <a:cxnSpLocks/>
          </p:cNvCxnSpPr>
          <p:nvPr/>
        </p:nvCxnSpPr>
        <p:spPr>
          <a:xfrm flipV="1">
            <a:off x="3105875" y="3054783"/>
            <a:ext cx="4909095" cy="97237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28" name="组合 27"/>
          <p:cNvGrpSpPr/>
          <p:nvPr/>
        </p:nvGrpSpPr>
        <p:grpSpPr>
          <a:xfrm>
            <a:off x="647083" y="378347"/>
            <a:ext cx="2562275" cy="671520"/>
            <a:chOff x="147058" y="547680"/>
            <a:chExt cx="7382747" cy="896162"/>
          </a:xfrm>
        </p:grpSpPr>
        <p:sp>
          <p:nvSpPr>
            <p:cNvPr id="29" name="圆角矩形 28"/>
            <p:cNvSpPr/>
            <p:nvPr/>
          </p:nvSpPr>
          <p:spPr>
            <a:xfrm>
              <a:off x="147058" y="821094"/>
              <a:ext cx="7382747" cy="622748"/>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30" name="文本框 29"/>
            <p:cNvSpPr txBox="1"/>
            <p:nvPr/>
          </p:nvSpPr>
          <p:spPr>
            <a:xfrm>
              <a:off x="433220" y="547680"/>
              <a:ext cx="6872649"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25" name="矩形 24">
            <a:extLst>
              <a:ext uri="{FF2B5EF4-FFF2-40B4-BE49-F238E27FC236}">
                <a16:creationId xmlns:a16="http://schemas.microsoft.com/office/drawing/2014/main" xmlns="" id="{61F76BAA-42E9-406A-B701-AA32ADDFFB74}"/>
              </a:ext>
            </a:extLst>
          </p:cNvPr>
          <p:cNvSpPr/>
          <p:nvPr/>
        </p:nvSpPr>
        <p:spPr>
          <a:xfrm>
            <a:off x="924673" y="1222844"/>
            <a:ext cx="11267327" cy="523220"/>
          </a:xfrm>
          <a:prstGeom prst="rect">
            <a:avLst/>
          </a:prstGeom>
        </p:spPr>
        <p:txBody>
          <a:bodyPr wrap="square">
            <a:spAutoFit/>
          </a:bodyPr>
          <a:lstStyle/>
          <a:p>
            <a:r>
              <a:rPr lang="en-US" altLang="zh-CN" sz="2800" b="1" dirty="0">
                <a:solidFill>
                  <a:srgbClr val="FFC000"/>
                </a:solidFill>
              </a:rPr>
              <a:t>Exercise 3: Match the following two groups of words and phrases.</a:t>
            </a:r>
            <a:endParaRPr lang="zh-CN" altLang="en-US" dirty="0"/>
          </a:p>
        </p:txBody>
      </p:sp>
      <p:graphicFrame>
        <p:nvGraphicFramePr>
          <p:cNvPr id="2" name="表格 1">
            <a:extLst>
              <a:ext uri="{FF2B5EF4-FFF2-40B4-BE49-F238E27FC236}">
                <a16:creationId xmlns:a16="http://schemas.microsoft.com/office/drawing/2014/main" xmlns="" id="{1287DB19-CE21-4D11-89A2-E8B5A6F2D0E1}"/>
              </a:ext>
            </a:extLst>
          </p:cNvPr>
          <p:cNvGraphicFramePr>
            <a:graphicFrameLocks noGrp="1"/>
          </p:cNvGraphicFramePr>
          <p:nvPr>
            <p:extLst>
              <p:ext uri="{D42A27DB-BD31-4B8C-83A1-F6EECF244321}">
                <p14:modId xmlns:p14="http://schemas.microsoft.com/office/powerpoint/2010/main" val="2703625605"/>
              </p:ext>
            </p:extLst>
          </p:nvPr>
        </p:nvGraphicFramePr>
        <p:xfrm>
          <a:off x="1158721" y="1934572"/>
          <a:ext cx="2037624" cy="4676040"/>
        </p:xfrm>
        <a:graphic>
          <a:graphicData uri="http://schemas.openxmlformats.org/drawingml/2006/table">
            <a:tbl>
              <a:tblPr firstRow="1" firstCol="1" bandRow="1">
                <a:tableStyleId>{5C22544A-7EE6-4342-B048-85BDC9FD1C3A}</a:tableStyleId>
              </a:tblPr>
              <a:tblGrid>
                <a:gridCol w="2037624">
                  <a:extLst>
                    <a:ext uri="{9D8B030D-6E8A-4147-A177-3AD203B41FA5}">
                      <a16:colId xmlns:a16="http://schemas.microsoft.com/office/drawing/2014/main" xmlns="" val="3309058995"/>
                    </a:ext>
                  </a:extLst>
                </a:gridCol>
              </a:tblGrid>
              <a:tr h="467604">
                <a:tc>
                  <a:txBody>
                    <a:bodyPr/>
                    <a:lstStyle/>
                    <a:p>
                      <a:pPr marL="0" indent="0" algn="l" defTabSz="914400" rtl="0" eaLnBrk="1" fontAlgn="b" latinLnBrk="0" hangingPunct="1">
                        <a:buNone/>
                      </a:pPr>
                      <a:r>
                        <a:rPr lang="en-US" altLang="zh-CN" sz="2400" b="1" kern="1200" dirty="0">
                          <a:solidFill>
                            <a:schemeClr val="bg1"/>
                          </a:solidFill>
                          <a:latin typeface="Times New Roman" panose="02020603050405020304" pitchFamily="18" charset="0"/>
                          <a:ea typeface="+mn-ea"/>
                          <a:cs typeface="Times New Roman" panose="02020603050405020304" pitchFamily="18" charset="0"/>
                        </a:rPr>
                        <a:t>1.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机会</a:t>
                      </a:r>
                      <a:endParaRPr lang="en-US" altLang="zh-CN" sz="2400" b="1" kern="1200" dirty="0">
                        <a:solidFill>
                          <a:schemeClr val="bg1"/>
                        </a:solidFill>
                        <a:latin typeface="Times New Roman" panose="02020603050405020304" pitchFamily="18" charset="0"/>
                        <a:ea typeface="+mn-ea"/>
                        <a:cs typeface="Times New Roman" panose="02020603050405020304" pitchFamily="18" charset="0"/>
                      </a:endParaRP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43011862"/>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2.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解决</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94866926"/>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3.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自信的</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6659209"/>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4.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销售部</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12425083"/>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5.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活动</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01351104"/>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6.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潜在客户</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71608996"/>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7.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细节</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5653872"/>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8.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专业的</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942939"/>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9.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负责任的</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64237788"/>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10.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底部</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9669759"/>
                  </a:ext>
                </a:extLst>
              </a:tr>
            </a:tbl>
          </a:graphicData>
        </a:graphic>
      </p:graphicFrame>
      <p:graphicFrame>
        <p:nvGraphicFramePr>
          <p:cNvPr id="3" name="表格 2">
            <a:extLst>
              <a:ext uri="{FF2B5EF4-FFF2-40B4-BE49-F238E27FC236}">
                <a16:creationId xmlns:a16="http://schemas.microsoft.com/office/drawing/2014/main" xmlns="" id="{6FC5C628-1ABF-4BA9-A6C0-AA08318A1BBB}"/>
              </a:ext>
            </a:extLst>
          </p:cNvPr>
          <p:cNvGraphicFramePr>
            <a:graphicFrameLocks noGrp="1"/>
          </p:cNvGraphicFramePr>
          <p:nvPr>
            <p:extLst>
              <p:ext uri="{D42A27DB-BD31-4B8C-83A1-F6EECF244321}">
                <p14:modId xmlns:p14="http://schemas.microsoft.com/office/powerpoint/2010/main" val="1248523418"/>
              </p:ext>
            </p:extLst>
          </p:nvPr>
        </p:nvGraphicFramePr>
        <p:xfrm>
          <a:off x="8014970" y="1926806"/>
          <a:ext cx="4177030" cy="4738200"/>
        </p:xfrm>
        <a:graphic>
          <a:graphicData uri="http://schemas.openxmlformats.org/drawingml/2006/table">
            <a:tbl>
              <a:tblPr firstRow="1" firstCol="1" bandRow="1">
                <a:tableStyleId>{5C22544A-7EE6-4342-B048-85BDC9FD1C3A}</a:tableStyleId>
              </a:tblPr>
              <a:tblGrid>
                <a:gridCol w="4177030">
                  <a:extLst>
                    <a:ext uri="{9D8B030D-6E8A-4147-A177-3AD203B41FA5}">
                      <a16:colId xmlns:a16="http://schemas.microsoft.com/office/drawing/2014/main" xmlns="" val="3926250215"/>
                    </a:ext>
                  </a:extLst>
                </a:gridCol>
              </a:tblGrid>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a. sales department  </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17299039"/>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b. responsible </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72456290"/>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c. event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6764382"/>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d. professional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62370349"/>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e. potential client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060674624"/>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f. detail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95075442"/>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g. bottom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96533385"/>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h. chance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24718495"/>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i. deal with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95531979"/>
                  </a:ext>
                </a:extLst>
              </a:tr>
              <a:tr h="473820">
                <a:tc>
                  <a:txBody>
                    <a:bodyPr/>
                    <a:lstStyle/>
                    <a:p>
                      <a:pPr marL="0" algn="l" defTabSz="914400" rtl="0" eaLnBrk="1" fontAlgn="b" latinLnBrk="0" hangingPunct="1"/>
                      <a:r>
                        <a:rPr lang="en-US" sz="2400" b="1" kern="1200" dirty="0">
                          <a:solidFill>
                            <a:schemeClr val="bg1"/>
                          </a:solidFill>
                          <a:latin typeface="Times New Roman" panose="02020603050405020304" pitchFamily="18" charset="0"/>
                          <a:ea typeface="+mn-ea"/>
                          <a:cs typeface="Times New Roman" panose="02020603050405020304" pitchFamily="18" charset="0"/>
                        </a:rPr>
                        <a:t>j. confident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13214937"/>
                  </a:ext>
                </a:extLst>
              </a:tr>
            </a:tbl>
          </a:graphicData>
        </a:graphic>
      </p:graphicFrame>
      <p:cxnSp>
        <p:nvCxnSpPr>
          <p:cNvPr id="34" name="直接箭头连接符 33">
            <a:extLst>
              <a:ext uri="{FF2B5EF4-FFF2-40B4-BE49-F238E27FC236}">
                <a16:creationId xmlns:a16="http://schemas.microsoft.com/office/drawing/2014/main" xmlns="" id="{FF68B162-287F-4848-87C9-58403CCDBE0C}"/>
              </a:ext>
            </a:extLst>
          </p:cNvPr>
          <p:cNvCxnSpPr>
            <a:cxnSpLocks/>
          </p:cNvCxnSpPr>
          <p:nvPr/>
        </p:nvCxnSpPr>
        <p:spPr>
          <a:xfrm flipV="1">
            <a:off x="3105875" y="4027155"/>
            <a:ext cx="4785058" cy="45545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5" name="直接箭头连接符 34">
            <a:extLst>
              <a:ext uri="{FF2B5EF4-FFF2-40B4-BE49-F238E27FC236}">
                <a16:creationId xmlns:a16="http://schemas.microsoft.com/office/drawing/2014/main" xmlns="" id="{85B53D2C-FD84-419C-8BFB-66107BC9543E}"/>
              </a:ext>
            </a:extLst>
          </p:cNvPr>
          <p:cNvCxnSpPr>
            <a:cxnSpLocks/>
          </p:cNvCxnSpPr>
          <p:nvPr/>
        </p:nvCxnSpPr>
        <p:spPr>
          <a:xfrm flipV="1">
            <a:off x="3076565" y="2726267"/>
            <a:ext cx="4938405" cy="311122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6" name="直接箭头连接符 35">
            <a:extLst>
              <a:ext uri="{FF2B5EF4-FFF2-40B4-BE49-F238E27FC236}">
                <a16:creationId xmlns:a16="http://schemas.microsoft.com/office/drawing/2014/main" xmlns="" id="{B2961BE0-33E8-41BE-BA85-E9B305C8BAB3}"/>
              </a:ext>
            </a:extLst>
          </p:cNvPr>
          <p:cNvCxnSpPr>
            <a:cxnSpLocks/>
          </p:cNvCxnSpPr>
          <p:nvPr/>
        </p:nvCxnSpPr>
        <p:spPr>
          <a:xfrm flipV="1">
            <a:off x="3105875" y="4482609"/>
            <a:ext cx="4785058" cy="43030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7" name="直接箭头连接符 36">
            <a:extLst>
              <a:ext uri="{FF2B5EF4-FFF2-40B4-BE49-F238E27FC236}">
                <a16:creationId xmlns:a16="http://schemas.microsoft.com/office/drawing/2014/main" xmlns="" id="{36620C59-8923-47D1-B6C7-398C9656F537}"/>
              </a:ext>
            </a:extLst>
          </p:cNvPr>
          <p:cNvCxnSpPr>
            <a:cxnSpLocks/>
          </p:cNvCxnSpPr>
          <p:nvPr/>
        </p:nvCxnSpPr>
        <p:spPr>
          <a:xfrm flipV="1">
            <a:off x="3076565" y="3524903"/>
            <a:ext cx="4814368" cy="188699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8" name="直接箭头连接符 37">
            <a:extLst>
              <a:ext uri="{FF2B5EF4-FFF2-40B4-BE49-F238E27FC236}">
                <a16:creationId xmlns:a16="http://schemas.microsoft.com/office/drawing/2014/main" xmlns="" id="{83773970-F904-47DC-8A4A-035CEA898021}"/>
              </a:ext>
            </a:extLst>
          </p:cNvPr>
          <p:cNvCxnSpPr>
            <a:cxnSpLocks/>
          </p:cNvCxnSpPr>
          <p:nvPr/>
        </p:nvCxnSpPr>
        <p:spPr>
          <a:xfrm flipV="1">
            <a:off x="3105875" y="5063067"/>
            <a:ext cx="4909095" cy="131247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31" name="图片 6">
            <a:hlinkClick r:id="rId2" action="ppaction://hlinksldjump"/>
            <a:extLst>
              <a:ext uri="{FF2B5EF4-FFF2-40B4-BE49-F238E27FC236}">
                <a16:creationId xmlns:a16="http://schemas.microsoft.com/office/drawing/2014/main" xmlns="" id="{BBFF50C6-5B6F-4ACE-BB5E-DF20030841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27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870448"/>
            <a:ext cx="10122171" cy="954107"/>
          </a:xfrm>
          <a:prstGeom prst="rect">
            <a:avLst/>
          </a:prstGeom>
        </p:spPr>
        <p:txBody>
          <a:bodyPr wrap="square">
            <a:spAutoFit/>
          </a:bodyPr>
          <a:lstStyle/>
          <a:p>
            <a:pPr lvl="0"/>
            <a:r>
              <a:rPr lang="en-US" altLang="zh-CN" sz="2800" b="1" dirty="0">
                <a:solidFill>
                  <a:srgbClr val="FFC000"/>
                </a:solidFill>
              </a:rPr>
              <a:t>Exercise 4: Fill in the blanks to complete each sentence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3046988"/>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You will learn how to make connections with __________clients and sell the hotel to those people.</a:t>
            </a:r>
          </a:p>
          <a:p>
            <a:r>
              <a:rPr lang="en-US" altLang="zh-CN" sz="2400" dirty="0">
                <a:solidFill>
                  <a:schemeClr val="bg1"/>
                </a:solidFill>
                <a:latin typeface="Times New Roman" panose="02020603050405020304" pitchFamily="18" charset="0"/>
                <a:cs typeface="Times New Roman" panose="02020603050405020304" pitchFamily="18" charset="0"/>
              </a:rPr>
              <a:t>2. Most hotels will actually make you__________ on this information before you can work in the sales department.</a:t>
            </a:r>
          </a:p>
          <a:p>
            <a:r>
              <a:rPr lang="en-US" altLang="zh-CN" sz="2400" dirty="0">
                <a:solidFill>
                  <a:schemeClr val="bg1"/>
                </a:solidFill>
                <a:latin typeface="Times New Roman" panose="02020603050405020304" pitchFamily="18" charset="0"/>
                <a:cs typeface="Times New Roman" panose="02020603050405020304" pitchFamily="18" charset="0"/>
              </a:rPr>
              <a:t>3. At the front desk, you will learn the check-in __________and other computer programs.</a:t>
            </a:r>
          </a:p>
          <a:p>
            <a:r>
              <a:rPr lang="en-US" altLang="zh-CN" sz="2400" dirty="0">
                <a:solidFill>
                  <a:schemeClr val="bg1"/>
                </a:solidFill>
                <a:latin typeface="Times New Roman" panose="02020603050405020304" pitchFamily="18" charset="0"/>
                <a:cs typeface="Times New Roman" panose="02020603050405020304" pitchFamily="18" charset="0"/>
              </a:rPr>
              <a:t>4. As the sales department of the hotel, you are the __________of that product.</a:t>
            </a:r>
          </a:p>
          <a:p>
            <a:r>
              <a:rPr lang="en-US" altLang="zh-CN" sz="2400" dirty="0">
                <a:solidFill>
                  <a:schemeClr val="bg1"/>
                </a:solidFill>
                <a:latin typeface="Times New Roman" panose="02020603050405020304" pitchFamily="18" charset="0"/>
                <a:cs typeface="Times New Roman" panose="02020603050405020304" pitchFamily="18" charset="0"/>
              </a:rPr>
              <a:t>5. Watch how others in the department__________ clients and any sticky situations.</a:t>
            </a:r>
          </a:p>
        </p:txBody>
      </p:sp>
      <p:sp>
        <p:nvSpPr>
          <p:cNvPr id="10" name="矩形 9">
            <a:extLst>
              <a:ext uri="{FF2B5EF4-FFF2-40B4-BE49-F238E27FC236}">
                <a16:creationId xmlns:a16="http://schemas.microsoft.com/office/drawing/2014/main" xmlns="" id="{94D9653F-1C42-4A9C-9A44-62E17C81DE6D}"/>
              </a:ext>
            </a:extLst>
          </p:cNvPr>
          <p:cNvSpPr/>
          <p:nvPr/>
        </p:nvSpPr>
        <p:spPr>
          <a:xfrm>
            <a:off x="7113808" y="2280352"/>
            <a:ext cx="1107996" cy="646331"/>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potential  </a:t>
            </a:r>
            <a:endParaRPr lang="zh-CN" altLang="zh-CN" dirty="0">
              <a:solidFill>
                <a:srgbClr val="C00000"/>
              </a:solidFill>
              <a:latin typeface="Times New Roman" panose="02020603050405020304" pitchFamily="18" charset="0"/>
              <a:cs typeface="Times New Roman" panose="02020603050405020304" pitchFamily="18" charset="0"/>
            </a:endParaRPr>
          </a:p>
          <a:p>
            <a:r>
              <a:rPr lang="en-US" altLang="zh-CN" dirty="0">
                <a:solidFill>
                  <a:srgbClr val="C00000"/>
                </a:solidFill>
                <a:latin typeface="Times New Roman" panose="02020603050405020304" pitchFamily="18" charset="0"/>
                <a:cs typeface="Times New Roman" panose="02020603050405020304" pitchFamily="18" charset="0"/>
              </a:rPr>
              <a:t>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6030246" y="3019655"/>
            <a:ext cx="1223412"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take a test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7113808" y="3803846"/>
            <a:ext cx="1037463"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software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7299408" y="4444309"/>
            <a:ext cx="1100998" cy="369332"/>
          </a:xfrm>
          <a:prstGeom prst="rect">
            <a:avLst/>
          </a:prstGeom>
        </p:spPr>
        <p:txBody>
          <a:bodyPr wrap="squar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face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xmlns="" id="{73E6F8B1-9598-4901-8719-98C561B369D6}"/>
              </a:ext>
            </a:extLst>
          </p:cNvPr>
          <p:cNvSpPr/>
          <p:nvPr/>
        </p:nvSpPr>
        <p:spPr>
          <a:xfrm>
            <a:off x="5813427" y="4872747"/>
            <a:ext cx="1452115" cy="369332"/>
          </a:xfrm>
          <a:prstGeom prst="rect">
            <a:avLst/>
          </a:prstGeom>
        </p:spPr>
        <p:txBody>
          <a:bodyPr wrap="squar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deal with</a:t>
            </a:r>
            <a:endParaRPr lang="zh-CN" altLang="zh-CN" dirty="0">
              <a:solidFill>
                <a:srgbClr val="C00000"/>
              </a:solidFill>
              <a:latin typeface="Times New Roman" panose="02020603050405020304" pitchFamily="18" charset="0"/>
              <a:cs typeface="Times New Roman" panose="02020603050405020304" pitchFamily="18" charset="0"/>
            </a:endParaRPr>
          </a:p>
        </p:txBody>
      </p:sp>
      <p:pic>
        <p:nvPicPr>
          <p:cNvPr id="15" name="图片 6">
            <a:hlinkClick r:id="rId2" action="ppaction://hlinksldjump"/>
            <a:extLst>
              <a:ext uri="{FF2B5EF4-FFF2-40B4-BE49-F238E27FC236}">
                <a16:creationId xmlns:a16="http://schemas.microsoft.com/office/drawing/2014/main" xmlns="" id="{E5F324B6-CE5D-4A72-8716-BADBFBB1A2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237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9"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5B7F697E-1147-4442-BAA5-5653061DAB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46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42" name="标题 1"/>
          <p:cNvSpPr>
            <a:spLocks noGrp="1"/>
          </p:cNvSpPr>
          <p:nvPr>
            <p:ph type="ctrTitle" idx="4294967295"/>
          </p:nvPr>
        </p:nvSpPr>
        <p:spPr>
          <a:xfrm>
            <a:off x="3919538" y="1816100"/>
            <a:ext cx="8272462" cy="1027113"/>
          </a:xfrm>
          <a:prstGeom prst="rect">
            <a:avLst/>
          </a:prstGeom>
        </p:spPr>
        <p:txBody>
          <a:bodyPr/>
          <a:lstStyle/>
          <a:p>
            <a:r>
              <a:rPr lang="zh-CN" altLang="en-US" sz="4800" dirty="0">
                <a:solidFill>
                  <a:srgbClr val="738640"/>
                </a:solidFill>
                <a:latin typeface="造字工房尚黑 G0v1 粗体" pitchFamily="50" charset="-122"/>
                <a:ea typeface="造字工房尚黑 G0v1 粗体" pitchFamily="50" charset="-122"/>
              </a:rPr>
              <a:t>旅游职业英语读写实务</a:t>
            </a:r>
            <a:r>
              <a:rPr lang="zh-CN" altLang="en-US" sz="4800" dirty="0">
                <a:solidFill>
                  <a:srgbClr val="738640"/>
                </a:solidFill>
                <a:ea typeface="造字工房尚黑 G0v1 粗体" pitchFamily="50" charset="-122"/>
              </a:rPr>
              <a:t>①</a:t>
            </a:r>
            <a:r>
              <a:rPr lang="zh-CN" altLang="en-US" sz="4800" spc="50" dirty="0">
                <a:ln w="9525" cmpd="sng">
                  <a:solidFill>
                    <a:schemeClr val="accent1"/>
                  </a:solidFill>
                  <a:prstDash val="solid"/>
                </a:ln>
                <a:solidFill>
                  <a:srgbClr val="70AD47">
                    <a:tint val="1000"/>
                  </a:srgbClr>
                </a:solidFill>
                <a:effectLst>
                  <a:glow rad="38100">
                    <a:schemeClr val="accent1">
                      <a:alpha val="40000"/>
                    </a:schemeClr>
                  </a:glow>
                </a:effectLst>
                <a:latin typeface="幼圆" panose="02010509060101010101" pitchFamily="49" charset="-122"/>
                <a:ea typeface="幼圆" panose="02010509060101010101" pitchFamily="49" charset="-122"/>
              </a:rPr>
              <a:t/>
            </a:r>
            <a:br>
              <a:rPr lang="zh-CN" altLang="en-US" sz="4800" spc="50" dirty="0">
                <a:ln w="9525" cmpd="sng">
                  <a:solidFill>
                    <a:schemeClr val="accent1"/>
                  </a:solidFill>
                  <a:prstDash val="solid"/>
                </a:ln>
                <a:solidFill>
                  <a:srgbClr val="70AD47">
                    <a:tint val="1000"/>
                  </a:srgbClr>
                </a:solidFill>
                <a:effectLst>
                  <a:glow rad="38100">
                    <a:schemeClr val="accent1">
                      <a:alpha val="40000"/>
                    </a:schemeClr>
                  </a:glow>
                </a:effectLst>
                <a:latin typeface="幼圆" panose="02010509060101010101" pitchFamily="49" charset="-122"/>
                <a:ea typeface="幼圆" panose="02010509060101010101" pitchFamily="49" charset="-122"/>
              </a:rPr>
            </a:br>
            <a:endParaRPr lang="zh-CN" altLang="zh-CN" dirty="0">
              <a:solidFill>
                <a:srgbClr val="738640"/>
              </a:solidFill>
              <a:latin typeface="造字工房尚黑 G0v1 粗体" pitchFamily="50" charset="-122"/>
              <a:ea typeface="造字工房尚黑 G0v1 粗体" pitchFamily="50" charset="-122"/>
            </a:endParaRPr>
          </a:p>
        </p:txBody>
      </p:sp>
      <p:sp>
        <p:nvSpPr>
          <p:cNvPr id="3" name="副标题 2"/>
          <p:cNvSpPr>
            <a:spLocks noGrp="1"/>
          </p:cNvSpPr>
          <p:nvPr>
            <p:ph type="subTitle" idx="4294967295"/>
          </p:nvPr>
        </p:nvSpPr>
        <p:spPr>
          <a:xfrm>
            <a:off x="8264525" y="2920999"/>
            <a:ext cx="3927475" cy="566919"/>
          </a:xfrm>
          <a:prstGeom prst="rect">
            <a:avLst/>
          </a:prstGeom>
        </p:spPr>
        <p:txBody>
          <a:bodyPr rtlCol="0">
            <a:noAutofit/>
          </a:bodyPr>
          <a:lstStyle/>
          <a:p>
            <a:pPr eaLnBrk="1" fontAlgn="auto" hangingPunct="1">
              <a:spcAft>
                <a:spcPts val="0"/>
              </a:spcAft>
              <a:buFont typeface="Arial" panose="020B0604020202020204" pitchFamily="34" charset="0"/>
              <a:buNone/>
              <a:defRPr/>
            </a:pPr>
            <a:r>
              <a:rPr lang="en-US" altLang="zh-CN" sz="1600" b="1" dirty="0">
                <a:solidFill>
                  <a:srgbClr val="738640"/>
                </a:solidFill>
                <a:latin typeface="造字工房尚黑 G0v1 常规体" pitchFamily="50" charset="-122"/>
                <a:ea typeface="造字工房尚黑 G0v1 常规体" pitchFamily="50" charset="-122"/>
                <a:cs typeface="+mj-cs"/>
              </a:rPr>
              <a:t>——     </a:t>
            </a:r>
            <a:r>
              <a:rPr lang="zh-CN" altLang="en-US" sz="1600" b="1" dirty="0">
                <a:solidFill>
                  <a:srgbClr val="738640"/>
                </a:solidFill>
                <a:latin typeface="造字工房尚黑 G0v1 常规体" pitchFamily="50" charset="-122"/>
                <a:ea typeface="造字工房尚黑 G0v1 常规体" pitchFamily="50" charset="-122"/>
                <a:cs typeface="+mj-cs"/>
              </a:rPr>
              <a:t>北京青年政治学院</a:t>
            </a:r>
            <a:endParaRPr lang="en-US" altLang="zh-CN" sz="1600" b="1" dirty="0">
              <a:solidFill>
                <a:srgbClr val="738640"/>
              </a:solidFill>
              <a:latin typeface="造字工房尚黑 G0v1 常规体" pitchFamily="50" charset="-122"/>
              <a:ea typeface="造字工房尚黑 G0v1 常规体" pitchFamily="50" charset="-122"/>
              <a:cs typeface="+mj-cs"/>
            </a:endParaRPr>
          </a:p>
          <a:p>
            <a:pPr eaLnBrk="1" fontAlgn="auto" hangingPunct="1">
              <a:spcAft>
                <a:spcPts val="0"/>
              </a:spcAft>
              <a:buFont typeface="Arial" panose="020B0604020202020204" pitchFamily="34" charset="0"/>
              <a:buNone/>
              <a:defRPr/>
            </a:pPr>
            <a:endParaRPr lang="en-US" altLang="zh-CN" sz="1600" b="1" dirty="0">
              <a:solidFill>
                <a:srgbClr val="738640"/>
              </a:solidFill>
              <a:latin typeface="造字工房尚黑 G0v1 常规体" pitchFamily="50" charset="-122"/>
              <a:ea typeface="造字工房尚黑 G0v1 常规体" pitchFamily="50" charset="-122"/>
              <a:cs typeface="+mj-cs"/>
            </a:endParaRPr>
          </a:p>
          <a:p>
            <a:pPr eaLnBrk="1" fontAlgn="auto" hangingPunct="1">
              <a:spcAft>
                <a:spcPts val="0"/>
              </a:spcAft>
              <a:buFont typeface="Arial" panose="020B0604020202020204" pitchFamily="34" charset="0"/>
              <a:buNone/>
              <a:defRPr/>
            </a:pPr>
            <a:r>
              <a:rPr lang="en-US" altLang="zh-CN" sz="1600" b="1" dirty="0">
                <a:solidFill>
                  <a:srgbClr val="738640"/>
                </a:solidFill>
                <a:latin typeface="造字工房尚黑 G0v1 常规体" pitchFamily="50" charset="-122"/>
                <a:ea typeface="造字工房尚黑 G0v1 常规体" pitchFamily="50" charset="-122"/>
                <a:cs typeface="+mj-cs"/>
              </a:rPr>
              <a:t>——     </a:t>
            </a:r>
            <a:r>
              <a:rPr lang="zh-CN" altLang="en-US" sz="1600" b="1" dirty="0">
                <a:solidFill>
                  <a:srgbClr val="738640"/>
                </a:solidFill>
                <a:latin typeface="造字工房尚黑 G0v1 常规体" pitchFamily="50" charset="-122"/>
                <a:ea typeface="造字工房尚黑 G0v1 常规体" pitchFamily="50" charset="-122"/>
                <a:cs typeface="+mj-cs"/>
              </a:rPr>
              <a:t>北京经济管理职业学院</a:t>
            </a:r>
            <a:endParaRPr lang="zh-CN" sz="1600" b="1" dirty="0">
              <a:solidFill>
                <a:srgbClr val="738640"/>
              </a:solidFill>
              <a:latin typeface="造字工房尚黑 G0v1 常规体" pitchFamily="50" charset="-122"/>
              <a:ea typeface="造字工房尚黑 G0v1 常规体" pitchFamily="50" charset="-122"/>
              <a:cs typeface="+mj-cs"/>
            </a:endParaRPr>
          </a:p>
        </p:txBody>
      </p:sp>
      <p:pic>
        <p:nvPicPr>
          <p:cNvPr id="1024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982" y="2753430"/>
            <a:ext cx="625579" cy="62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855193" y="4407573"/>
            <a:ext cx="733771" cy="367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xmlns="" id="{CB19AE59-C6D1-4E03-91F0-292CC6A7AE2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73834"/>
                    </a14:imgEffect>
                  </a14:imgLayer>
                </a14:imgProps>
              </a:ext>
              <a:ext uri="{28A0092B-C50C-407E-A947-70E740481C1C}">
                <a14:useLocalDpi xmlns:a14="http://schemas.microsoft.com/office/drawing/2010/main" val="0"/>
              </a:ext>
            </a:extLst>
          </a:blip>
          <a:srcRect r="75263"/>
          <a:stretch/>
        </p:blipFill>
        <p:spPr>
          <a:xfrm>
            <a:off x="8502104" y="3472303"/>
            <a:ext cx="529334" cy="526653"/>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1626" y="676922"/>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IV   Writing: Introduction to Scenic Spot</a:t>
            </a:r>
          </a:p>
        </p:txBody>
      </p:sp>
      <p:pic>
        <p:nvPicPr>
          <p:cNvPr id="6"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E374569-799B-4830-8F03-BB4AACB11A01}"/>
              </a:ext>
            </a:extLst>
          </p:cNvPr>
          <p:cNvSpPr/>
          <p:nvPr/>
        </p:nvSpPr>
        <p:spPr>
          <a:xfrm>
            <a:off x="910202" y="1256514"/>
            <a:ext cx="10753640" cy="954107"/>
          </a:xfrm>
          <a:prstGeom prst="rect">
            <a:avLst/>
          </a:prstGeom>
        </p:spPr>
        <p:txBody>
          <a:bodyPr wrap="square">
            <a:spAutoFit/>
          </a:bodyPr>
          <a:lstStyle/>
          <a:p>
            <a:pPr lvl="0"/>
            <a:r>
              <a:rPr lang="en-US" altLang="zh-CN" sz="2800" b="1" dirty="0">
                <a:solidFill>
                  <a:schemeClr val="accent4">
                    <a:lumMod val="40000"/>
                    <a:lumOff val="60000"/>
                  </a:schemeClr>
                </a:solidFill>
              </a:rPr>
              <a:t>1. Finish the following exercises concerning the useful words and expressions in this unit.</a:t>
            </a:r>
          </a:p>
        </p:txBody>
      </p:sp>
      <p:sp>
        <p:nvSpPr>
          <p:cNvPr id="8" name="矩形 7">
            <a:extLst>
              <a:ext uri="{FF2B5EF4-FFF2-40B4-BE49-F238E27FC236}">
                <a16:creationId xmlns:a16="http://schemas.microsoft.com/office/drawing/2014/main" xmlns="" id="{B0137080-8133-4CE9-A1E6-F20C49188324}"/>
              </a:ext>
            </a:extLst>
          </p:cNvPr>
          <p:cNvSpPr/>
          <p:nvPr/>
        </p:nvSpPr>
        <p:spPr>
          <a:xfrm>
            <a:off x="1699923" y="2210621"/>
            <a:ext cx="10122171" cy="523220"/>
          </a:xfrm>
          <a:prstGeom prst="rect">
            <a:avLst/>
          </a:prstGeom>
        </p:spPr>
        <p:txBody>
          <a:bodyPr wrap="square">
            <a:spAutoFit/>
          </a:bodyPr>
          <a:lstStyle/>
          <a:p>
            <a:pPr lvl="0"/>
            <a:r>
              <a:rPr lang="en-US" altLang="zh-CN" sz="2800" b="1" dirty="0">
                <a:solidFill>
                  <a:srgbClr val="FFC000"/>
                </a:solidFill>
              </a:rPr>
              <a:t>Exercise 1: Fill in the blanks to complete each word.</a:t>
            </a:r>
          </a:p>
        </p:txBody>
      </p:sp>
      <p:grpSp>
        <p:nvGrpSpPr>
          <p:cNvPr id="9" name="Group 99081">
            <a:extLst>
              <a:ext uri="{FF2B5EF4-FFF2-40B4-BE49-F238E27FC236}">
                <a16:creationId xmlns:a16="http://schemas.microsoft.com/office/drawing/2014/main" xmlns="" id="{DFA393DB-FC22-4043-8AA8-0F7C7971AE23}"/>
              </a:ext>
            </a:extLst>
          </p:cNvPr>
          <p:cNvGrpSpPr/>
          <p:nvPr/>
        </p:nvGrpSpPr>
        <p:grpSpPr>
          <a:xfrm>
            <a:off x="2915883" y="2790214"/>
            <a:ext cx="6742279" cy="3471628"/>
            <a:chOff x="0" y="1"/>
            <a:chExt cx="2348971" cy="1416287"/>
          </a:xfrm>
        </p:grpSpPr>
        <p:sp>
          <p:nvSpPr>
            <p:cNvPr id="10" name="Shape 1638">
              <a:extLst>
                <a:ext uri="{FF2B5EF4-FFF2-40B4-BE49-F238E27FC236}">
                  <a16:creationId xmlns:a16="http://schemas.microsoft.com/office/drawing/2014/main" xmlns="" id="{AD84EEC6-0888-411B-8754-DB074E4C46E8}"/>
                </a:ext>
              </a:extLst>
            </p:cNvPr>
            <p:cNvSpPr/>
            <p:nvPr/>
          </p:nvSpPr>
          <p:spPr>
            <a:xfrm>
              <a:off x="544251" y="796011"/>
              <a:ext cx="1530349" cy="596989"/>
            </a:xfrm>
            <a:custGeom>
              <a:avLst/>
              <a:gdLst/>
              <a:ahLst/>
              <a:cxnLst/>
              <a:rect l="0" t="0" r="0" b="0"/>
              <a:pathLst>
                <a:path w="1530350" h="596989">
                  <a:moveTo>
                    <a:pt x="1016635" y="0"/>
                  </a:moveTo>
                  <a:lnTo>
                    <a:pt x="1260475" y="0"/>
                  </a:lnTo>
                  <a:lnTo>
                    <a:pt x="1260475" y="0"/>
                  </a:lnTo>
                  <a:lnTo>
                    <a:pt x="1530350" y="0"/>
                  </a:lnTo>
                  <a:lnTo>
                    <a:pt x="1530350" y="198996"/>
                  </a:lnTo>
                  <a:lnTo>
                    <a:pt x="1260475" y="198996"/>
                  </a:lnTo>
                  <a:lnTo>
                    <a:pt x="1260475" y="397993"/>
                  </a:lnTo>
                  <a:lnTo>
                    <a:pt x="1260475" y="596989"/>
                  </a:lnTo>
                  <a:lnTo>
                    <a:pt x="1016635" y="596989"/>
                  </a:lnTo>
                  <a:lnTo>
                    <a:pt x="1016635" y="397993"/>
                  </a:lnTo>
                  <a:lnTo>
                    <a:pt x="720090" y="397993"/>
                  </a:lnTo>
                  <a:lnTo>
                    <a:pt x="360045" y="397993"/>
                  </a:lnTo>
                  <a:lnTo>
                    <a:pt x="0" y="397993"/>
                  </a:lnTo>
                  <a:lnTo>
                    <a:pt x="0" y="198996"/>
                  </a:lnTo>
                  <a:lnTo>
                    <a:pt x="360045" y="198996"/>
                  </a:lnTo>
                  <a:lnTo>
                    <a:pt x="720090" y="198996"/>
                  </a:lnTo>
                  <a:lnTo>
                    <a:pt x="1016635" y="198996"/>
                  </a:lnTo>
                  <a:lnTo>
                    <a:pt x="1016635" y="0"/>
                  </a:lnTo>
                  <a:close/>
                </a:path>
              </a:pathLst>
            </a:custGeom>
            <a:ln w="0" cap="rnd">
              <a:round/>
            </a:ln>
          </p:spPr>
          <p:style>
            <a:lnRef idx="0">
              <a:srgbClr val="000000">
                <a:alpha val="0"/>
              </a:srgbClr>
            </a:lnRef>
            <a:fillRef idx="1">
              <a:srgbClr val="DEDDDC"/>
            </a:fillRef>
            <a:effectRef idx="0">
              <a:scrgbClr r="0" g="0" b="0"/>
            </a:effectRef>
            <a:fontRef idx="none"/>
          </p:style>
          <p:txBody>
            <a:bodyPr anchor="ctr"/>
            <a:lstStyle/>
            <a:p>
              <a:pPr algn="ctr"/>
              <a:endParaRPr lang="zh-CN" altLang="en-US" sz="4400"/>
            </a:p>
          </p:txBody>
        </p:sp>
        <p:sp>
          <p:nvSpPr>
            <p:cNvPr id="11" name="Shape 1639">
              <a:extLst>
                <a:ext uri="{FF2B5EF4-FFF2-40B4-BE49-F238E27FC236}">
                  <a16:creationId xmlns:a16="http://schemas.microsoft.com/office/drawing/2014/main" xmlns="" id="{E6CB7024-EBC9-467B-A7A9-70C60AFB6060}"/>
                </a:ext>
              </a:extLst>
            </p:cNvPr>
            <p:cNvSpPr/>
            <p:nvPr/>
          </p:nvSpPr>
          <p:spPr>
            <a:xfrm>
              <a:off x="4501" y="796011"/>
              <a:ext cx="269875" cy="397993"/>
            </a:xfrm>
            <a:custGeom>
              <a:avLst/>
              <a:gdLst/>
              <a:ahLst/>
              <a:cxnLst/>
              <a:rect l="0" t="0" r="0" b="0"/>
              <a:pathLst>
                <a:path w="269875" h="397993">
                  <a:moveTo>
                    <a:pt x="0" y="0"/>
                  </a:moveTo>
                  <a:lnTo>
                    <a:pt x="269875" y="0"/>
                  </a:lnTo>
                  <a:lnTo>
                    <a:pt x="269875" y="198996"/>
                  </a:lnTo>
                  <a:lnTo>
                    <a:pt x="269875" y="397993"/>
                  </a:lnTo>
                  <a:lnTo>
                    <a:pt x="0" y="397993"/>
                  </a:lnTo>
                  <a:lnTo>
                    <a:pt x="0" y="198996"/>
                  </a:lnTo>
                  <a:lnTo>
                    <a:pt x="0" y="0"/>
                  </a:lnTo>
                  <a:close/>
                </a:path>
              </a:pathLst>
            </a:custGeom>
            <a:ln w="0" cap="rnd">
              <a:round/>
            </a:ln>
          </p:spPr>
          <p:style>
            <a:lnRef idx="0">
              <a:srgbClr val="000000">
                <a:alpha val="0"/>
              </a:srgbClr>
            </a:lnRef>
            <a:fillRef idx="1">
              <a:srgbClr val="DEDDDC"/>
            </a:fillRef>
            <a:effectRef idx="0">
              <a:scrgbClr r="0" g="0" b="0"/>
            </a:effectRef>
            <a:fontRef idx="none"/>
          </p:style>
          <p:txBody>
            <a:bodyPr anchor="ctr"/>
            <a:lstStyle/>
            <a:p>
              <a:pPr algn="ctr"/>
              <a:endParaRPr lang="zh-CN" altLang="en-US" sz="4400"/>
            </a:p>
          </p:txBody>
        </p:sp>
        <p:sp>
          <p:nvSpPr>
            <p:cNvPr id="12" name="Shape 1640">
              <a:extLst>
                <a:ext uri="{FF2B5EF4-FFF2-40B4-BE49-F238E27FC236}">
                  <a16:creationId xmlns:a16="http://schemas.microsoft.com/office/drawing/2014/main" xmlns="" id="{B82ED8FF-91EF-47BA-A693-FDB4E1AA6E1E}"/>
                </a:ext>
              </a:extLst>
            </p:cNvPr>
            <p:cNvSpPr/>
            <p:nvPr/>
          </p:nvSpPr>
          <p:spPr>
            <a:xfrm>
              <a:off x="4501" y="199009"/>
              <a:ext cx="2339974" cy="596989"/>
            </a:xfrm>
            <a:custGeom>
              <a:avLst/>
              <a:gdLst/>
              <a:ahLst/>
              <a:cxnLst/>
              <a:rect l="0" t="0" r="0" b="0"/>
              <a:pathLst>
                <a:path w="2339975" h="596989">
                  <a:moveTo>
                    <a:pt x="0" y="0"/>
                  </a:moveTo>
                  <a:lnTo>
                    <a:pt x="269875" y="0"/>
                  </a:lnTo>
                  <a:lnTo>
                    <a:pt x="269875" y="198996"/>
                  </a:lnTo>
                  <a:lnTo>
                    <a:pt x="539750" y="198996"/>
                  </a:lnTo>
                  <a:lnTo>
                    <a:pt x="899795" y="198996"/>
                  </a:lnTo>
                  <a:lnTo>
                    <a:pt x="1259840" y="198996"/>
                  </a:lnTo>
                  <a:lnTo>
                    <a:pt x="1556385" y="198996"/>
                  </a:lnTo>
                  <a:lnTo>
                    <a:pt x="1556385" y="0"/>
                  </a:lnTo>
                  <a:lnTo>
                    <a:pt x="1800225" y="0"/>
                  </a:lnTo>
                  <a:lnTo>
                    <a:pt x="1800225" y="0"/>
                  </a:lnTo>
                  <a:lnTo>
                    <a:pt x="2070100" y="0"/>
                  </a:lnTo>
                  <a:lnTo>
                    <a:pt x="2070100" y="198996"/>
                  </a:lnTo>
                  <a:lnTo>
                    <a:pt x="2339975" y="198996"/>
                  </a:lnTo>
                  <a:lnTo>
                    <a:pt x="2339975" y="397993"/>
                  </a:lnTo>
                  <a:lnTo>
                    <a:pt x="2070100" y="397993"/>
                  </a:lnTo>
                  <a:lnTo>
                    <a:pt x="2070100" y="596989"/>
                  </a:lnTo>
                  <a:lnTo>
                    <a:pt x="1800225" y="596989"/>
                  </a:lnTo>
                  <a:lnTo>
                    <a:pt x="1800225" y="596989"/>
                  </a:lnTo>
                  <a:lnTo>
                    <a:pt x="1556385" y="596989"/>
                  </a:lnTo>
                  <a:lnTo>
                    <a:pt x="1556385" y="397993"/>
                  </a:lnTo>
                  <a:lnTo>
                    <a:pt x="1259840" y="397993"/>
                  </a:lnTo>
                  <a:lnTo>
                    <a:pt x="899795" y="397993"/>
                  </a:lnTo>
                  <a:lnTo>
                    <a:pt x="539750" y="397993"/>
                  </a:lnTo>
                  <a:lnTo>
                    <a:pt x="269875" y="397993"/>
                  </a:lnTo>
                  <a:lnTo>
                    <a:pt x="269875" y="596989"/>
                  </a:lnTo>
                  <a:lnTo>
                    <a:pt x="0" y="596989"/>
                  </a:lnTo>
                  <a:lnTo>
                    <a:pt x="0" y="397993"/>
                  </a:lnTo>
                  <a:lnTo>
                    <a:pt x="0" y="198996"/>
                  </a:lnTo>
                  <a:lnTo>
                    <a:pt x="0" y="0"/>
                  </a:lnTo>
                  <a:close/>
                </a:path>
              </a:pathLst>
            </a:custGeom>
            <a:ln w="0" cap="rnd">
              <a:round/>
            </a:ln>
          </p:spPr>
          <p:style>
            <a:lnRef idx="0">
              <a:srgbClr val="000000">
                <a:alpha val="0"/>
              </a:srgbClr>
            </a:lnRef>
            <a:fillRef idx="1">
              <a:srgbClr val="DEDDDC"/>
            </a:fillRef>
            <a:effectRef idx="0">
              <a:scrgbClr r="0" g="0" b="0"/>
            </a:effectRef>
            <a:fontRef idx="none"/>
          </p:style>
          <p:txBody>
            <a:bodyPr anchor="ctr"/>
            <a:lstStyle/>
            <a:p>
              <a:pPr algn="ctr"/>
              <a:endParaRPr lang="zh-CN" altLang="en-US" sz="4400"/>
            </a:p>
          </p:txBody>
        </p:sp>
        <p:sp>
          <p:nvSpPr>
            <p:cNvPr id="13" name="Shape 138932">
              <a:extLst>
                <a:ext uri="{FF2B5EF4-FFF2-40B4-BE49-F238E27FC236}">
                  <a16:creationId xmlns:a16="http://schemas.microsoft.com/office/drawing/2014/main" xmlns="" id="{02BACA1E-EE24-4324-ACE8-6D5D60EBB27B}"/>
                </a:ext>
              </a:extLst>
            </p:cNvPr>
            <p:cNvSpPr/>
            <p:nvPr/>
          </p:nvSpPr>
          <p:spPr>
            <a:xfrm>
              <a:off x="4501" y="1"/>
              <a:ext cx="269875" cy="198996"/>
            </a:xfrm>
            <a:custGeom>
              <a:avLst/>
              <a:gdLst/>
              <a:ahLst/>
              <a:cxnLst/>
              <a:rect l="0" t="0" r="0" b="0"/>
              <a:pathLst>
                <a:path w="269875" h="198996">
                  <a:moveTo>
                    <a:pt x="0" y="0"/>
                  </a:moveTo>
                  <a:lnTo>
                    <a:pt x="269875" y="0"/>
                  </a:lnTo>
                  <a:lnTo>
                    <a:pt x="269875" y="198996"/>
                  </a:lnTo>
                  <a:lnTo>
                    <a:pt x="0" y="198996"/>
                  </a:lnTo>
                  <a:lnTo>
                    <a:pt x="0" y="0"/>
                  </a:lnTo>
                </a:path>
              </a:pathLst>
            </a:custGeom>
            <a:ln w="0" cap="rnd">
              <a:round/>
            </a:ln>
          </p:spPr>
          <p:style>
            <a:lnRef idx="0">
              <a:srgbClr val="000000">
                <a:alpha val="0"/>
              </a:srgbClr>
            </a:lnRef>
            <a:fillRef idx="1">
              <a:srgbClr val="DEDDDC"/>
            </a:fillRef>
            <a:effectRef idx="0">
              <a:scrgbClr r="0" g="0" b="0"/>
            </a:effectRef>
            <a:fontRef idx="none"/>
          </p:style>
          <p:txBody>
            <a:bodyPr anchor="ctr"/>
            <a:lstStyle/>
            <a:p>
              <a:pPr algn="ctr"/>
              <a:endParaRPr lang="zh-CN" altLang="en-US" sz="4400"/>
            </a:p>
          </p:txBody>
        </p:sp>
        <p:sp>
          <p:nvSpPr>
            <p:cNvPr id="14" name="Shape 1642">
              <a:extLst>
                <a:ext uri="{FF2B5EF4-FFF2-40B4-BE49-F238E27FC236}">
                  <a16:creationId xmlns:a16="http://schemas.microsoft.com/office/drawing/2014/main" xmlns="" id="{B71B4AFA-D080-4059-8B91-672B51DEF20C}"/>
                </a:ext>
              </a:extLst>
            </p:cNvPr>
            <p:cNvSpPr/>
            <p:nvPr/>
          </p:nvSpPr>
          <p:spPr>
            <a:xfrm>
              <a:off x="4500" y="203501"/>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15" name="Shape 1643">
              <a:extLst>
                <a:ext uri="{FF2B5EF4-FFF2-40B4-BE49-F238E27FC236}">
                  <a16:creationId xmlns:a16="http://schemas.microsoft.com/office/drawing/2014/main" xmlns="" id="{99609CEA-39EB-44E2-BE3C-D231E6D22D09}"/>
                </a:ext>
              </a:extLst>
            </p:cNvPr>
            <p:cNvSpPr/>
            <p:nvPr/>
          </p:nvSpPr>
          <p:spPr>
            <a:xfrm>
              <a:off x="274375" y="203501"/>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16" name="Shape 1644">
              <a:extLst>
                <a:ext uri="{FF2B5EF4-FFF2-40B4-BE49-F238E27FC236}">
                  <a16:creationId xmlns:a16="http://schemas.microsoft.com/office/drawing/2014/main" xmlns="" id="{B2A37596-25B4-43D9-ACD4-3B2BC14785C9}"/>
                </a:ext>
              </a:extLst>
            </p:cNvPr>
            <p:cNvSpPr/>
            <p:nvPr/>
          </p:nvSpPr>
          <p:spPr>
            <a:xfrm>
              <a:off x="0" y="398006"/>
              <a:ext cx="274371" cy="0"/>
            </a:xfrm>
            <a:custGeom>
              <a:avLst/>
              <a:gdLst/>
              <a:ahLst/>
              <a:cxnLst/>
              <a:rect l="0" t="0" r="0" b="0"/>
              <a:pathLst>
                <a:path w="274371">
                  <a:moveTo>
                    <a:pt x="0" y="0"/>
                  </a:moveTo>
                  <a:lnTo>
                    <a:pt x="274371"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17" name="Shape 1645">
              <a:extLst>
                <a:ext uri="{FF2B5EF4-FFF2-40B4-BE49-F238E27FC236}">
                  <a16:creationId xmlns:a16="http://schemas.microsoft.com/office/drawing/2014/main" xmlns="" id="{4A13E398-EBE6-4575-8813-0CD67DA8D940}"/>
                </a:ext>
              </a:extLst>
            </p:cNvPr>
            <p:cNvSpPr/>
            <p:nvPr/>
          </p:nvSpPr>
          <p:spPr>
            <a:xfrm>
              <a:off x="4500" y="402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18" name="Shape 1646">
              <a:extLst>
                <a:ext uri="{FF2B5EF4-FFF2-40B4-BE49-F238E27FC236}">
                  <a16:creationId xmlns:a16="http://schemas.microsoft.com/office/drawing/2014/main" xmlns="" id="{CE09BA43-7E0C-476C-91E1-E3B6285ECBF1}"/>
                </a:ext>
              </a:extLst>
            </p:cNvPr>
            <p:cNvSpPr/>
            <p:nvPr/>
          </p:nvSpPr>
          <p:spPr>
            <a:xfrm>
              <a:off x="274375" y="398006"/>
              <a:ext cx="269875" cy="0"/>
            </a:xfrm>
            <a:custGeom>
              <a:avLst/>
              <a:gdLst/>
              <a:ahLst/>
              <a:cxnLst/>
              <a:rect l="0" t="0" r="0" b="0"/>
              <a:pathLst>
                <a:path w="269875">
                  <a:moveTo>
                    <a:pt x="0" y="0"/>
                  </a:moveTo>
                  <a:lnTo>
                    <a:pt x="26987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19" name="Shape 1647">
              <a:extLst>
                <a:ext uri="{FF2B5EF4-FFF2-40B4-BE49-F238E27FC236}">
                  <a16:creationId xmlns:a16="http://schemas.microsoft.com/office/drawing/2014/main" xmlns="" id="{749FFA9F-E1EF-408E-BD5E-C84474F049F4}"/>
                </a:ext>
              </a:extLst>
            </p:cNvPr>
            <p:cNvSpPr/>
            <p:nvPr/>
          </p:nvSpPr>
          <p:spPr>
            <a:xfrm>
              <a:off x="274375" y="402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20" name="Shape 1648">
              <a:extLst>
                <a:ext uri="{FF2B5EF4-FFF2-40B4-BE49-F238E27FC236}">
                  <a16:creationId xmlns:a16="http://schemas.microsoft.com/office/drawing/2014/main" xmlns="" id="{25378E66-3196-41F4-96C6-2F6CC5A9CBE9}"/>
                </a:ext>
              </a:extLst>
            </p:cNvPr>
            <p:cNvSpPr/>
            <p:nvPr/>
          </p:nvSpPr>
          <p:spPr>
            <a:xfrm>
              <a:off x="544250" y="398006"/>
              <a:ext cx="360045" cy="0"/>
            </a:xfrm>
            <a:custGeom>
              <a:avLst/>
              <a:gdLst/>
              <a:ahLst/>
              <a:cxnLst/>
              <a:rect l="0" t="0" r="0" b="0"/>
              <a:pathLst>
                <a:path w="360045">
                  <a:moveTo>
                    <a:pt x="0" y="0"/>
                  </a:moveTo>
                  <a:lnTo>
                    <a:pt x="36004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21" name="Shape 1649">
              <a:extLst>
                <a:ext uri="{FF2B5EF4-FFF2-40B4-BE49-F238E27FC236}">
                  <a16:creationId xmlns:a16="http://schemas.microsoft.com/office/drawing/2014/main" xmlns="" id="{05597044-E3B8-4C6B-A3D6-1813464B994B}"/>
                </a:ext>
              </a:extLst>
            </p:cNvPr>
            <p:cNvSpPr/>
            <p:nvPr/>
          </p:nvSpPr>
          <p:spPr>
            <a:xfrm>
              <a:off x="544250" y="402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22" name="Shape 1650">
              <a:extLst>
                <a:ext uri="{FF2B5EF4-FFF2-40B4-BE49-F238E27FC236}">
                  <a16:creationId xmlns:a16="http://schemas.microsoft.com/office/drawing/2014/main" xmlns="" id="{2F0386A5-268F-45FD-B3D9-3ACD9C9A4E49}"/>
                </a:ext>
              </a:extLst>
            </p:cNvPr>
            <p:cNvSpPr/>
            <p:nvPr/>
          </p:nvSpPr>
          <p:spPr>
            <a:xfrm>
              <a:off x="904295" y="398006"/>
              <a:ext cx="360045" cy="0"/>
            </a:xfrm>
            <a:custGeom>
              <a:avLst/>
              <a:gdLst/>
              <a:ahLst/>
              <a:cxnLst/>
              <a:rect l="0" t="0" r="0" b="0"/>
              <a:pathLst>
                <a:path w="360045">
                  <a:moveTo>
                    <a:pt x="0" y="0"/>
                  </a:moveTo>
                  <a:lnTo>
                    <a:pt x="36004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23" name="Shape 1651">
              <a:extLst>
                <a:ext uri="{FF2B5EF4-FFF2-40B4-BE49-F238E27FC236}">
                  <a16:creationId xmlns:a16="http://schemas.microsoft.com/office/drawing/2014/main" xmlns="" id="{656AC0AB-826A-4808-8A86-09D13EB548FB}"/>
                </a:ext>
              </a:extLst>
            </p:cNvPr>
            <p:cNvSpPr/>
            <p:nvPr/>
          </p:nvSpPr>
          <p:spPr>
            <a:xfrm>
              <a:off x="904295" y="402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24" name="Shape 1652">
              <a:extLst>
                <a:ext uri="{FF2B5EF4-FFF2-40B4-BE49-F238E27FC236}">
                  <a16:creationId xmlns:a16="http://schemas.microsoft.com/office/drawing/2014/main" xmlns="" id="{4B5BEDD7-B814-425C-B246-8946B7E8E132}"/>
                </a:ext>
              </a:extLst>
            </p:cNvPr>
            <p:cNvSpPr/>
            <p:nvPr/>
          </p:nvSpPr>
          <p:spPr>
            <a:xfrm>
              <a:off x="1264340" y="398006"/>
              <a:ext cx="296545" cy="0"/>
            </a:xfrm>
            <a:custGeom>
              <a:avLst/>
              <a:gdLst/>
              <a:ahLst/>
              <a:cxnLst/>
              <a:rect l="0" t="0" r="0" b="0"/>
              <a:pathLst>
                <a:path w="296545">
                  <a:moveTo>
                    <a:pt x="0" y="0"/>
                  </a:moveTo>
                  <a:lnTo>
                    <a:pt x="29654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25" name="Shape 1653">
              <a:extLst>
                <a:ext uri="{FF2B5EF4-FFF2-40B4-BE49-F238E27FC236}">
                  <a16:creationId xmlns:a16="http://schemas.microsoft.com/office/drawing/2014/main" xmlns="" id="{6EC7524D-BC60-4BBF-BE18-C12F596B49F5}"/>
                </a:ext>
              </a:extLst>
            </p:cNvPr>
            <p:cNvSpPr/>
            <p:nvPr/>
          </p:nvSpPr>
          <p:spPr>
            <a:xfrm>
              <a:off x="1264340" y="402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26" name="Shape 1654">
              <a:extLst>
                <a:ext uri="{FF2B5EF4-FFF2-40B4-BE49-F238E27FC236}">
                  <a16:creationId xmlns:a16="http://schemas.microsoft.com/office/drawing/2014/main" xmlns="" id="{2C5D30B8-4CCD-48AA-9223-BD05DB553386}"/>
                </a:ext>
              </a:extLst>
            </p:cNvPr>
            <p:cNvSpPr/>
            <p:nvPr/>
          </p:nvSpPr>
          <p:spPr>
            <a:xfrm>
              <a:off x="1560885" y="402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27" name="Shape 1655">
              <a:extLst>
                <a:ext uri="{FF2B5EF4-FFF2-40B4-BE49-F238E27FC236}">
                  <a16:creationId xmlns:a16="http://schemas.microsoft.com/office/drawing/2014/main" xmlns="" id="{B86885F9-3484-4878-8595-70392541AB3F}"/>
                </a:ext>
              </a:extLst>
            </p:cNvPr>
            <p:cNvSpPr/>
            <p:nvPr/>
          </p:nvSpPr>
          <p:spPr>
            <a:xfrm>
              <a:off x="1804725" y="402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28" name="Shape 1656">
              <a:extLst>
                <a:ext uri="{FF2B5EF4-FFF2-40B4-BE49-F238E27FC236}">
                  <a16:creationId xmlns:a16="http://schemas.microsoft.com/office/drawing/2014/main" xmlns="" id="{5ED246C7-024C-435A-AB74-E3ADBB9673AC}"/>
                </a:ext>
              </a:extLst>
            </p:cNvPr>
            <p:cNvSpPr/>
            <p:nvPr/>
          </p:nvSpPr>
          <p:spPr>
            <a:xfrm>
              <a:off x="2074599" y="398006"/>
              <a:ext cx="274371" cy="0"/>
            </a:xfrm>
            <a:custGeom>
              <a:avLst/>
              <a:gdLst/>
              <a:ahLst/>
              <a:cxnLst/>
              <a:rect l="0" t="0" r="0" b="0"/>
              <a:pathLst>
                <a:path w="274371">
                  <a:moveTo>
                    <a:pt x="0" y="0"/>
                  </a:moveTo>
                  <a:lnTo>
                    <a:pt x="274371"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29" name="Shape 1657">
              <a:extLst>
                <a:ext uri="{FF2B5EF4-FFF2-40B4-BE49-F238E27FC236}">
                  <a16:creationId xmlns:a16="http://schemas.microsoft.com/office/drawing/2014/main" xmlns="" id="{ABA4C660-CD3F-44E0-866D-5AA79B4D1DDE}"/>
                </a:ext>
              </a:extLst>
            </p:cNvPr>
            <p:cNvSpPr/>
            <p:nvPr/>
          </p:nvSpPr>
          <p:spPr>
            <a:xfrm>
              <a:off x="2074599" y="402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30" name="Shape 1658">
              <a:extLst>
                <a:ext uri="{FF2B5EF4-FFF2-40B4-BE49-F238E27FC236}">
                  <a16:creationId xmlns:a16="http://schemas.microsoft.com/office/drawing/2014/main" xmlns="" id="{51DCE068-7F2B-43C4-8030-F118464196EA}"/>
                </a:ext>
              </a:extLst>
            </p:cNvPr>
            <p:cNvSpPr/>
            <p:nvPr/>
          </p:nvSpPr>
          <p:spPr>
            <a:xfrm>
              <a:off x="2344474" y="402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31" name="Shape 1659">
              <a:extLst>
                <a:ext uri="{FF2B5EF4-FFF2-40B4-BE49-F238E27FC236}">
                  <a16:creationId xmlns:a16="http://schemas.microsoft.com/office/drawing/2014/main" xmlns="" id="{F997C41F-5B31-4E3B-9729-FEE123332C9A}"/>
                </a:ext>
              </a:extLst>
            </p:cNvPr>
            <p:cNvSpPr/>
            <p:nvPr/>
          </p:nvSpPr>
          <p:spPr>
            <a:xfrm>
              <a:off x="0" y="597005"/>
              <a:ext cx="274371" cy="0"/>
            </a:xfrm>
            <a:custGeom>
              <a:avLst/>
              <a:gdLst/>
              <a:ahLst/>
              <a:cxnLst/>
              <a:rect l="0" t="0" r="0" b="0"/>
              <a:pathLst>
                <a:path w="274371">
                  <a:moveTo>
                    <a:pt x="0" y="0"/>
                  </a:moveTo>
                  <a:lnTo>
                    <a:pt x="274371"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32" name="Shape 1660">
              <a:extLst>
                <a:ext uri="{FF2B5EF4-FFF2-40B4-BE49-F238E27FC236}">
                  <a16:creationId xmlns:a16="http://schemas.microsoft.com/office/drawing/2014/main" xmlns="" id="{7A307B16-0C47-4DC0-B6A2-4D5D76387971}"/>
                </a:ext>
              </a:extLst>
            </p:cNvPr>
            <p:cNvSpPr/>
            <p:nvPr/>
          </p:nvSpPr>
          <p:spPr>
            <a:xfrm>
              <a:off x="4500" y="601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33" name="Shape 1661">
              <a:extLst>
                <a:ext uri="{FF2B5EF4-FFF2-40B4-BE49-F238E27FC236}">
                  <a16:creationId xmlns:a16="http://schemas.microsoft.com/office/drawing/2014/main" xmlns="" id="{2C204D80-71E7-4B8F-8FD0-FAEF1109D375}"/>
                </a:ext>
              </a:extLst>
            </p:cNvPr>
            <p:cNvSpPr/>
            <p:nvPr/>
          </p:nvSpPr>
          <p:spPr>
            <a:xfrm>
              <a:off x="274375" y="597005"/>
              <a:ext cx="269875" cy="0"/>
            </a:xfrm>
            <a:custGeom>
              <a:avLst/>
              <a:gdLst/>
              <a:ahLst/>
              <a:cxnLst/>
              <a:rect l="0" t="0" r="0" b="0"/>
              <a:pathLst>
                <a:path w="269875">
                  <a:moveTo>
                    <a:pt x="0" y="0"/>
                  </a:moveTo>
                  <a:lnTo>
                    <a:pt x="26987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34" name="Shape 1662">
              <a:extLst>
                <a:ext uri="{FF2B5EF4-FFF2-40B4-BE49-F238E27FC236}">
                  <a16:creationId xmlns:a16="http://schemas.microsoft.com/office/drawing/2014/main" xmlns="" id="{1F1CDD75-FEB7-414D-A6F8-155B60176BCC}"/>
                </a:ext>
              </a:extLst>
            </p:cNvPr>
            <p:cNvSpPr/>
            <p:nvPr/>
          </p:nvSpPr>
          <p:spPr>
            <a:xfrm>
              <a:off x="274375" y="601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35" name="Shape 1663">
              <a:extLst>
                <a:ext uri="{FF2B5EF4-FFF2-40B4-BE49-F238E27FC236}">
                  <a16:creationId xmlns:a16="http://schemas.microsoft.com/office/drawing/2014/main" xmlns="" id="{10D15DD4-6B20-4248-801A-733B5F2A3841}"/>
                </a:ext>
              </a:extLst>
            </p:cNvPr>
            <p:cNvSpPr/>
            <p:nvPr/>
          </p:nvSpPr>
          <p:spPr>
            <a:xfrm>
              <a:off x="544250" y="597005"/>
              <a:ext cx="360045" cy="0"/>
            </a:xfrm>
            <a:custGeom>
              <a:avLst/>
              <a:gdLst/>
              <a:ahLst/>
              <a:cxnLst/>
              <a:rect l="0" t="0" r="0" b="0"/>
              <a:pathLst>
                <a:path w="360045">
                  <a:moveTo>
                    <a:pt x="0" y="0"/>
                  </a:moveTo>
                  <a:lnTo>
                    <a:pt x="36004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36" name="Shape 1664">
              <a:extLst>
                <a:ext uri="{FF2B5EF4-FFF2-40B4-BE49-F238E27FC236}">
                  <a16:creationId xmlns:a16="http://schemas.microsoft.com/office/drawing/2014/main" xmlns="" id="{2ABEE2E0-D545-46FC-861E-8B2EA2DA9490}"/>
                </a:ext>
              </a:extLst>
            </p:cNvPr>
            <p:cNvSpPr/>
            <p:nvPr/>
          </p:nvSpPr>
          <p:spPr>
            <a:xfrm>
              <a:off x="904295" y="597005"/>
              <a:ext cx="360045" cy="0"/>
            </a:xfrm>
            <a:custGeom>
              <a:avLst/>
              <a:gdLst/>
              <a:ahLst/>
              <a:cxnLst/>
              <a:rect l="0" t="0" r="0" b="0"/>
              <a:pathLst>
                <a:path w="360045">
                  <a:moveTo>
                    <a:pt x="0" y="0"/>
                  </a:moveTo>
                  <a:lnTo>
                    <a:pt x="36004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37" name="Shape 1665">
              <a:extLst>
                <a:ext uri="{FF2B5EF4-FFF2-40B4-BE49-F238E27FC236}">
                  <a16:creationId xmlns:a16="http://schemas.microsoft.com/office/drawing/2014/main" xmlns="" id="{B8A79E59-8450-43FA-BE8B-36BAA7394E72}"/>
                </a:ext>
              </a:extLst>
            </p:cNvPr>
            <p:cNvSpPr/>
            <p:nvPr/>
          </p:nvSpPr>
          <p:spPr>
            <a:xfrm>
              <a:off x="1264340" y="597005"/>
              <a:ext cx="296545" cy="0"/>
            </a:xfrm>
            <a:custGeom>
              <a:avLst/>
              <a:gdLst/>
              <a:ahLst/>
              <a:cxnLst/>
              <a:rect l="0" t="0" r="0" b="0"/>
              <a:pathLst>
                <a:path w="296545">
                  <a:moveTo>
                    <a:pt x="0" y="0"/>
                  </a:moveTo>
                  <a:lnTo>
                    <a:pt x="29654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38" name="Shape 1666">
              <a:extLst>
                <a:ext uri="{FF2B5EF4-FFF2-40B4-BE49-F238E27FC236}">
                  <a16:creationId xmlns:a16="http://schemas.microsoft.com/office/drawing/2014/main" xmlns="" id="{69C28F8E-6908-4679-B082-87FF3646DF95}"/>
                </a:ext>
              </a:extLst>
            </p:cNvPr>
            <p:cNvSpPr/>
            <p:nvPr/>
          </p:nvSpPr>
          <p:spPr>
            <a:xfrm>
              <a:off x="1560885" y="597005"/>
              <a:ext cx="243840" cy="0"/>
            </a:xfrm>
            <a:custGeom>
              <a:avLst/>
              <a:gdLst/>
              <a:ahLst/>
              <a:cxnLst/>
              <a:rect l="0" t="0" r="0" b="0"/>
              <a:pathLst>
                <a:path w="243840">
                  <a:moveTo>
                    <a:pt x="0" y="0"/>
                  </a:moveTo>
                  <a:lnTo>
                    <a:pt x="24384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39" name="Shape 1667">
              <a:extLst>
                <a:ext uri="{FF2B5EF4-FFF2-40B4-BE49-F238E27FC236}">
                  <a16:creationId xmlns:a16="http://schemas.microsoft.com/office/drawing/2014/main" xmlns="" id="{55AD12D4-98AA-4423-BB18-F94CB124D1BF}"/>
                </a:ext>
              </a:extLst>
            </p:cNvPr>
            <p:cNvSpPr/>
            <p:nvPr/>
          </p:nvSpPr>
          <p:spPr>
            <a:xfrm>
              <a:off x="1560885" y="601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40" name="Shape 1668">
              <a:extLst>
                <a:ext uri="{FF2B5EF4-FFF2-40B4-BE49-F238E27FC236}">
                  <a16:creationId xmlns:a16="http://schemas.microsoft.com/office/drawing/2014/main" xmlns="" id="{214C5714-1679-4C15-B0FD-6015FADB5E2E}"/>
                </a:ext>
              </a:extLst>
            </p:cNvPr>
            <p:cNvSpPr/>
            <p:nvPr/>
          </p:nvSpPr>
          <p:spPr>
            <a:xfrm>
              <a:off x="1804725" y="597005"/>
              <a:ext cx="269875" cy="0"/>
            </a:xfrm>
            <a:custGeom>
              <a:avLst/>
              <a:gdLst/>
              <a:ahLst/>
              <a:cxnLst/>
              <a:rect l="0" t="0" r="0" b="0"/>
              <a:pathLst>
                <a:path w="269875">
                  <a:moveTo>
                    <a:pt x="0" y="0"/>
                  </a:moveTo>
                  <a:lnTo>
                    <a:pt x="26987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41" name="Shape 1669">
              <a:extLst>
                <a:ext uri="{FF2B5EF4-FFF2-40B4-BE49-F238E27FC236}">
                  <a16:creationId xmlns:a16="http://schemas.microsoft.com/office/drawing/2014/main" xmlns="" id="{08465873-9764-47C9-9A12-A89F7A4B8F7E}"/>
                </a:ext>
              </a:extLst>
            </p:cNvPr>
            <p:cNvSpPr/>
            <p:nvPr/>
          </p:nvSpPr>
          <p:spPr>
            <a:xfrm>
              <a:off x="1804725" y="601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42" name="Shape 1670">
              <a:extLst>
                <a:ext uri="{FF2B5EF4-FFF2-40B4-BE49-F238E27FC236}">
                  <a16:creationId xmlns:a16="http://schemas.microsoft.com/office/drawing/2014/main" xmlns="" id="{3584B57F-9838-4E21-B4EB-28E324F0AC96}"/>
                </a:ext>
              </a:extLst>
            </p:cNvPr>
            <p:cNvSpPr/>
            <p:nvPr/>
          </p:nvSpPr>
          <p:spPr>
            <a:xfrm>
              <a:off x="2074600" y="597005"/>
              <a:ext cx="274371" cy="0"/>
            </a:xfrm>
            <a:custGeom>
              <a:avLst/>
              <a:gdLst/>
              <a:ahLst/>
              <a:cxnLst/>
              <a:rect l="0" t="0" r="0" b="0"/>
              <a:pathLst>
                <a:path w="274371">
                  <a:moveTo>
                    <a:pt x="0" y="0"/>
                  </a:moveTo>
                  <a:lnTo>
                    <a:pt x="274371"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43" name="Shape 1671">
              <a:extLst>
                <a:ext uri="{FF2B5EF4-FFF2-40B4-BE49-F238E27FC236}">
                  <a16:creationId xmlns:a16="http://schemas.microsoft.com/office/drawing/2014/main" xmlns="" id="{599C1DA6-6DE8-4751-B96B-E6218AD049D6}"/>
                </a:ext>
              </a:extLst>
            </p:cNvPr>
            <p:cNvSpPr/>
            <p:nvPr/>
          </p:nvSpPr>
          <p:spPr>
            <a:xfrm>
              <a:off x="2074600" y="601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44" name="Shape 1672">
              <a:extLst>
                <a:ext uri="{FF2B5EF4-FFF2-40B4-BE49-F238E27FC236}">
                  <a16:creationId xmlns:a16="http://schemas.microsoft.com/office/drawing/2014/main" xmlns="" id="{EAD98A51-F237-4BFD-A1C6-A2B68BA4E6E7}"/>
                </a:ext>
              </a:extLst>
            </p:cNvPr>
            <p:cNvSpPr/>
            <p:nvPr/>
          </p:nvSpPr>
          <p:spPr>
            <a:xfrm>
              <a:off x="0" y="796005"/>
              <a:ext cx="278879" cy="0"/>
            </a:xfrm>
            <a:custGeom>
              <a:avLst/>
              <a:gdLst/>
              <a:ahLst/>
              <a:cxnLst/>
              <a:rect l="0" t="0" r="0" b="0"/>
              <a:pathLst>
                <a:path w="278879">
                  <a:moveTo>
                    <a:pt x="0" y="0"/>
                  </a:moveTo>
                  <a:lnTo>
                    <a:pt x="278879"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45" name="Shape 1673">
              <a:extLst>
                <a:ext uri="{FF2B5EF4-FFF2-40B4-BE49-F238E27FC236}">
                  <a16:creationId xmlns:a16="http://schemas.microsoft.com/office/drawing/2014/main" xmlns="" id="{2E56E0F2-286A-41D8-8F80-A650D346E640}"/>
                </a:ext>
              </a:extLst>
            </p:cNvPr>
            <p:cNvSpPr/>
            <p:nvPr/>
          </p:nvSpPr>
          <p:spPr>
            <a:xfrm>
              <a:off x="4500" y="800503"/>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46" name="Shape 1674">
              <a:extLst>
                <a:ext uri="{FF2B5EF4-FFF2-40B4-BE49-F238E27FC236}">
                  <a16:creationId xmlns:a16="http://schemas.microsoft.com/office/drawing/2014/main" xmlns="" id="{33A0CCC4-3CE2-4960-AB35-C8493EE8B501}"/>
                </a:ext>
              </a:extLst>
            </p:cNvPr>
            <p:cNvSpPr/>
            <p:nvPr/>
          </p:nvSpPr>
          <p:spPr>
            <a:xfrm>
              <a:off x="274375" y="800503"/>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47" name="Shape 1675">
              <a:extLst>
                <a:ext uri="{FF2B5EF4-FFF2-40B4-BE49-F238E27FC236}">
                  <a16:creationId xmlns:a16="http://schemas.microsoft.com/office/drawing/2014/main" xmlns="" id="{515B7922-8AE6-45FA-9697-B99193AA606F}"/>
                </a:ext>
              </a:extLst>
            </p:cNvPr>
            <p:cNvSpPr/>
            <p:nvPr/>
          </p:nvSpPr>
          <p:spPr>
            <a:xfrm>
              <a:off x="1556385" y="796005"/>
              <a:ext cx="248336" cy="0"/>
            </a:xfrm>
            <a:custGeom>
              <a:avLst/>
              <a:gdLst/>
              <a:ahLst/>
              <a:cxnLst/>
              <a:rect l="0" t="0" r="0" b="0"/>
              <a:pathLst>
                <a:path w="248336">
                  <a:moveTo>
                    <a:pt x="0" y="0"/>
                  </a:moveTo>
                  <a:lnTo>
                    <a:pt x="248336"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48" name="Shape 1676">
              <a:extLst>
                <a:ext uri="{FF2B5EF4-FFF2-40B4-BE49-F238E27FC236}">
                  <a16:creationId xmlns:a16="http://schemas.microsoft.com/office/drawing/2014/main" xmlns="" id="{63B90506-DDCC-4080-BAF0-A59AB64689DA}"/>
                </a:ext>
              </a:extLst>
            </p:cNvPr>
            <p:cNvSpPr/>
            <p:nvPr/>
          </p:nvSpPr>
          <p:spPr>
            <a:xfrm>
              <a:off x="1560885" y="800503"/>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49" name="Shape 1677">
              <a:extLst>
                <a:ext uri="{FF2B5EF4-FFF2-40B4-BE49-F238E27FC236}">
                  <a16:creationId xmlns:a16="http://schemas.microsoft.com/office/drawing/2014/main" xmlns="" id="{0E00AFE8-BF5C-4976-87AC-1563DF8DBCCD}"/>
                </a:ext>
              </a:extLst>
            </p:cNvPr>
            <p:cNvSpPr/>
            <p:nvPr/>
          </p:nvSpPr>
          <p:spPr>
            <a:xfrm>
              <a:off x="1804725" y="796005"/>
              <a:ext cx="274371" cy="0"/>
            </a:xfrm>
            <a:custGeom>
              <a:avLst/>
              <a:gdLst/>
              <a:ahLst/>
              <a:cxnLst/>
              <a:rect l="0" t="0" r="0" b="0"/>
              <a:pathLst>
                <a:path w="274371">
                  <a:moveTo>
                    <a:pt x="0" y="0"/>
                  </a:moveTo>
                  <a:lnTo>
                    <a:pt x="274371"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50" name="Shape 1678">
              <a:extLst>
                <a:ext uri="{FF2B5EF4-FFF2-40B4-BE49-F238E27FC236}">
                  <a16:creationId xmlns:a16="http://schemas.microsoft.com/office/drawing/2014/main" xmlns="" id="{219FA9D9-A4EE-41C7-A8C2-6F862092B17F}"/>
                </a:ext>
              </a:extLst>
            </p:cNvPr>
            <p:cNvSpPr/>
            <p:nvPr/>
          </p:nvSpPr>
          <p:spPr>
            <a:xfrm>
              <a:off x="1804725" y="800503"/>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51" name="Shape 1679">
              <a:extLst>
                <a:ext uri="{FF2B5EF4-FFF2-40B4-BE49-F238E27FC236}">
                  <a16:creationId xmlns:a16="http://schemas.microsoft.com/office/drawing/2014/main" xmlns="" id="{B297FBBE-C519-49E0-B340-CEA95EF8F9D8}"/>
                </a:ext>
              </a:extLst>
            </p:cNvPr>
            <p:cNvSpPr/>
            <p:nvPr/>
          </p:nvSpPr>
          <p:spPr>
            <a:xfrm>
              <a:off x="2074600" y="800503"/>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52" name="Shape 1680">
              <a:extLst>
                <a:ext uri="{FF2B5EF4-FFF2-40B4-BE49-F238E27FC236}">
                  <a16:creationId xmlns:a16="http://schemas.microsoft.com/office/drawing/2014/main" xmlns="" id="{E4C7C2C8-C806-498D-9463-F60D750F3929}"/>
                </a:ext>
              </a:extLst>
            </p:cNvPr>
            <p:cNvSpPr/>
            <p:nvPr/>
          </p:nvSpPr>
          <p:spPr>
            <a:xfrm>
              <a:off x="0" y="995006"/>
              <a:ext cx="278879" cy="0"/>
            </a:xfrm>
            <a:custGeom>
              <a:avLst/>
              <a:gdLst/>
              <a:ahLst/>
              <a:cxnLst/>
              <a:rect l="0" t="0" r="0" b="0"/>
              <a:pathLst>
                <a:path w="278879">
                  <a:moveTo>
                    <a:pt x="0" y="0"/>
                  </a:moveTo>
                  <a:lnTo>
                    <a:pt x="278879"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53" name="Shape 1681">
              <a:extLst>
                <a:ext uri="{FF2B5EF4-FFF2-40B4-BE49-F238E27FC236}">
                  <a16:creationId xmlns:a16="http://schemas.microsoft.com/office/drawing/2014/main" xmlns="" id="{DBBA0BF3-3F4C-41FF-B318-C9BE4B234804}"/>
                </a:ext>
              </a:extLst>
            </p:cNvPr>
            <p:cNvSpPr/>
            <p:nvPr/>
          </p:nvSpPr>
          <p:spPr>
            <a:xfrm>
              <a:off x="4500" y="999500"/>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54" name="Shape 1682">
              <a:extLst>
                <a:ext uri="{FF2B5EF4-FFF2-40B4-BE49-F238E27FC236}">
                  <a16:creationId xmlns:a16="http://schemas.microsoft.com/office/drawing/2014/main" xmlns="" id="{1CF02F55-F482-4670-B893-6550771B08C7}"/>
                </a:ext>
              </a:extLst>
            </p:cNvPr>
            <p:cNvSpPr/>
            <p:nvPr/>
          </p:nvSpPr>
          <p:spPr>
            <a:xfrm>
              <a:off x="274375" y="999500"/>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55" name="Shape 1683">
              <a:extLst>
                <a:ext uri="{FF2B5EF4-FFF2-40B4-BE49-F238E27FC236}">
                  <a16:creationId xmlns:a16="http://schemas.microsoft.com/office/drawing/2014/main" xmlns="" id="{6B36D409-5FAD-4BC9-A285-D21A03788C60}"/>
                </a:ext>
              </a:extLst>
            </p:cNvPr>
            <p:cNvSpPr/>
            <p:nvPr/>
          </p:nvSpPr>
          <p:spPr>
            <a:xfrm>
              <a:off x="539750" y="995006"/>
              <a:ext cx="364541" cy="0"/>
            </a:xfrm>
            <a:custGeom>
              <a:avLst/>
              <a:gdLst/>
              <a:ahLst/>
              <a:cxnLst/>
              <a:rect l="0" t="0" r="0" b="0"/>
              <a:pathLst>
                <a:path w="364541">
                  <a:moveTo>
                    <a:pt x="0" y="0"/>
                  </a:moveTo>
                  <a:lnTo>
                    <a:pt x="364541"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56" name="Shape 1684">
              <a:extLst>
                <a:ext uri="{FF2B5EF4-FFF2-40B4-BE49-F238E27FC236}">
                  <a16:creationId xmlns:a16="http://schemas.microsoft.com/office/drawing/2014/main" xmlns="" id="{DE8E4D74-2CEE-4F6E-AE52-D8345B0464DA}"/>
                </a:ext>
              </a:extLst>
            </p:cNvPr>
            <p:cNvSpPr/>
            <p:nvPr/>
          </p:nvSpPr>
          <p:spPr>
            <a:xfrm>
              <a:off x="544250" y="999500"/>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57" name="Shape 1685">
              <a:extLst>
                <a:ext uri="{FF2B5EF4-FFF2-40B4-BE49-F238E27FC236}">
                  <a16:creationId xmlns:a16="http://schemas.microsoft.com/office/drawing/2014/main" xmlns="" id="{151ACC25-1FEB-4017-AC4D-9465A1EC55F6}"/>
                </a:ext>
              </a:extLst>
            </p:cNvPr>
            <p:cNvSpPr/>
            <p:nvPr/>
          </p:nvSpPr>
          <p:spPr>
            <a:xfrm>
              <a:off x="904295" y="995006"/>
              <a:ext cx="360045" cy="0"/>
            </a:xfrm>
            <a:custGeom>
              <a:avLst/>
              <a:gdLst/>
              <a:ahLst/>
              <a:cxnLst/>
              <a:rect l="0" t="0" r="0" b="0"/>
              <a:pathLst>
                <a:path w="360045">
                  <a:moveTo>
                    <a:pt x="0" y="0"/>
                  </a:moveTo>
                  <a:lnTo>
                    <a:pt x="36004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58" name="Shape 1686">
              <a:extLst>
                <a:ext uri="{FF2B5EF4-FFF2-40B4-BE49-F238E27FC236}">
                  <a16:creationId xmlns:a16="http://schemas.microsoft.com/office/drawing/2014/main" xmlns="" id="{084C5CBF-5C41-4798-8503-7635914F4D26}"/>
                </a:ext>
              </a:extLst>
            </p:cNvPr>
            <p:cNvSpPr/>
            <p:nvPr/>
          </p:nvSpPr>
          <p:spPr>
            <a:xfrm>
              <a:off x="904295" y="999500"/>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59" name="Shape 1687">
              <a:extLst>
                <a:ext uri="{FF2B5EF4-FFF2-40B4-BE49-F238E27FC236}">
                  <a16:creationId xmlns:a16="http://schemas.microsoft.com/office/drawing/2014/main" xmlns="" id="{71547E8D-5782-4801-A891-E53EF31AD59C}"/>
                </a:ext>
              </a:extLst>
            </p:cNvPr>
            <p:cNvSpPr/>
            <p:nvPr/>
          </p:nvSpPr>
          <p:spPr>
            <a:xfrm>
              <a:off x="1264340" y="995006"/>
              <a:ext cx="296545" cy="0"/>
            </a:xfrm>
            <a:custGeom>
              <a:avLst/>
              <a:gdLst/>
              <a:ahLst/>
              <a:cxnLst/>
              <a:rect l="0" t="0" r="0" b="0"/>
              <a:pathLst>
                <a:path w="296545">
                  <a:moveTo>
                    <a:pt x="0" y="0"/>
                  </a:moveTo>
                  <a:lnTo>
                    <a:pt x="29654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60" name="Shape 1688">
              <a:extLst>
                <a:ext uri="{FF2B5EF4-FFF2-40B4-BE49-F238E27FC236}">
                  <a16:creationId xmlns:a16="http://schemas.microsoft.com/office/drawing/2014/main" xmlns="" id="{01434EA7-146F-49AA-90B6-1857B200633F}"/>
                </a:ext>
              </a:extLst>
            </p:cNvPr>
            <p:cNvSpPr/>
            <p:nvPr/>
          </p:nvSpPr>
          <p:spPr>
            <a:xfrm>
              <a:off x="1264340" y="999500"/>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61" name="Shape 1689">
              <a:extLst>
                <a:ext uri="{FF2B5EF4-FFF2-40B4-BE49-F238E27FC236}">
                  <a16:creationId xmlns:a16="http://schemas.microsoft.com/office/drawing/2014/main" xmlns="" id="{2D750C02-4E3B-4F6A-AFEF-381E33416B67}"/>
                </a:ext>
              </a:extLst>
            </p:cNvPr>
            <p:cNvSpPr/>
            <p:nvPr/>
          </p:nvSpPr>
          <p:spPr>
            <a:xfrm>
              <a:off x="1560885" y="995006"/>
              <a:ext cx="243840" cy="0"/>
            </a:xfrm>
            <a:custGeom>
              <a:avLst/>
              <a:gdLst/>
              <a:ahLst/>
              <a:cxnLst/>
              <a:rect l="0" t="0" r="0" b="0"/>
              <a:pathLst>
                <a:path w="243840">
                  <a:moveTo>
                    <a:pt x="0" y="0"/>
                  </a:moveTo>
                  <a:lnTo>
                    <a:pt x="24384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62" name="Shape 1690">
              <a:extLst>
                <a:ext uri="{FF2B5EF4-FFF2-40B4-BE49-F238E27FC236}">
                  <a16:creationId xmlns:a16="http://schemas.microsoft.com/office/drawing/2014/main" xmlns="" id="{E437103F-2A52-41E2-96BF-C4136CD2A555}"/>
                </a:ext>
              </a:extLst>
            </p:cNvPr>
            <p:cNvSpPr/>
            <p:nvPr/>
          </p:nvSpPr>
          <p:spPr>
            <a:xfrm>
              <a:off x="1560885" y="999500"/>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63" name="Shape 1691">
              <a:extLst>
                <a:ext uri="{FF2B5EF4-FFF2-40B4-BE49-F238E27FC236}">
                  <a16:creationId xmlns:a16="http://schemas.microsoft.com/office/drawing/2014/main" xmlns="" id="{966A2A4B-B6C5-47DE-AFBF-97DA86393A9D}"/>
                </a:ext>
              </a:extLst>
            </p:cNvPr>
            <p:cNvSpPr/>
            <p:nvPr/>
          </p:nvSpPr>
          <p:spPr>
            <a:xfrm>
              <a:off x="1804725" y="995006"/>
              <a:ext cx="274371" cy="0"/>
            </a:xfrm>
            <a:custGeom>
              <a:avLst/>
              <a:gdLst/>
              <a:ahLst/>
              <a:cxnLst/>
              <a:rect l="0" t="0" r="0" b="0"/>
              <a:pathLst>
                <a:path w="274371">
                  <a:moveTo>
                    <a:pt x="0" y="0"/>
                  </a:moveTo>
                  <a:lnTo>
                    <a:pt x="274371"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64" name="Shape 1692">
              <a:extLst>
                <a:ext uri="{FF2B5EF4-FFF2-40B4-BE49-F238E27FC236}">
                  <a16:creationId xmlns:a16="http://schemas.microsoft.com/office/drawing/2014/main" xmlns="" id="{02000AD1-612D-4A22-B87C-41AF41091A7B}"/>
                </a:ext>
              </a:extLst>
            </p:cNvPr>
            <p:cNvSpPr/>
            <p:nvPr/>
          </p:nvSpPr>
          <p:spPr>
            <a:xfrm>
              <a:off x="1804725" y="999500"/>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65" name="Shape 1693">
              <a:extLst>
                <a:ext uri="{FF2B5EF4-FFF2-40B4-BE49-F238E27FC236}">
                  <a16:creationId xmlns:a16="http://schemas.microsoft.com/office/drawing/2014/main" xmlns="" id="{B5DEF386-857C-47F3-92FA-C2F8612EE493}"/>
                </a:ext>
              </a:extLst>
            </p:cNvPr>
            <p:cNvSpPr/>
            <p:nvPr/>
          </p:nvSpPr>
          <p:spPr>
            <a:xfrm>
              <a:off x="0" y="1194005"/>
              <a:ext cx="278879" cy="0"/>
            </a:xfrm>
            <a:custGeom>
              <a:avLst/>
              <a:gdLst/>
              <a:ahLst/>
              <a:cxnLst/>
              <a:rect l="0" t="0" r="0" b="0"/>
              <a:pathLst>
                <a:path w="278879">
                  <a:moveTo>
                    <a:pt x="0" y="0"/>
                  </a:moveTo>
                  <a:lnTo>
                    <a:pt x="278879"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66" name="Shape 1694">
              <a:extLst>
                <a:ext uri="{FF2B5EF4-FFF2-40B4-BE49-F238E27FC236}">
                  <a16:creationId xmlns:a16="http://schemas.microsoft.com/office/drawing/2014/main" xmlns="" id="{2068183E-C6E8-4976-886A-127138EE6243}"/>
                </a:ext>
              </a:extLst>
            </p:cNvPr>
            <p:cNvSpPr/>
            <p:nvPr/>
          </p:nvSpPr>
          <p:spPr>
            <a:xfrm>
              <a:off x="539750" y="1194005"/>
              <a:ext cx="364541" cy="0"/>
            </a:xfrm>
            <a:custGeom>
              <a:avLst/>
              <a:gdLst/>
              <a:ahLst/>
              <a:cxnLst/>
              <a:rect l="0" t="0" r="0" b="0"/>
              <a:pathLst>
                <a:path w="364541">
                  <a:moveTo>
                    <a:pt x="0" y="0"/>
                  </a:moveTo>
                  <a:lnTo>
                    <a:pt x="364541"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67" name="Shape 1695">
              <a:extLst>
                <a:ext uri="{FF2B5EF4-FFF2-40B4-BE49-F238E27FC236}">
                  <a16:creationId xmlns:a16="http://schemas.microsoft.com/office/drawing/2014/main" xmlns="" id="{5DE734AC-E0BC-46A8-89D8-20ABA5193E8E}"/>
                </a:ext>
              </a:extLst>
            </p:cNvPr>
            <p:cNvSpPr/>
            <p:nvPr/>
          </p:nvSpPr>
          <p:spPr>
            <a:xfrm>
              <a:off x="904295" y="1194005"/>
              <a:ext cx="360045" cy="0"/>
            </a:xfrm>
            <a:custGeom>
              <a:avLst/>
              <a:gdLst/>
              <a:ahLst/>
              <a:cxnLst/>
              <a:rect l="0" t="0" r="0" b="0"/>
              <a:pathLst>
                <a:path w="360045">
                  <a:moveTo>
                    <a:pt x="0" y="0"/>
                  </a:moveTo>
                  <a:lnTo>
                    <a:pt x="36004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68" name="Shape 1696">
              <a:extLst>
                <a:ext uri="{FF2B5EF4-FFF2-40B4-BE49-F238E27FC236}">
                  <a16:creationId xmlns:a16="http://schemas.microsoft.com/office/drawing/2014/main" xmlns="" id="{2721F9B1-1AC8-49B8-8E04-FFAD68B7C931}"/>
                </a:ext>
              </a:extLst>
            </p:cNvPr>
            <p:cNvSpPr/>
            <p:nvPr/>
          </p:nvSpPr>
          <p:spPr>
            <a:xfrm>
              <a:off x="1264340" y="1194005"/>
              <a:ext cx="296545" cy="0"/>
            </a:xfrm>
            <a:custGeom>
              <a:avLst/>
              <a:gdLst/>
              <a:ahLst/>
              <a:cxnLst/>
              <a:rect l="0" t="0" r="0" b="0"/>
              <a:pathLst>
                <a:path w="296545">
                  <a:moveTo>
                    <a:pt x="0" y="0"/>
                  </a:moveTo>
                  <a:lnTo>
                    <a:pt x="29654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69" name="Shape 1697">
              <a:extLst>
                <a:ext uri="{FF2B5EF4-FFF2-40B4-BE49-F238E27FC236}">
                  <a16:creationId xmlns:a16="http://schemas.microsoft.com/office/drawing/2014/main" xmlns="" id="{A4A1EC1B-9700-41E2-962C-110B28F7CFAB}"/>
                </a:ext>
              </a:extLst>
            </p:cNvPr>
            <p:cNvSpPr/>
            <p:nvPr/>
          </p:nvSpPr>
          <p:spPr>
            <a:xfrm>
              <a:off x="1560885" y="1194005"/>
              <a:ext cx="248336" cy="0"/>
            </a:xfrm>
            <a:custGeom>
              <a:avLst/>
              <a:gdLst/>
              <a:ahLst/>
              <a:cxnLst/>
              <a:rect l="0" t="0" r="0" b="0"/>
              <a:pathLst>
                <a:path w="248336">
                  <a:moveTo>
                    <a:pt x="0" y="0"/>
                  </a:moveTo>
                  <a:lnTo>
                    <a:pt x="248336"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70" name="Shape 1698">
              <a:extLst>
                <a:ext uri="{FF2B5EF4-FFF2-40B4-BE49-F238E27FC236}">
                  <a16:creationId xmlns:a16="http://schemas.microsoft.com/office/drawing/2014/main" xmlns="" id="{2D40D12E-3777-48DF-9A90-535506606AA9}"/>
                </a:ext>
              </a:extLst>
            </p:cNvPr>
            <p:cNvSpPr/>
            <p:nvPr/>
          </p:nvSpPr>
          <p:spPr>
            <a:xfrm>
              <a:off x="1560885" y="1198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71" name="Shape 1699">
              <a:extLst>
                <a:ext uri="{FF2B5EF4-FFF2-40B4-BE49-F238E27FC236}">
                  <a16:creationId xmlns:a16="http://schemas.microsoft.com/office/drawing/2014/main" xmlns="" id="{DDA64EF8-A65F-433A-80CD-C60458FC2D8D}"/>
                </a:ext>
              </a:extLst>
            </p:cNvPr>
            <p:cNvSpPr/>
            <p:nvPr/>
          </p:nvSpPr>
          <p:spPr>
            <a:xfrm>
              <a:off x="1804725" y="1198502"/>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72" name="Shape 1700">
              <a:extLst>
                <a:ext uri="{FF2B5EF4-FFF2-40B4-BE49-F238E27FC236}">
                  <a16:creationId xmlns:a16="http://schemas.microsoft.com/office/drawing/2014/main" xmlns="" id="{D0869A4B-0291-4019-B2DF-51C76597B4A2}"/>
                </a:ext>
              </a:extLst>
            </p:cNvPr>
            <p:cNvSpPr/>
            <p:nvPr/>
          </p:nvSpPr>
          <p:spPr>
            <a:xfrm>
              <a:off x="1556385" y="1393007"/>
              <a:ext cx="252844" cy="0"/>
            </a:xfrm>
            <a:custGeom>
              <a:avLst/>
              <a:gdLst/>
              <a:ahLst/>
              <a:cxnLst/>
              <a:rect l="0" t="0" r="0" b="0"/>
              <a:pathLst>
                <a:path w="252844">
                  <a:moveTo>
                    <a:pt x="0" y="0"/>
                  </a:moveTo>
                  <a:lnTo>
                    <a:pt x="252844"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73" name="Shape 1701">
              <a:extLst>
                <a:ext uri="{FF2B5EF4-FFF2-40B4-BE49-F238E27FC236}">
                  <a16:creationId xmlns:a16="http://schemas.microsoft.com/office/drawing/2014/main" xmlns="" id="{49680F6F-951C-4F74-9535-320F08C0111D}"/>
                </a:ext>
              </a:extLst>
            </p:cNvPr>
            <p:cNvSpPr/>
            <p:nvPr/>
          </p:nvSpPr>
          <p:spPr>
            <a:xfrm>
              <a:off x="1556385" y="199006"/>
              <a:ext cx="248336" cy="0"/>
            </a:xfrm>
            <a:custGeom>
              <a:avLst/>
              <a:gdLst/>
              <a:ahLst/>
              <a:cxnLst/>
              <a:rect l="0" t="0" r="0" b="0"/>
              <a:pathLst>
                <a:path w="248336">
                  <a:moveTo>
                    <a:pt x="0" y="0"/>
                  </a:moveTo>
                  <a:lnTo>
                    <a:pt x="248336"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74" name="Shape 1702">
              <a:extLst>
                <a:ext uri="{FF2B5EF4-FFF2-40B4-BE49-F238E27FC236}">
                  <a16:creationId xmlns:a16="http://schemas.microsoft.com/office/drawing/2014/main" xmlns="" id="{FBF50915-3F35-4354-A666-550B34EA0EFD}"/>
                </a:ext>
              </a:extLst>
            </p:cNvPr>
            <p:cNvSpPr/>
            <p:nvPr/>
          </p:nvSpPr>
          <p:spPr>
            <a:xfrm>
              <a:off x="1560885" y="203501"/>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75" name="Shape 1703">
              <a:extLst>
                <a:ext uri="{FF2B5EF4-FFF2-40B4-BE49-F238E27FC236}">
                  <a16:creationId xmlns:a16="http://schemas.microsoft.com/office/drawing/2014/main" xmlns="" id="{73AF8348-C69F-4B02-BD42-CEC1E8EDCC81}"/>
                </a:ext>
              </a:extLst>
            </p:cNvPr>
            <p:cNvSpPr/>
            <p:nvPr/>
          </p:nvSpPr>
          <p:spPr>
            <a:xfrm>
              <a:off x="1804725" y="199006"/>
              <a:ext cx="274371" cy="0"/>
            </a:xfrm>
            <a:custGeom>
              <a:avLst/>
              <a:gdLst/>
              <a:ahLst/>
              <a:cxnLst/>
              <a:rect l="0" t="0" r="0" b="0"/>
              <a:pathLst>
                <a:path w="274371">
                  <a:moveTo>
                    <a:pt x="0" y="0"/>
                  </a:moveTo>
                  <a:lnTo>
                    <a:pt x="274371"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76" name="Shape 1704">
              <a:extLst>
                <a:ext uri="{FF2B5EF4-FFF2-40B4-BE49-F238E27FC236}">
                  <a16:creationId xmlns:a16="http://schemas.microsoft.com/office/drawing/2014/main" xmlns="" id="{66279A0B-6F54-4C4F-B7BF-D375385A5964}"/>
                </a:ext>
              </a:extLst>
            </p:cNvPr>
            <p:cNvSpPr/>
            <p:nvPr/>
          </p:nvSpPr>
          <p:spPr>
            <a:xfrm>
              <a:off x="1804725" y="203501"/>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77" name="Shape 1705">
              <a:extLst>
                <a:ext uri="{FF2B5EF4-FFF2-40B4-BE49-F238E27FC236}">
                  <a16:creationId xmlns:a16="http://schemas.microsoft.com/office/drawing/2014/main" xmlns="" id="{DEEFD96A-4E3A-4B97-9AE7-B71135948A03}"/>
                </a:ext>
              </a:extLst>
            </p:cNvPr>
            <p:cNvSpPr/>
            <p:nvPr/>
          </p:nvSpPr>
          <p:spPr>
            <a:xfrm>
              <a:off x="2074600" y="203501"/>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78" name="Shape 1706">
              <a:extLst>
                <a:ext uri="{FF2B5EF4-FFF2-40B4-BE49-F238E27FC236}">
                  <a16:creationId xmlns:a16="http://schemas.microsoft.com/office/drawing/2014/main" xmlns="" id="{34D4B86F-F050-4134-8C34-E23BE85E830A}"/>
                </a:ext>
              </a:extLst>
            </p:cNvPr>
            <p:cNvSpPr/>
            <p:nvPr/>
          </p:nvSpPr>
          <p:spPr>
            <a:xfrm>
              <a:off x="1560885" y="398006"/>
              <a:ext cx="243840" cy="0"/>
            </a:xfrm>
            <a:custGeom>
              <a:avLst/>
              <a:gdLst/>
              <a:ahLst/>
              <a:cxnLst/>
              <a:rect l="0" t="0" r="0" b="0"/>
              <a:pathLst>
                <a:path w="243840">
                  <a:moveTo>
                    <a:pt x="0" y="0"/>
                  </a:moveTo>
                  <a:lnTo>
                    <a:pt x="24384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79" name="Shape 1707">
              <a:extLst>
                <a:ext uri="{FF2B5EF4-FFF2-40B4-BE49-F238E27FC236}">
                  <a16:creationId xmlns:a16="http://schemas.microsoft.com/office/drawing/2014/main" xmlns="" id="{EC3BEFD5-9886-465E-80F6-ED8CDCCE636D}"/>
                </a:ext>
              </a:extLst>
            </p:cNvPr>
            <p:cNvSpPr/>
            <p:nvPr/>
          </p:nvSpPr>
          <p:spPr>
            <a:xfrm>
              <a:off x="1804725" y="398006"/>
              <a:ext cx="269875" cy="0"/>
            </a:xfrm>
            <a:custGeom>
              <a:avLst/>
              <a:gdLst/>
              <a:ahLst/>
              <a:cxnLst/>
              <a:rect l="0" t="0" r="0" b="0"/>
              <a:pathLst>
                <a:path w="269875">
                  <a:moveTo>
                    <a:pt x="0" y="0"/>
                  </a:moveTo>
                  <a:lnTo>
                    <a:pt x="269875"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80" name="Shape 1708">
              <a:extLst>
                <a:ext uri="{FF2B5EF4-FFF2-40B4-BE49-F238E27FC236}">
                  <a16:creationId xmlns:a16="http://schemas.microsoft.com/office/drawing/2014/main" xmlns="" id="{74431F03-BA75-4581-93B1-B87D5D938CB9}"/>
                </a:ext>
              </a:extLst>
            </p:cNvPr>
            <p:cNvSpPr/>
            <p:nvPr/>
          </p:nvSpPr>
          <p:spPr>
            <a:xfrm>
              <a:off x="0" y="5"/>
              <a:ext cx="278879" cy="0"/>
            </a:xfrm>
            <a:custGeom>
              <a:avLst/>
              <a:gdLst/>
              <a:ahLst/>
              <a:cxnLst/>
              <a:rect l="0" t="0" r="0" b="0"/>
              <a:pathLst>
                <a:path w="278879">
                  <a:moveTo>
                    <a:pt x="0" y="0"/>
                  </a:moveTo>
                  <a:lnTo>
                    <a:pt x="278879"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81" name="Shape 1709">
              <a:extLst>
                <a:ext uri="{FF2B5EF4-FFF2-40B4-BE49-F238E27FC236}">
                  <a16:creationId xmlns:a16="http://schemas.microsoft.com/office/drawing/2014/main" xmlns="" id="{DFF02806-56F8-438B-AEE0-57005E3EC3F4}"/>
                </a:ext>
              </a:extLst>
            </p:cNvPr>
            <p:cNvSpPr/>
            <p:nvPr/>
          </p:nvSpPr>
          <p:spPr>
            <a:xfrm>
              <a:off x="4500" y="4501"/>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82" name="Shape 1710">
              <a:extLst>
                <a:ext uri="{FF2B5EF4-FFF2-40B4-BE49-F238E27FC236}">
                  <a16:creationId xmlns:a16="http://schemas.microsoft.com/office/drawing/2014/main" xmlns="" id="{F1FF3937-3BDE-45C0-A72F-C3EA0CCF3AD9}"/>
                </a:ext>
              </a:extLst>
            </p:cNvPr>
            <p:cNvSpPr/>
            <p:nvPr/>
          </p:nvSpPr>
          <p:spPr>
            <a:xfrm>
              <a:off x="274375" y="4501"/>
              <a:ext cx="0" cy="190005"/>
            </a:xfrm>
            <a:custGeom>
              <a:avLst/>
              <a:gdLst/>
              <a:ahLst/>
              <a:cxnLst/>
              <a:rect l="0" t="0" r="0" b="0"/>
              <a:pathLst>
                <a:path h="190005">
                  <a:moveTo>
                    <a:pt x="0" y="190005"/>
                  </a:moveTo>
                  <a:lnTo>
                    <a:pt x="0"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83" name="Shape 1711">
              <a:extLst>
                <a:ext uri="{FF2B5EF4-FFF2-40B4-BE49-F238E27FC236}">
                  <a16:creationId xmlns:a16="http://schemas.microsoft.com/office/drawing/2014/main" xmlns="" id="{F74828C4-B27A-4261-B420-6782AC3C8A1F}"/>
                </a:ext>
              </a:extLst>
            </p:cNvPr>
            <p:cNvSpPr/>
            <p:nvPr/>
          </p:nvSpPr>
          <p:spPr>
            <a:xfrm>
              <a:off x="0" y="199006"/>
              <a:ext cx="278879" cy="0"/>
            </a:xfrm>
            <a:custGeom>
              <a:avLst/>
              <a:gdLst/>
              <a:ahLst/>
              <a:cxnLst/>
              <a:rect l="0" t="0" r="0" b="0"/>
              <a:pathLst>
                <a:path w="278879">
                  <a:moveTo>
                    <a:pt x="0" y="0"/>
                  </a:moveTo>
                  <a:lnTo>
                    <a:pt x="278879" y="0"/>
                  </a:lnTo>
                </a:path>
              </a:pathLst>
            </a:custGeom>
            <a:ln w="9004" cap="flat">
              <a:miter lim="127000"/>
            </a:ln>
          </p:spPr>
          <p:style>
            <a:lnRef idx="1">
              <a:srgbClr val="181717"/>
            </a:lnRef>
            <a:fillRef idx="0">
              <a:srgbClr val="000000">
                <a:alpha val="0"/>
              </a:srgbClr>
            </a:fillRef>
            <a:effectRef idx="0">
              <a:scrgbClr r="0" g="0" b="0"/>
            </a:effectRef>
            <a:fontRef idx="none"/>
          </p:style>
          <p:txBody>
            <a:bodyPr anchor="ctr"/>
            <a:lstStyle/>
            <a:p>
              <a:pPr algn="ctr"/>
              <a:endParaRPr lang="zh-CN" altLang="en-US" sz="4400"/>
            </a:p>
          </p:txBody>
        </p:sp>
        <p:sp>
          <p:nvSpPr>
            <p:cNvPr id="84" name="Rectangle 1712">
              <a:extLst>
                <a:ext uri="{FF2B5EF4-FFF2-40B4-BE49-F238E27FC236}">
                  <a16:creationId xmlns:a16="http://schemas.microsoft.com/office/drawing/2014/main" xmlns="" id="{AE016A7C-6B05-48CA-8002-54F4990389BF}"/>
                </a:ext>
              </a:extLst>
            </p:cNvPr>
            <p:cNvSpPr/>
            <p:nvPr/>
          </p:nvSpPr>
          <p:spPr>
            <a:xfrm>
              <a:off x="118539" y="24128"/>
              <a:ext cx="55571"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t</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5" name="Rectangle 1713">
              <a:extLst>
                <a:ext uri="{FF2B5EF4-FFF2-40B4-BE49-F238E27FC236}">
                  <a16:creationId xmlns:a16="http://schemas.microsoft.com/office/drawing/2014/main" xmlns="" id="{073A92E8-7924-4E71-AB35-8436566A2B0F}"/>
                </a:ext>
              </a:extLst>
            </p:cNvPr>
            <p:cNvSpPr/>
            <p:nvPr/>
          </p:nvSpPr>
          <p:spPr>
            <a:xfrm>
              <a:off x="107871" y="223138"/>
              <a:ext cx="83948"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e</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6" name="Rectangle 1714">
              <a:extLst>
                <a:ext uri="{FF2B5EF4-FFF2-40B4-BE49-F238E27FC236}">
                  <a16:creationId xmlns:a16="http://schemas.microsoft.com/office/drawing/2014/main" xmlns="" id="{3191027D-8A78-4E76-B0D8-9CDF0C00978C}"/>
                </a:ext>
              </a:extLst>
            </p:cNvPr>
            <p:cNvSpPr/>
            <p:nvPr/>
          </p:nvSpPr>
          <p:spPr>
            <a:xfrm>
              <a:off x="1651429" y="223138"/>
              <a:ext cx="83273"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g</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7" name="Rectangle 1715">
              <a:extLst>
                <a:ext uri="{FF2B5EF4-FFF2-40B4-BE49-F238E27FC236}">
                  <a16:creationId xmlns:a16="http://schemas.microsoft.com/office/drawing/2014/main" xmlns="" id="{9D47D413-CC63-460E-8096-04B8BD306DFD}"/>
                </a:ext>
              </a:extLst>
            </p:cNvPr>
            <p:cNvSpPr/>
            <p:nvPr/>
          </p:nvSpPr>
          <p:spPr>
            <a:xfrm>
              <a:off x="1901239" y="223138"/>
              <a:ext cx="102022"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h</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8" name="Rectangle 1716">
              <a:extLst>
                <a:ext uri="{FF2B5EF4-FFF2-40B4-BE49-F238E27FC236}">
                  <a16:creationId xmlns:a16="http://schemas.microsoft.com/office/drawing/2014/main" xmlns="" id="{438E2779-BB42-4368-9088-91BF62538901}"/>
                </a:ext>
              </a:extLst>
            </p:cNvPr>
            <p:cNvSpPr/>
            <p:nvPr/>
          </p:nvSpPr>
          <p:spPr>
            <a:xfrm>
              <a:off x="374445" y="422146"/>
              <a:ext cx="92732"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o</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9" name="Rectangle 1717">
              <a:extLst>
                <a:ext uri="{FF2B5EF4-FFF2-40B4-BE49-F238E27FC236}">
                  <a16:creationId xmlns:a16="http://schemas.microsoft.com/office/drawing/2014/main" xmlns="" id="{168EA88D-E84C-4ABE-95B8-FF82F8D3F289}"/>
                </a:ext>
              </a:extLst>
            </p:cNvPr>
            <p:cNvSpPr/>
            <p:nvPr/>
          </p:nvSpPr>
          <p:spPr>
            <a:xfrm>
              <a:off x="1045894" y="422146"/>
              <a:ext cx="102022"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n</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0" name="Rectangle 1718">
              <a:extLst>
                <a:ext uri="{FF2B5EF4-FFF2-40B4-BE49-F238E27FC236}">
                  <a16:creationId xmlns:a16="http://schemas.microsoft.com/office/drawing/2014/main" xmlns="" id="{C6184673-1342-4978-82CF-A80EE1B8CE70}"/>
                </a:ext>
              </a:extLst>
            </p:cNvPr>
            <p:cNvSpPr/>
            <p:nvPr/>
          </p:nvSpPr>
          <p:spPr>
            <a:xfrm>
              <a:off x="1391588" y="422146"/>
              <a:ext cx="55572"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t</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1" name="Rectangle 1719">
              <a:extLst>
                <a:ext uri="{FF2B5EF4-FFF2-40B4-BE49-F238E27FC236}">
                  <a16:creationId xmlns:a16="http://schemas.microsoft.com/office/drawing/2014/main" xmlns="" id="{191E2982-1383-408B-809C-7F597622B89B}"/>
                </a:ext>
              </a:extLst>
            </p:cNvPr>
            <p:cNvSpPr/>
            <p:nvPr/>
          </p:nvSpPr>
          <p:spPr>
            <a:xfrm>
              <a:off x="1647747" y="422146"/>
              <a:ext cx="92901"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a</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2" name="Rectangle 1720">
              <a:extLst>
                <a:ext uri="{FF2B5EF4-FFF2-40B4-BE49-F238E27FC236}">
                  <a16:creationId xmlns:a16="http://schemas.microsoft.com/office/drawing/2014/main" xmlns="" id="{794E1B88-2C02-485D-9516-03592219A217}"/>
                </a:ext>
              </a:extLst>
            </p:cNvPr>
            <p:cNvSpPr/>
            <p:nvPr/>
          </p:nvSpPr>
          <p:spPr>
            <a:xfrm>
              <a:off x="2170987" y="422146"/>
              <a:ext cx="102022"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n</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3" name="Rectangle 1721">
              <a:extLst>
                <a:ext uri="{FF2B5EF4-FFF2-40B4-BE49-F238E27FC236}">
                  <a16:creationId xmlns:a16="http://schemas.microsoft.com/office/drawing/2014/main" xmlns="" id="{C210A080-7E65-47C5-994B-4B3F9C299380}"/>
                </a:ext>
              </a:extLst>
            </p:cNvPr>
            <p:cNvSpPr/>
            <p:nvPr/>
          </p:nvSpPr>
          <p:spPr>
            <a:xfrm>
              <a:off x="101268" y="621155"/>
              <a:ext cx="100839"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p</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4" name="Rectangle 1722">
              <a:extLst>
                <a:ext uri="{FF2B5EF4-FFF2-40B4-BE49-F238E27FC236}">
                  <a16:creationId xmlns:a16="http://schemas.microsoft.com/office/drawing/2014/main" xmlns="" id="{3F1BEE5E-AA09-4759-BD04-D22E7F5E854D}"/>
                </a:ext>
              </a:extLst>
            </p:cNvPr>
            <p:cNvSpPr/>
            <p:nvPr/>
          </p:nvSpPr>
          <p:spPr>
            <a:xfrm>
              <a:off x="1654732" y="621155"/>
              <a:ext cx="73983"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r</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5" name="Rectangle 1723">
              <a:extLst>
                <a:ext uri="{FF2B5EF4-FFF2-40B4-BE49-F238E27FC236}">
                  <a16:creationId xmlns:a16="http://schemas.microsoft.com/office/drawing/2014/main" xmlns="" id="{7D0BE3FB-FCF0-4573-A727-AFADCECD30BF}"/>
                </a:ext>
              </a:extLst>
            </p:cNvPr>
            <p:cNvSpPr/>
            <p:nvPr/>
          </p:nvSpPr>
          <p:spPr>
            <a:xfrm>
              <a:off x="1918256" y="621155"/>
              <a:ext cx="56078"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l</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6" name="Rectangle 1724">
              <a:extLst>
                <a:ext uri="{FF2B5EF4-FFF2-40B4-BE49-F238E27FC236}">
                  <a16:creationId xmlns:a16="http://schemas.microsoft.com/office/drawing/2014/main" xmlns="" id="{69566C9D-860F-4716-B9C5-AD4F4FAEB4AF}"/>
                </a:ext>
              </a:extLst>
            </p:cNvPr>
            <p:cNvSpPr/>
            <p:nvPr/>
          </p:nvSpPr>
          <p:spPr>
            <a:xfrm>
              <a:off x="118032" y="820165"/>
              <a:ext cx="56078"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l</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7" name="Rectangle 1725">
              <a:extLst>
                <a:ext uri="{FF2B5EF4-FFF2-40B4-BE49-F238E27FC236}">
                  <a16:creationId xmlns:a16="http://schemas.microsoft.com/office/drawing/2014/main" xmlns="" id="{BACB19F8-BBBC-42A1-9F2B-06BCF8C4ED44}"/>
                </a:ext>
              </a:extLst>
            </p:cNvPr>
            <p:cNvSpPr/>
            <p:nvPr/>
          </p:nvSpPr>
          <p:spPr>
            <a:xfrm>
              <a:off x="1918256" y="820165"/>
              <a:ext cx="56078"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l</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8" name="Rectangle 1726">
              <a:extLst>
                <a:ext uri="{FF2B5EF4-FFF2-40B4-BE49-F238E27FC236}">
                  <a16:creationId xmlns:a16="http://schemas.microsoft.com/office/drawing/2014/main" xmlns="" id="{54D1EB32-E912-4D4B-BFB4-3C00D4AF912C}"/>
                </a:ext>
              </a:extLst>
            </p:cNvPr>
            <p:cNvSpPr/>
            <p:nvPr/>
          </p:nvSpPr>
          <p:spPr>
            <a:xfrm>
              <a:off x="107491" y="1019173"/>
              <a:ext cx="83948"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e</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9" name="Rectangle 1727">
              <a:extLst>
                <a:ext uri="{FF2B5EF4-FFF2-40B4-BE49-F238E27FC236}">
                  <a16:creationId xmlns:a16="http://schemas.microsoft.com/office/drawing/2014/main" xmlns="" id="{A1EAEE1E-0F9D-4140-8EE4-E4DDD6E7A9C6}"/>
                </a:ext>
              </a:extLst>
            </p:cNvPr>
            <p:cNvSpPr/>
            <p:nvPr/>
          </p:nvSpPr>
          <p:spPr>
            <a:xfrm>
              <a:off x="702867" y="1019173"/>
              <a:ext cx="56078"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l</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0" name="Rectangle 1728">
              <a:extLst>
                <a:ext uri="{FF2B5EF4-FFF2-40B4-BE49-F238E27FC236}">
                  <a16:creationId xmlns:a16="http://schemas.microsoft.com/office/drawing/2014/main" xmlns="" id="{0A1B41E0-6D43-4644-945F-EC60F6E402B7}"/>
                </a:ext>
              </a:extLst>
            </p:cNvPr>
            <p:cNvSpPr/>
            <p:nvPr/>
          </p:nvSpPr>
          <p:spPr>
            <a:xfrm>
              <a:off x="1374315" y="1019173"/>
              <a:ext cx="101008"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k</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1" name="Rectangle 1729">
              <a:extLst>
                <a:ext uri="{FF2B5EF4-FFF2-40B4-BE49-F238E27FC236}">
                  <a16:creationId xmlns:a16="http://schemas.microsoft.com/office/drawing/2014/main" xmlns="" id="{47FBA97B-3143-46A0-B36D-75C963C5C532}"/>
                </a:ext>
              </a:extLst>
            </p:cNvPr>
            <p:cNvSpPr/>
            <p:nvPr/>
          </p:nvSpPr>
          <p:spPr>
            <a:xfrm>
              <a:off x="1650921" y="1019173"/>
              <a:ext cx="83948"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e</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2" name="Rectangle 1730">
              <a:extLst>
                <a:ext uri="{FF2B5EF4-FFF2-40B4-BE49-F238E27FC236}">
                  <a16:creationId xmlns:a16="http://schemas.microsoft.com/office/drawing/2014/main" xmlns="" id="{070C635C-2558-4D81-AE66-C1DE939DD694}"/>
                </a:ext>
              </a:extLst>
            </p:cNvPr>
            <p:cNvSpPr/>
            <p:nvPr/>
          </p:nvSpPr>
          <p:spPr>
            <a:xfrm>
              <a:off x="1644191" y="1218182"/>
              <a:ext cx="102022" cy="198106"/>
            </a:xfrm>
            <a:prstGeom prst="rect">
              <a:avLst/>
            </a:prstGeom>
            <a:ln>
              <a:noFill/>
            </a:ln>
          </p:spPr>
          <p:txBody>
            <a:bodyPr vert="horz" lIns="0" tIns="0" rIns="0" bIns="0" rtlCol="0" anchor="ctr">
              <a:noAutofit/>
            </a:bodyPr>
            <a:lstStyle/>
            <a:p>
              <a:pPr algn="ctr">
                <a:lnSpc>
                  <a:spcPct val="107000"/>
                </a:lnSpc>
                <a:spcAft>
                  <a:spcPts val="800"/>
                </a:spcAft>
              </a:pPr>
              <a:r>
                <a:rPr lang="en-US" sz="2000" b="1" kern="10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n</a:t>
              </a:r>
              <a:endParaRPr lang="zh-CN" sz="2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03" name="矩形 102">
            <a:extLst>
              <a:ext uri="{FF2B5EF4-FFF2-40B4-BE49-F238E27FC236}">
                <a16:creationId xmlns:a16="http://schemas.microsoft.com/office/drawing/2014/main" xmlns="" id="{D4C12BF7-6439-4924-80CB-F0C8AD68552E}"/>
              </a:ext>
            </a:extLst>
          </p:cNvPr>
          <p:cNvSpPr/>
          <p:nvPr/>
        </p:nvSpPr>
        <p:spPr>
          <a:xfrm>
            <a:off x="3148299" y="3836905"/>
            <a:ext cx="389850" cy="369332"/>
          </a:xfrm>
          <a:prstGeom prst="rect">
            <a:avLst/>
          </a:prstGeom>
        </p:spPr>
        <p:txBody>
          <a:bodyPr wrap="none">
            <a:spAutoFit/>
          </a:bodyPr>
          <a:lstStyle/>
          <a:p>
            <a:r>
              <a:rPr lang="en-US" altLang="zh-CN" b="1" dirty="0">
                <a:solidFill>
                  <a:srgbClr val="C00000"/>
                </a:solidFill>
              </a:rPr>
              <a:t>m</a:t>
            </a:r>
            <a:endParaRPr lang="zh-CN" altLang="en-US" dirty="0">
              <a:solidFill>
                <a:srgbClr val="C00000"/>
              </a:solidFill>
            </a:endParaRPr>
          </a:p>
        </p:txBody>
      </p:sp>
      <p:sp>
        <p:nvSpPr>
          <p:cNvPr id="104" name="矩形 103">
            <a:extLst>
              <a:ext uri="{FF2B5EF4-FFF2-40B4-BE49-F238E27FC236}">
                <a16:creationId xmlns:a16="http://schemas.microsoft.com/office/drawing/2014/main" xmlns="" id="{411AD449-E8E4-4D98-BEE7-4D2C4D55F70E}"/>
              </a:ext>
            </a:extLst>
          </p:cNvPr>
          <p:cNvSpPr/>
          <p:nvPr/>
        </p:nvSpPr>
        <p:spPr>
          <a:xfrm>
            <a:off x="4827507" y="3855238"/>
            <a:ext cx="319318" cy="369332"/>
          </a:xfrm>
          <a:prstGeom prst="rect">
            <a:avLst/>
          </a:prstGeom>
        </p:spPr>
        <p:txBody>
          <a:bodyPr wrap="none">
            <a:spAutoFit/>
          </a:bodyPr>
          <a:lstStyle/>
          <a:p>
            <a:r>
              <a:rPr lang="en-US" altLang="zh-CN" b="1" dirty="0">
                <a:solidFill>
                  <a:srgbClr val="C00000"/>
                </a:solidFill>
              </a:rPr>
              <a:t>u</a:t>
            </a:r>
            <a:endParaRPr lang="zh-CN" altLang="en-US" dirty="0">
              <a:solidFill>
                <a:srgbClr val="C00000"/>
              </a:solidFill>
            </a:endParaRPr>
          </a:p>
        </p:txBody>
      </p:sp>
      <p:sp>
        <p:nvSpPr>
          <p:cNvPr id="105" name="矩形 104">
            <a:extLst>
              <a:ext uri="{FF2B5EF4-FFF2-40B4-BE49-F238E27FC236}">
                <a16:creationId xmlns:a16="http://schemas.microsoft.com/office/drawing/2014/main" xmlns="" id="{3FE93E24-F0C1-420C-8BE5-A65793819970}"/>
              </a:ext>
            </a:extLst>
          </p:cNvPr>
          <p:cNvSpPr/>
          <p:nvPr/>
        </p:nvSpPr>
        <p:spPr>
          <a:xfrm>
            <a:off x="8378465" y="3836905"/>
            <a:ext cx="245580" cy="369332"/>
          </a:xfrm>
          <a:prstGeom prst="rect">
            <a:avLst/>
          </a:prstGeom>
        </p:spPr>
        <p:txBody>
          <a:bodyPr wrap="none">
            <a:spAutoFit/>
          </a:bodyPr>
          <a:lstStyle/>
          <a:p>
            <a:r>
              <a:rPr lang="en-US" altLang="zh-CN" b="1" dirty="0" err="1">
                <a:solidFill>
                  <a:srgbClr val="C00000"/>
                </a:solidFill>
              </a:rPr>
              <a:t>i</a:t>
            </a:r>
            <a:endParaRPr lang="zh-CN" altLang="en-US" dirty="0">
              <a:solidFill>
                <a:srgbClr val="C00000"/>
              </a:solidFill>
            </a:endParaRPr>
          </a:p>
        </p:txBody>
      </p:sp>
      <p:sp>
        <p:nvSpPr>
          <p:cNvPr id="106" name="矩形 105">
            <a:extLst>
              <a:ext uri="{FF2B5EF4-FFF2-40B4-BE49-F238E27FC236}">
                <a16:creationId xmlns:a16="http://schemas.microsoft.com/office/drawing/2014/main" xmlns="" id="{F98D776E-1135-4489-8733-1F0A7A97B473}"/>
              </a:ext>
            </a:extLst>
          </p:cNvPr>
          <p:cNvSpPr/>
          <p:nvPr/>
        </p:nvSpPr>
        <p:spPr>
          <a:xfrm>
            <a:off x="5892137" y="5297101"/>
            <a:ext cx="311304" cy="369332"/>
          </a:xfrm>
          <a:prstGeom prst="rect">
            <a:avLst/>
          </a:prstGeom>
        </p:spPr>
        <p:txBody>
          <a:bodyPr wrap="none">
            <a:spAutoFit/>
          </a:bodyPr>
          <a:lstStyle/>
          <a:p>
            <a:r>
              <a:rPr lang="en-US" altLang="zh-CN" b="1" dirty="0">
                <a:solidFill>
                  <a:srgbClr val="C00000"/>
                </a:solidFill>
              </a:rPr>
              <a:t>a</a:t>
            </a:r>
            <a:endParaRPr lang="zh-CN" alt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fade">
                                      <p:cBhvr>
                                        <p:cTn id="24" dur="500"/>
                                        <p:tgtEl>
                                          <p:spTgt spid="10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500"/>
                                        <p:tgtEl>
                                          <p:spTgt spid="10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fade">
                                      <p:cBhvr>
                                        <p:cTn id="34" dur="500"/>
                                        <p:tgtEl>
                                          <p:spTgt spid="10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3" grpId="0"/>
      <p:bldP spid="104" grpId="0"/>
      <p:bldP spid="105" grpId="0"/>
      <p:bldP spid="106"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1379098"/>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551313" y="2626957"/>
            <a:ext cx="11149288" cy="2923877"/>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300" dirty="0">
                <a:solidFill>
                  <a:schemeClr val="bg1"/>
                </a:solidFill>
                <a:latin typeface="Times New Roman" panose="02020603050405020304" pitchFamily="18" charset="0"/>
                <a:cs typeface="Times New Roman" panose="02020603050405020304" pitchFamily="18" charset="0"/>
              </a:rPr>
              <a:t>Hilton Shanghai, the city’s first international hotel, has been recognized as a top business hotel in Shanghai for its convenient location and outstanding facilities for more than 20 years.</a:t>
            </a:r>
            <a:endParaRPr lang="zh-CN" altLang="zh-CN" sz="2300" dirty="0">
              <a:solidFill>
                <a:schemeClr val="bg1"/>
              </a:solidFill>
              <a:latin typeface="Times New Roman" panose="02020603050405020304" pitchFamily="18" charset="0"/>
              <a:cs typeface="Times New Roman" panose="02020603050405020304" pitchFamily="18" charset="0"/>
            </a:endParaRPr>
          </a:p>
          <a:p>
            <a:pPr indent="457200"/>
            <a:r>
              <a:rPr lang="en-US" altLang="zh-CN" sz="2300" dirty="0">
                <a:solidFill>
                  <a:schemeClr val="bg1"/>
                </a:solidFill>
                <a:latin typeface="Times New Roman" panose="02020603050405020304" pitchFamily="18" charset="0"/>
                <a:cs typeface="Times New Roman" panose="02020603050405020304" pitchFamily="18" charset="0"/>
              </a:rPr>
              <a:t>However, the hotel’s newly appointed general manager Gerd </a:t>
            </a:r>
            <a:r>
              <a:rPr lang="en-US" altLang="zh-CN" sz="2300" dirty="0" err="1">
                <a:solidFill>
                  <a:schemeClr val="bg1"/>
                </a:solidFill>
                <a:latin typeface="Times New Roman" panose="02020603050405020304" pitchFamily="18" charset="0"/>
                <a:cs typeface="Times New Roman" panose="02020603050405020304" pitchFamily="18" charset="0"/>
              </a:rPr>
              <a:t>Knaust</a:t>
            </a:r>
            <a:r>
              <a:rPr lang="en-US" altLang="zh-CN" sz="2300" dirty="0">
                <a:solidFill>
                  <a:schemeClr val="bg1"/>
                </a:solidFill>
                <a:latin typeface="Times New Roman" panose="02020603050405020304" pitchFamily="18" charset="0"/>
                <a:cs typeface="Times New Roman" panose="02020603050405020304" pitchFamily="18" charset="0"/>
              </a:rPr>
              <a:t> says it is the people that make the hotel successful.</a:t>
            </a:r>
            <a:endParaRPr lang="zh-CN" altLang="zh-CN" sz="2300" dirty="0">
              <a:solidFill>
                <a:schemeClr val="bg1"/>
              </a:solidFill>
              <a:latin typeface="Times New Roman" panose="02020603050405020304" pitchFamily="18" charset="0"/>
              <a:cs typeface="Times New Roman" panose="02020603050405020304" pitchFamily="18" charset="0"/>
            </a:endParaRPr>
          </a:p>
          <a:p>
            <a:pPr indent="457200"/>
            <a:r>
              <a:rPr lang="en-US" altLang="zh-CN" sz="2300" dirty="0">
                <a:solidFill>
                  <a:schemeClr val="bg1"/>
                </a:solidFill>
                <a:latin typeface="Times New Roman" panose="02020603050405020304" pitchFamily="18" charset="0"/>
                <a:cs typeface="Times New Roman" panose="02020603050405020304" pitchFamily="18" charset="0"/>
              </a:rPr>
              <a:t>More than 380 employees have been working with the hotel for more than 15 years. Some of them have personal relationships with customers.</a:t>
            </a:r>
            <a:endParaRPr lang="zh-CN" altLang="zh-CN" sz="2300" dirty="0">
              <a:solidFill>
                <a:schemeClr val="bg1"/>
              </a:solidFill>
              <a:latin typeface="Times New Roman" panose="02020603050405020304" pitchFamily="18" charset="0"/>
              <a:cs typeface="Times New Roman" panose="02020603050405020304" pitchFamily="18" charset="0"/>
            </a:endParaRPr>
          </a:p>
          <a:p>
            <a:pPr indent="457200"/>
            <a:r>
              <a:rPr lang="en-US" altLang="zh-CN" sz="2300" dirty="0">
                <a:solidFill>
                  <a:schemeClr val="bg1"/>
                </a:solidFill>
                <a:latin typeface="Times New Roman" panose="02020603050405020304" pitchFamily="18" charset="0"/>
                <a:cs typeface="Times New Roman" panose="02020603050405020304" pitchFamily="18" charset="0"/>
              </a:rPr>
              <a:t>“It’s a people-relation business,” </a:t>
            </a:r>
            <a:r>
              <a:rPr lang="en-US" altLang="zh-CN" sz="2300" dirty="0" err="1">
                <a:solidFill>
                  <a:schemeClr val="bg1"/>
                </a:solidFill>
                <a:latin typeface="Times New Roman" panose="02020603050405020304" pitchFamily="18" charset="0"/>
                <a:cs typeface="Times New Roman" panose="02020603050405020304" pitchFamily="18" charset="0"/>
              </a:rPr>
              <a:t>Knaust</a:t>
            </a:r>
            <a:r>
              <a:rPr lang="en-US" altLang="zh-CN" sz="2300" dirty="0">
                <a:solidFill>
                  <a:schemeClr val="bg1"/>
                </a:solidFill>
                <a:latin typeface="Times New Roman" panose="02020603050405020304" pitchFamily="18" charset="0"/>
                <a:cs typeface="Times New Roman" panose="02020603050405020304" pitchFamily="18" charset="0"/>
              </a:rPr>
              <a:t> says. “They really tell me about the stories in the last 15 years. It’s something very nice to listen to. It’s also a lasting memory for the guests.”</a:t>
            </a:r>
            <a:endParaRPr lang="zh-CN" altLang="zh-CN" sz="23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378215" y="2005090"/>
            <a:ext cx="11495483" cy="584775"/>
          </a:xfrm>
          <a:prstGeom prst="rect">
            <a:avLst/>
          </a:prstGeom>
        </p:spPr>
        <p:txBody>
          <a:bodyPr wrap="square">
            <a:spAutoFit/>
          </a:bodyPr>
          <a:lstStyle/>
          <a:p>
            <a:pPr algn="ctr"/>
            <a:r>
              <a:rPr lang="en-US" altLang="zh-CN" sz="3200" b="1" dirty="0">
                <a:solidFill>
                  <a:srgbClr val="FFC000"/>
                </a:solidFill>
              </a:rPr>
              <a:t>Hilton Shanghai</a:t>
            </a:r>
            <a:endParaRPr lang="zh-CN" altLang="en-US" sz="2000" dirty="0"/>
          </a:p>
        </p:txBody>
      </p:sp>
      <p:sp>
        <p:nvSpPr>
          <p:cNvPr id="8" name="矩形 7">
            <a:extLst>
              <a:ext uri="{FF2B5EF4-FFF2-40B4-BE49-F238E27FC236}">
                <a16:creationId xmlns:a16="http://schemas.microsoft.com/office/drawing/2014/main" xmlns="" id="{0D6D01EC-08EE-43E6-BB91-164026CD5D55}"/>
              </a:ext>
            </a:extLst>
          </p:cNvPr>
          <p:cNvSpPr/>
          <p:nvPr/>
        </p:nvSpPr>
        <p:spPr>
          <a:xfrm>
            <a:off x="470032" y="459407"/>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III   Extensive Reading: Hilton Shanghai</a:t>
            </a:r>
          </a:p>
        </p:txBody>
      </p:sp>
      <p:pic>
        <p:nvPicPr>
          <p:cNvPr id="9" name="图片 6">
            <a:hlinkClick r:id="rId2" action="ppaction://hlinksldjump"/>
            <a:extLst>
              <a:ext uri="{FF2B5EF4-FFF2-40B4-BE49-F238E27FC236}">
                <a16:creationId xmlns:a16="http://schemas.microsoft.com/office/drawing/2014/main" xmlns="" id="{0D84C4D7-F67F-498A-BE8E-F59406F859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8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500"/>
                                        <p:tgtEl>
                                          <p:spTgt spid="2">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170" y="703224"/>
            <a:ext cx="11078927" cy="5401479"/>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300" dirty="0">
                <a:solidFill>
                  <a:schemeClr val="bg1"/>
                </a:solidFill>
                <a:latin typeface="Times New Roman" panose="02020603050405020304" pitchFamily="18" charset="0"/>
                <a:cs typeface="Times New Roman" panose="02020603050405020304" pitchFamily="18" charset="0"/>
              </a:rPr>
              <a:t>In fact, over the years, some of the guests have stayed in the hotel 200 or even 300 times.</a:t>
            </a:r>
            <a:endParaRPr lang="zh-CN" altLang="zh-CN" sz="2300" dirty="0">
              <a:solidFill>
                <a:schemeClr val="bg1"/>
              </a:solidFill>
              <a:latin typeface="Times New Roman" panose="02020603050405020304" pitchFamily="18" charset="0"/>
              <a:cs typeface="Times New Roman" panose="02020603050405020304" pitchFamily="18" charset="0"/>
            </a:endParaRPr>
          </a:p>
          <a:p>
            <a:pPr indent="457200"/>
            <a:r>
              <a:rPr lang="en-US" altLang="zh-CN" sz="2300" dirty="0" err="1">
                <a:solidFill>
                  <a:schemeClr val="bg1"/>
                </a:solidFill>
                <a:latin typeface="Times New Roman" panose="02020603050405020304" pitchFamily="18" charset="0"/>
                <a:cs typeface="Times New Roman" panose="02020603050405020304" pitchFamily="18" charset="0"/>
              </a:rPr>
              <a:t>Knaust</a:t>
            </a:r>
            <a:r>
              <a:rPr lang="en-US" altLang="zh-CN" sz="2300" dirty="0">
                <a:solidFill>
                  <a:schemeClr val="bg1"/>
                </a:solidFill>
                <a:latin typeface="Times New Roman" panose="02020603050405020304" pitchFamily="18" charset="0"/>
                <a:cs typeface="Times New Roman" panose="02020603050405020304" pitchFamily="18" charset="0"/>
              </a:rPr>
              <a:t>, who has been working in the hospitality industry for more than 30 years, started his career as a chef in Germany. During his early 30s, </a:t>
            </a:r>
            <a:r>
              <a:rPr lang="en-US" altLang="zh-CN" sz="2300" dirty="0" err="1">
                <a:solidFill>
                  <a:schemeClr val="bg1"/>
                </a:solidFill>
                <a:latin typeface="Times New Roman" panose="02020603050405020304" pitchFamily="18" charset="0"/>
                <a:cs typeface="Times New Roman" panose="02020603050405020304" pitchFamily="18" charset="0"/>
              </a:rPr>
              <a:t>Knaust</a:t>
            </a:r>
            <a:r>
              <a:rPr lang="en-US" altLang="zh-CN" sz="2300" dirty="0">
                <a:solidFill>
                  <a:schemeClr val="bg1"/>
                </a:solidFill>
                <a:latin typeface="Times New Roman" panose="02020603050405020304" pitchFamily="18" charset="0"/>
                <a:cs typeface="Times New Roman" panose="02020603050405020304" pitchFamily="18" charset="0"/>
              </a:rPr>
              <a:t> already moved to the top in the culinary (</a:t>
            </a:r>
            <a:r>
              <a:rPr lang="en-US" altLang="zh-CN" sz="2300" dirty="0" err="1">
                <a:solidFill>
                  <a:schemeClr val="bg1"/>
                </a:solidFill>
                <a:latin typeface="Times New Roman" panose="02020603050405020304" pitchFamily="18" charset="0"/>
                <a:cs typeface="Times New Roman" panose="02020603050405020304" pitchFamily="18" charset="0"/>
              </a:rPr>
              <a:t>烹调的</a:t>
            </a:r>
            <a:r>
              <a:rPr lang="en-US" altLang="zh-CN" sz="2300" dirty="0">
                <a:solidFill>
                  <a:schemeClr val="bg1"/>
                </a:solidFill>
                <a:latin typeface="Times New Roman" panose="02020603050405020304" pitchFamily="18" charset="0"/>
                <a:cs typeface="Times New Roman" panose="02020603050405020304" pitchFamily="18" charset="0"/>
              </a:rPr>
              <a:t>) field as director of kitchen of Hyatt Regency Cologne in Germany.</a:t>
            </a:r>
            <a:endParaRPr lang="zh-CN" altLang="zh-CN" sz="2300" dirty="0">
              <a:solidFill>
                <a:schemeClr val="bg1"/>
              </a:solidFill>
              <a:latin typeface="Times New Roman" panose="02020603050405020304" pitchFamily="18" charset="0"/>
              <a:cs typeface="Times New Roman" panose="02020603050405020304" pitchFamily="18" charset="0"/>
            </a:endParaRPr>
          </a:p>
          <a:p>
            <a:pPr indent="457200"/>
            <a:r>
              <a:rPr lang="en-US" altLang="zh-CN" sz="2300" dirty="0">
                <a:solidFill>
                  <a:schemeClr val="bg1"/>
                </a:solidFill>
                <a:latin typeface="Times New Roman" panose="02020603050405020304" pitchFamily="18" charset="0"/>
                <a:cs typeface="Times New Roman" panose="02020603050405020304" pitchFamily="18" charset="0"/>
              </a:rPr>
              <a:t>After holding several general manager positions in Mandarin Oriental hotels, </a:t>
            </a:r>
            <a:r>
              <a:rPr lang="en-US" altLang="zh-CN" sz="2300" dirty="0" err="1">
                <a:solidFill>
                  <a:schemeClr val="bg1"/>
                </a:solidFill>
                <a:latin typeface="Times New Roman" panose="02020603050405020304" pitchFamily="18" charset="0"/>
                <a:cs typeface="Times New Roman" panose="02020603050405020304" pitchFamily="18" charset="0"/>
              </a:rPr>
              <a:t>Knaust</a:t>
            </a:r>
            <a:r>
              <a:rPr lang="en-US" altLang="zh-CN" sz="2300" dirty="0">
                <a:solidFill>
                  <a:schemeClr val="bg1"/>
                </a:solidFill>
                <a:latin typeface="Times New Roman" panose="02020603050405020304" pitchFamily="18" charset="0"/>
                <a:cs typeface="Times New Roman" panose="02020603050405020304" pitchFamily="18" charset="0"/>
              </a:rPr>
              <a:t> joined Hilton International as the general manager to open the Conrad and Doubletree by Hilton at </a:t>
            </a:r>
            <a:r>
              <a:rPr lang="en-US" altLang="zh-CN" sz="2300" dirty="0" err="1">
                <a:solidFill>
                  <a:schemeClr val="bg1"/>
                </a:solidFill>
                <a:latin typeface="Times New Roman" panose="02020603050405020304" pitchFamily="18" charset="0"/>
                <a:cs typeface="Times New Roman" panose="02020603050405020304" pitchFamily="18" charset="0"/>
              </a:rPr>
              <a:t>Haitang</a:t>
            </a:r>
            <a:r>
              <a:rPr lang="en-US" altLang="zh-CN" sz="2300" dirty="0">
                <a:solidFill>
                  <a:schemeClr val="bg1"/>
                </a:solidFill>
                <a:latin typeface="Times New Roman" panose="02020603050405020304" pitchFamily="18" charset="0"/>
                <a:cs typeface="Times New Roman" panose="02020603050405020304" pitchFamily="18" charset="0"/>
              </a:rPr>
              <a:t> Bay, </a:t>
            </a:r>
            <a:r>
              <a:rPr lang="en-US" altLang="zh-CN" sz="2300" dirty="0" err="1">
                <a:solidFill>
                  <a:schemeClr val="bg1"/>
                </a:solidFill>
                <a:latin typeface="Times New Roman" panose="02020603050405020304" pitchFamily="18" charset="0"/>
                <a:cs typeface="Times New Roman" panose="02020603050405020304" pitchFamily="18" charset="0"/>
              </a:rPr>
              <a:t>Sanya</a:t>
            </a:r>
            <a:r>
              <a:rPr lang="en-US" altLang="zh-CN" sz="2300" dirty="0">
                <a:solidFill>
                  <a:schemeClr val="bg1"/>
                </a:solidFill>
                <a:latin typeface="Times New Roman" panose="02020603050405020304" pitchFamily="18" charset="0"/>
                <a:cs typeface="Times New Roman" panose="02020603050405020304" pitchFamily="18" charset="0"/>
              </a:rPr>
              <a:t> in 2010.</a:t>
            </a:r>
          </a:p>
          <a:p>
            <a:pPr indent="457200"/>
            <a:r>
              <a:rPr lang="en-US" altLang="zh-CN" sz="2300" dirty="0">
                <a:solidFill>
                  <a:schemeClr val="bg1"/>
                </a:solidFill>
                <a:latin typeface="Times New Roman" panose="02020603050405020304" pitchFamily="18" charset="0"/>
                <a:cs typeface="Times New Roman" panose="02020603050405020304" pitchFamily="18" charset="0"/>
              </a:rPr>
              <a:t>When he was appointed as the general manager of Hilton Shanghai in November, he not only was heavily involved in recruitment, sales and marketing strategies but also he worked closely with the food and beverage team to develop the hotel’s restaurant concepts and menus.</a:t>
            </a:r>
            <a:endParaRPr lang="zh-CN" altLang="zh-CN" sz="2300" dirty="0">
              <a:solidFill>
                <a:schemeClr val="bg1"/>
              </a:solidFill>
              <a:latin typeface="Times New Roman" panose="02020603050405020304" pitchFamily="18" charset="0"/>
              <a:cs typeface="Times New Roman" panose="02020603050405020304" pitchFamily="18" charset="0"/>
            </a:endParaRPr>
          </a:p>
          <a:p>
            <a:pPr indent="457200"/>
            <a:r>
              <a:rPr lang="en-US" altLang="zh-CN" sz="2300" dirty="0">
                <a:solidFill>
                  <a:schemeClr val="bg1"/>
                </a:solidFill>
                <a:latin typeface="Times New Roman" panose="02020603050405020304" pitchFamily="18" charset="0"/>
                <a:cs typeface="Times New Roman" panose="02020603050405020304" pitchFamily="18" charset="0"/>
              </a:rPr>
              <a:t>“I believe that we should offer quality and healthy food.” he says.</a:t>
            </a:r>
            <a:endParaRPr lang="zh-CN" altLang="zh-CN" sz="2300" dirty="0">
              <a:solidFill>
                <a:schemeClr val="bg1"/>
              </a:solidFill>
              <a:latin typeface="Times New Roman" panose="02020603050405020304" pitchFamily="18" charset="0"/>
              <a:cs typeface="Times New Roman" panose="02020603050405020304" pitchFamily="18" charset="0"/>
            </a:endParaRPr>
          </a:p>
          <a:p>
            <a:pPr indent="457200"/>
            <a:r>
              <a:rPr lang="en-US" altLang="zh-CN" sz="2300" dirty="0">
                <a:solidFill>
                  <a:schemeClr val="bg1"/>
                </a:solidFill>
                <a:latin typeface="Times New Roman" panose="02020603050405020304" pitchFamily="18" charset="0"/>
                <a:cs typeface="Times New Roman" panose="02020603050405020304" pitchFamily="18" charset="0"/>
              </a:rPr>
              <a:t> </a:t>
            </a:r>
            <a:r>
              <a:rPr lang="en-US" altLang="zh-CN" sz="2300" dirty="0" err="1">
                <a:solidFill>
                  <a:schemeClr val="bg1"/>
                </a:solidFill>
                <a:latin typeface="Times New Roman" panose="02020603050405020304" pitchFamily="18" charset="0"/>
                <a:cs typeface="Times New Roman" panose="02020603050405020304" pitchFamily="18" charset="0"/>
              </a:rPr>
              <a:t>Knaust</a:t>
            </a:r>
            <a:r>
              <a:rPr lang="en-US" altLang="zh-CN" sz="2300" dirty="0">
                <a:solidFill>
                  <a:schemeClr val="bg1"/>
                </a:solidFill>
                <a:latin typeface="Times New Roman" panose="02020603050405020304" pitchFamily="18" charset="0"/>
                <a:cs typeface="Times New Roman" panose="02020603050405020304" pitchFamily="18" charset="0"/>
              </a:rPr>
              <a:t> believes that a hotel must value the customers’ comments on </a:t>
            </a:r>
            <a:r>
              <a:rPr lang="en-US" altLang="zh-CN" sz="2300" dirty="0" err="1">
                <a:solidFill>
                  <a:schemeClr val="bg1"/>
                </a:solidFill>
                <a:latin typeface="Times New Roman" panose="02020603050405020304" pitchFamily="18" charset="0"/>
                <a:cs typeface="Times New Roman" panose="02020603050405020304" pitchFamily="18" charset="0"/>
              </a:rPr>
              <a:t>Ctrip</a:t>
            </a:r>
            <a:r>
              <a:rPr lang="en-US" altLang="zh-CN" sz="2300" dirty="0">
                <a:solidFill>
                  <a:schemeClr val="bg1"/>
                </a:solidFill>
                <a:latin typeface="Times New Roman" panose="02020603050405020304" pitchFamily="18" charset="0"/>
                <a:cs typeface="Times New Roman" panose="02020603050405020304" pitchFamily="18" charset="0"/>
              </a:rPr>
              <a:t>, Trip Advisor and other platforms.</a:t>
            </a:r>
            <a:endParaRPr lang="zh-CN" altLang="zh-CN" sz="2300" dirty="0">
              <a:solidFill>
                <a:schemeClr val="bg1"/>
              </a:solidFill>
              <a:latin typeface="Times New Roman" panose="02020603050405020304" pitchFamily="18" charset="0"/>
              <a:cs typeface="Times New Roman" panose="02020603050405020304" pitchFamily="18" charset="0"/>
            </a:endParaRPr>
          </a:p>
          <a:p>
            <a:pPr indent="457200"/>
            <a:r>
              <a:rPr lang="en-US" altLang="zh-CN" sz="2300" dirty="0">
                <a:solidFill>
                  <a:schemeClr val="bg1"/>
                </a:solidFill>
                <a:latin typeface="Times New Roman" panose="02020603050405020304" pitchFamily="18" charset="0"/>
                <a:cs typeface="Times New Roman" panose="02020603050405020304" pitchFamily="18" charset="0"/>
              </a:rPr>
              <a:t>“It keeps us more on guard to be 100 percent professional,” he says.</a:t>
            </a:r>
            <a:endParaRPr lang="zh-CN" altLang="zh-CN" sz="23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F49B698D-3CC2-4506-9456-CF2C17688E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66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par>
                          <p:cTn id="34" fill="hold">
                            <p:stCondLst>
                              <p:cond delay="4500"/>
                            </p:stCondLst>
                            <p:childTnLst>
                              <p:par>
                                <p:cTn id="35" presetID="10" presetClass="entr" presetSubtype="0"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1039771"/>
            <a:ext cx="10122171" cy="954107"/>
          </a:xfrm>
          <a:prstGeom prst="rect">
            <a:avLst/>
          </a:prstGeom>
        </p:spPr>
        <p:txBody>
          <a:bodyPr wrap="square">
            <a:spAutoFit/>
          </a:bodyPr>
          <a:lstStyle/>
          <a:p>
            <a:pPr lvl="0"/>
            <a:r>
              <a:rPr lang="en-US" altLang="zh-CN" sz="2800" b="1" dirty="0">
                <a:solidFill>
                  <a:srgbClr val="FFC000"/>
                </a:solidFill>
              </a:rPr>
              <a:t>Exercise 1: Decide whether the following statements are true (T) or false (F)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191064" y="1964353"/>
            <a:ext cx="11678363" cy="3816429"/>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200" dirty="0">
                <a:solidFill>
                  <a:schemeClr val="bg1"/>
                </a:solidFill>
                <a:latin typeface="Times New Roman" panose="02020603050405020304" pitchFamily="18" charset="0"/>
                <a:cs typeface="Times New Roman" panose="02020603050405020304" pitchFamily="18" charset="0"/>
              </a:rPr>
              <a:t>1. Hilton Shanghai is the first international hotel in China. (   )</a:t>
            </a:r>
          </a:p>
          <a:p>
            <a:r>
              <a:rPr lang="en-US" altLang="zh-CN" sz="2200" dirty="0">
                <a:solidFill>
                  <a:schemeClr val="bg1"/>
                </a:solidFill>
                <a:latin typeface="Times New Roman" panose="02020603050405020304" pitchFamily="18" charset="0"/>
                <a:cs typeface="Times New Roman" panose="02020603050405020304" pitchFamily="18" charset="0"/>
              </a:rPr>
              <a:t>2. Gerd </a:t>
            </a:r>
            <a:r>
              <a:rPr lang="en-US" altLang="zh-CN" sz="2200" dirty="0" err="1">
                <a:solidFill>
                  <a:schemeClr val="bg1"/>
                </a:solidFill>
                <a:latin typeface="Times New Roman" panose="02020603050405020304" pitchFamily="18" charset="0"/>
                <a:cs typeface="Times New Roman" panose="02020603050405020304" pitchFamily="18" charset="0"/>
              </a:rPr>
              <a:t>Knaust</a:t>
            </a:r>
            <a:r>
              <a:rPr lang="en-US" altLang="zh-CN" sz="2200" dirty="0">
                <a:solidFill>
                  <a:schemeClr val="bg1"/>
                </a:solidFill>
                <a:latin typeface="Times New Roman" panose="02020603050405020304" pitchFamily="18" charset="0"/>
                <a:cs typeface="Times New Roman" panose="02020603050405020304" pitchFamily="18" charset="0"/>
              </a:rPr>
              <a:t> is the hotel’s newly appointed general manager. (   )</a:t>
            </a:r>
          </a:p>
          <a:p>
            <a:r>
              <a:rPr lang="en-US" altLang="zh-CN" sz="2200" dirty="0">
                <a:solidFill>
                  <a:schemeClr val="bg1"/>
                </a:solidFill>
                <a:latin typeface="Times New Roman" panose="02020603050405020304" pitchFamily="18" charset="0"/>
                <a:cs typeface="Times New Roman" panose="02020603050405020304" pitchFamily="18" charset="0"/>
              </a:rPr>
              <a:t>3. All the employees of Hilton Shanghai have personal relationships with customers. (   )</a:t>
            </a:r>
          </a:p>
          <a:p>
            <a:r>
              <a:rPr lang="en-US" altLang="zh-CN" sz="2200" dirty="0">
                <a:solidFill>
                  <a:schemeClr val="bg1"/>
                </a:solidFill>
                <a:latin typeface="Times New Roman" panose="02020603050405020304" pitchFamily="18" charset="0"/>
                <a:cs typeface="Times New Roman" panose="02020603050405020304" pitchFamily="18" charset="0"/>
              </a:rPr>
              <a:t>4. </a:t>
            </a:r>
            <a:r>
              <a:rPr lang="en-US" altLang="zh-CN" sz="2200" dirty="0" err="1">
                <a:solidFill>
                  <a:schemeClr val="bg1"/>
                </a:solidFill>
                <a:latin typeface="Times New Roman" panose="02020603050405020304" pitchFamily="18" charset="0"/>
                <a:cs typeface="Times New Roman" panose="02020603050405020304" pitchFamily="18" charset="0"/>
              </a:rPr>
              <a:t>Knaust</a:t>
            </a:r>
            <a:r>
              <a:rPr lang="en-US" altLang="zh-CN" sz="2200" dirty="0">
                <a:solidFill>
                  <a:schemeClr val="bg1"/>
                </a:solidFill>
                <a:latin typeface="Times New Roman" panose="02020603050405020304" pitchFamily="18" charset="0"/>
                <a:cs typeface="Times New Roman" panose="02020603050405020304" pitchFamily="18" charset="0"/>
              </a:rPr>
              <a:t> has been working in the hospitality industry for more than 10 years. (   )</a:t>
            </a:r>
          </a:p>
          <a:p>
            <a:r>
              <a:rPr lang="en-US" altLang="zh-CN" sz="2200" dirty="0">
                <a:solidFill>
                  <a:schemeClr val="bg1"/>
                </a:solidFill>
                <a:latin typeface="Times New Roman" panose="02020603050405020304" pitchFamily="18" charset="0"/>
                <a:cs typeface="Times New Roman" panose="02020603050405020304" pitchFamily="18" charset="0"/>
              </a:rPr>
              <a:t>5. </a:t>
            </a:r>
            <a:r>
              <a:rPr lang="en-US" altLang="zh-CN" sz="2200" dirty="0" err="1">
                <a:solidFill>
                  <a:schemeClr val="bg1"/>
                </a:solidFill>
                <a:latin typeface="Times New Roman" panose="02020603050405020304" pitchFamily="18" charset="0"/>
                <a:cs typeface="Times New Roman" panose="02020603050405020304" pitchFamily="18" charset="0"/>
              </a:rPr>
              <a:t>Knaust</a:t>
            </a:r>
            <a:r>
              <a:rPr lang="en-US" altLang="zh-CN" sz="2200" dirty="0">
                <a:solidFill>
                  <a:schemeClr val="bg1"/>
                </a:solidFill>
                <a:latin typeface="Times New Roman" panose="02020603050405020304" pitchFamily="18" charset="0"/>
                <a:cs typeface="Times New Roman" panose="02020603050405020304" pitchFamily="18" charset="0"/>
              </a:rPr>
              <a:t> started his career as a clerk in Germany. (   )</a:t>
            </a:r>
          </a:p>
          <a:p>
            <a:r>
              <a:rPr lang="en-US" altLang="zh-CN" sz="2200" dirty="0">
                <a:solidFill>
                  <a:schemeClr val="bg1"/>
                </a:solidFill>
                <a:latin typeface="Times New Roman" panose="02020603050405020304" pitchFamily="18" charset="0"/>
                <a:cs typeface="Times New Roman" panose="02020603050405020304" pitchFamily="18" charset="0"/>
              </a:rPr>
              <a:t>6. The Conrad and Doubletree by Hilton at </a:t>
            </a:r>
            <a:r>
              <a:rPr lang="en-US" altLang="zh-CN" sz="2200" dirty="0" err="1">
                <a:solidFill>
                  <a:schemeClr val="bg1"/>
                </a:solidFill>
                <a:latin typeface="Times New Roman" panose="02020603050405020304" pitchFamily="18" charset="0"/>
                <a:cs typeface="Times New Roman" panose="02020603050405020304" pitchFamily="18" charset="0"/>
              </a:rPr>
              <a:t>Haitang</a:t>
            </a:r>
            <a:r>
              <a:rPr lang="en-US" altLang="zh-CN" sz="2200" dirty="0">
                <a:solidFill>
                  <a:schemeClr val="bg1"/>
                </a:solidFill>
                <a:latin typeface="Times New Roman" panose="02020603050405020304" pitchFamily="18" charset="0"/>
                <a:cs typeface="Times New Roman" panose="02020603050405020304" pitchFamily="18" charset="0"/>
              </a:rPr>
              <a:t> Bay, </a:t>
            </a:r>
            <a:r>
              <a:rPr lang="en-US" altLang="zh-CN" sz="2200" dirty="0" err="1">
                <a:solidFill>
                  <a:schemeClr val="bg1"/>
                </a:solidFill>
                <a:latin typeface="Times New Roman" panose="02020603050405020304" pitchFamily="18" charset="0"/>
                <a:cs typeface="Times New Roman" panose="02020603050405020304" pitchFamily="18" charset="0"/>
              </a:rPr>
              <a:t>Sanya</a:t>
            </a:r>
            <a:r>
              <a:rPr lang="en-US" altLang="zh-CN" sz="2200" dirty="0">
                <a:solidFill>
                  <a:schemeClr val="bg1"/>
                </a:solidFill>
                <a:latin typeface="Times New Roman" panose="02020603050405020304" pitchFamily="18" charset="0"/>
                <a:cs typeface="Times New Roman" panose="02020603050405020304" pitchFamily="18" charset="0"/>
              </a:rPr>
              <a:t> were opened in 2010. (   )</a:t>
            </a:r>
          </a:p>
          <a:p>
            <a:r>
              <a:rPr lang="en-US" altLang="zh-CN" sz="2200" dirty="0">
                <a:solidFill>
                  <a:schemeClr val="bg1"/>
                </a:solidFill>
                <a:latin typeface="Times New Roman" panose="02020603050405020304" pitchFamily="18" charset="0"/>
                <a:cs typeface="Times New Roman" panose="02020603050405020304" pitchFamily="18" charset="0"/>
              </a:rPr>
              <a:t>7. </a:t>
            </a:r>
            <a:r>
              <a:rPr lang="en-US" altLang="zh-CN" sz="2200" dirty="0" err="1">
                <a:solidFill>
                  <a:schemeClr val="bg1"/>
                </a:solidFill>
                <a:latin typeface="Times New Roman" panose="02020603050405020304" pitchFamily="18" charset="0"/>
                <a:cs typeface="Times New Roman" panose="02020603050405020304" pitchFamily="18" charset="0"/>
              </a:rPr>
              <a:t>Knaust</a:t>
            </a:r>
            <a:r>
              <a:rPr lang="en-US" altLang="zh-CN" sz="2200" dirty="0">
                <a:solidFill>
                  <a:schemeClr val="bg1"/>
                </a:solidFill>
                <a:latin typeface="Times New Roman" panose="02020603050405020304" pitchFamily="18" charset="0"/>
                <a:cs typeface="Times New Roman" panose="02020603050405020304" pitchFamily="18" charset="0"/>
              </a:rPr>
              <a:t> was only heavily involved in recruitment, sales and marketing strategies. (   )</a:t>
            </a:r>
          </a:p>
          <a:p>
            <a:r>
              <a:rPr lang="en-US" altLang="zh-CN" sz="2200" dirty="0">
                <a:solidFill>
                  <a:schemeClr val="bg1"/>
                </a:solidFill>
                <a:latin typeface="Times New Roman" panose="02020603050405020304" pitchFamily="18" charset="0"/>
                <a:cs typeface="Times New Roman" panose="02020603050405020304" pitchFamily="18" charset="0"/>
              </a:rPr>
              <a:t>8. </a:t>
            </a:r>
            <a:r>
              <a:rPr lang="en-US" altLang="zh-CN" sz="2200" dirty="0" err="1">
                <a:solidFill>
                  <a:schemeClr val="bg1"/>
                </a:solidFill>
                <a:latin typeface="Times New Roman" panose="02020603050405020304" pitchFamily="18" charset="0"/>
                <a:cs typeface="Times New Roman" panose="02020603050405020304" pitchFamily="18" charset="0"/>
              </a:rPr>
              <a:t>Knaust</a:t>
            </a:r>
            <a:r>
              <a:rPr lang="en-US" altLang="zh-CN" sz="2200" dirty="0">
                <a:solidFill>
                  <a:schemeClr val="bg1"/>
                </a:solidFill>
                <a:latin typeface="Times New Roman" panose="02020603050405020304" pitchFamily="18" charset="0"/>
                <a:cs typeface="Times New Roman" panose="02020603050405020304" pitchFamily="18" charset="0"/>
              </a:rPr>
              <a:t> worked closely with the food and beverage team to develop the hotel’s restaurant concepts and menus. (   )</a:t>
            </a:r>
          </a:p>
          <a:p>
            <a:r>
              <a:rPr lang="en-US" altLang="zh-CN" sz="2200" dirty="0">
                <a:solidFill>
                  <a:schemeClr val="bg1"/>
                </a:solidFill>
                <a:latin typeface="Times New Roman" panose="02020603050405020304" pitchFamily="18" charset="0"/>
                <a:cs typeface="Times New Roman" panose="02020603050405020304" pitchFamily="18" charset="0"/>
              </a:rPr>
              <a:t>9. </a:t>
            </a:r>
            <a:r>
              <a:rPr lang="en-US" altLang="zh-CN" sz="2200" dirty="0" err="1">
                <a:solidFill>
                  <a:schemeClr val="bg1"/>
                </a:solidFill>
                <a:latin typeface="Times New Roman" panose="02020603050405020304" pitchFamily="18" charset="0"/>
                <a:cs typeface="Times New Roman" panose="02020603050405020304" pitchFamily="18" charset="0"/>
              </a:rPr>
              <a:t>Knaust</a:t>
            </a:r>
            <a:r>
              <a:rPr lang="en-US" altLang="zh-CN" sz="2200" dirty="0">
                <a:solidFill>
                  <a:schemeClr val="bg1"/>
                </a:solidFill>
                <a:latin typeface="Times New Roman" panose="02020603050405020304" pitchFamily="18" charset="0"/>
                <a:cs typeface="Times New Roman" panose="02020603050405020304" pitchFamily="18" charset="0"/>
              </a:rPr>
              <a:t> believes that they should offer quality and healthy food. (   )</a:t>
            </a:r>
          </a:p>
          <a:p>
            <a:r>
              <a:rPr lang="en-US" altLang="zh-CN" sz="2200" dirty="0">
                <a:solidFill>
                  <a:schemeClr val="bg1"/>
                </a:solidFill>
                <a:latin typeface="Times New Roman" panose="02020603050405020304" pitchFamily="18" charset="0"/>
                <a:cs typeface="Times New Roman" panose="02020603050405020304" pitchFamily="18" charset="0"/>
              </a:rPr>
              <a:t>10. </a:t>
            </a:r>
            <a:r>
              <a:rPr lang="en-US" altLang="zh-CN" sz="2200" dirty="0" err="1">
                <a:solidFill>
                  <a:schemeClr val="bg1"/>
                </a:solidFill>
                <a:latin typeface="Times New Roman" panose="02020603050405020304" pitchFamily="18" charset="0"/>
                <a:cs typeface="Times New Roman" panose="02020603050405020304" pitchFamily="18" charset="0"/>
              </a:rPr>
              <a:t>Knaust</a:t>
            </a:r>
            <a:r>
              <a:rPr lang="en-US" altLang="zh-CN" sz="2200" dirty="0">
                <a:solidFill>
                  <a:schemeClr val="bg1"/>
                </a:solidFill>
                <a:latin typeface="Times New Roman" panose="02020603050405020304" pitchFamily="18" charset="0"/>
                <a:cs typeface="Times New Roman" panose="02020603050405020304" pitchFamily="18" charset="0"/>
              </a:rPr>
              <a:t> believes that a hotel must value the customers’ comments on the Internet. (   )</a:t>
            </a:r>
          </a:p>
        </p:txBody>
      </p:sp>
      <p:grpSp>
        <p:nvGrpSpPr>
          <p:cNvPr id="16" name="组合 15">
            <a:extLst>
              <a:ext uri="{FF2B5EF4-FFF2-40B4-BE49-F238E27FC236}">
                <a16:creationId xmlns:a16="http://schemas.microsoft.com/office/drawing/2014/main" xmlns="" id="{912B910B-4FF6-416A-B86E-0458971C8675}"/>
              </a:ext>
            </a:extLst>
          </p:cNvPr>
          <p:cNvGrpSpPr/>
          <p:nvPr/>
        </p:nvGrpSpPr>
        <p:grpSpPr>
          <a:xfrm>
            <a:off x="470033" y="329961"/>
            <a:ext cx="2611834" cy="623677"/>
            <a:chOff x="297176" y="1712116"/>
            <a:chExt cx="6055427" cy="882533"/>
          </a:xfrm>
        </p:grpSpPr>
        <p:sp>
          <p:nvSpPr>
            <p:cNvPr id="17" name="圆角矩形 24">
              <a:extLst>
                <a:ext uri="{FF2B5EF4-FFF2-40B4-BE49-F238E27FC236}">
                  <a16:creationId xmlns:a16="http://schemas.microsoft.com/office/drawing/2014/main" xmlns="" id="{61D981A7-D100-4E1B-BBC6-8799221A8400}"/>
                </a:ext>
              </a:extLst>
            </p:cNvPr>
            <p:cNvSpPr/>
            <p:nvPr/>
          </p:nvSpPr>
          <p:spPr>
            <a:xfrm>
              <a:off x="297176" y="2083858"/>
              <a:ext cx="6055427" cy="510791"/>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18" name="文本框 17">
              <a:extLst>
                <a:ext uri="{FF2B5EF4-FFF2-40B4-BE49-F238E27FC236}">
                  <a16:creationId xmlns:a16="http://schemas.microsoft.com/office/drawing/2014/main" xmlns="" id="{2A737C2C-AB2B-4C9A-BD2F-8ED9BD795DB6}"/>
                </a:ext>
              </a:extLst>
            </p:cNvPr>
            <p:cNvSpPr txBox="1"/>
            <p:nvPr/>
          </p:nvSpPr>
          <p:spPr>
            <a:xfrm>
              <a:off x="540598" y="1712116"/>
              <a:ext cx="5654969" cy="653278"/>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3" name="矩形 2">
            <a:extLst>
              <a:ext uri="{FF2B5EF4-FFF2-40B4-BE49-F238E27FC236}">
                <a16:creationId xmlns:a16="http://schemas.microsoft.com/office/drawing/2014/main" xmlns="" id="{04FAEF1F-8585-413B-BEF6-8A434BE6D584}"/>
              </a:ext>
            </a:extLst>
          </p:cNvPr>
          <p:cNvSpPr/>
          <p:nvPr/>
        </p:nvSpPr>
        <p:spPr>
          <a:xfrm>
            <a:off x="7457799" y="2314569"/>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19" name="矩形 18">
            <a:extLst>
              <a:ext uri="{FF2B5EF4-FFF2-40B4-BE49-F238E27FC236}">
                <a16:creationId xmlns:a16="http://schemas.microsoft.com/office/drawing/2014/main" xmlns="" id="{98DF7C30-3C7E-4804-BC80-88308AC2A27A}"/>
              </a:ext>
            </a:extLst>
          </p:cNvPr>
          <p:cNvSpPr/>
          <p:nvPr/>
        </p:nvSpPr>
        <p:spPr>
          <a:xfrm>
            <a:off x="6859133" y="1993878"/>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0" name="矩形 19">
            <a:extLst>
              <a:ext uri="{FF2B5EF4-FFF2-40B4-BE49-F238E27FC236}">
                <a16:creationId xmlns:a16="http://schemas.microsoft.com/office/drawing/2014/main" xmlns="" id="{E3314DF7-FAE7-4703-AA0B-94751EE66473}"/>
              </a:ext>
            </a:extLst>
          </p:cNvPr>
          <p:cNvSpPr/>
          <p:nvPr/>
        </p:nvSpPr>
        <p:spPr>
          <a:xfrm>
            <a:off x="9831002" y="2684854"/>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1" name="矩形 20">
            <a:extLst>
              <a:ext uri="{FF2B5EF4-FFF2-40B4-BE49-F238E27FC236}">
                <a16:creationId xmlns:a16="http://schemas.microsoft.com/office/drawing/2014/main" xmlns="" id="{6BBF5E8E-C448-4361-BE9A-E2CC587692F6}"/>
              </a:ext>
            </a:extLst>
          </p:cNvPr>
          <p:cNvSpPr/>
          <p:nvPr/>
        </p:nvSpPr>
        <p:spPr>
          <a:xfrm>
            <a:off x="9093021" y="3009575"/>
            <a:ext cx="338668" cy="369332"/>
          </a:xfrm>
          <a:prstGeom prst="rect">
            <a:avLst/>
          </a:prstGeom>
        </p:spPr>
        <p:txBody>
          <a:bodyPr wrap="square">
            <a:spAutoFit/>
          </a:bodyPr>
          <a:lstStyle/>
          <a:p>
            <a:r>
              <a:rPr lang="en-US" altLang="zh-CN" b="1" dirty="0">
                <a:solidFill>
                  <a:srgbClr val="C00000"/>
                </a:solidFill>
              </a:rPr>
              <a:t>F</a:t>
            </a:r>
            <a:endParaRPr lang="zh-CN" altLang="en-US" dirty="0">
              <a:solidFill>
                <a:srgbClr val="C00000"/>
              </a:solidFill>
            </a:endParaRPr>
          </a:p>
        </p:txBody>
      </p:sp>
      <p:sp>
        <p:nvSpPr>
          <p:cNvPr id="22" name="矩形 21">
            <a:extLst>
              <a:ext uri="{FF2B5EF4-FFF2-40B4-BE49-F238E27FC236}">
                <a16:creationId xmlns:a16="http://schemas.microsoft.com/office/drawing/2014/main" xmlns="" id="{6647F473-397E-4993-AEBF-021CEF502CC7}"/>
              </a:ext>
            </a:extLst>
          </p:cNvPr>
          <p:cNvSpPr/>
          <p:nvPr/>
        </p:nvSpPr>
        <p:spPr>
          <a:xfrm>
            <a:off x="1672794" y="4702359"/>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3" name="矩形 22">
            <a:extLst>
              <a:ext uri="{FF2B5EF4-FFF2-40B4-BE49-F238E27FC236}">
                <a16:creationId xmlns:a16="http://schemas.microsoft.com/office/drawing/2014/main" xmlns="" id="{D73A55C2-B01D-439E-8B44-F82BAF59DC43}"/>
              </a:ext>
            </a:extLst>
          </p:cNvPr>
          <p:cNvSpPr/>
          <p:nvPr/>
        </p:nvSpPr>
        <p:spPr>
          <a:xfrm>
            <a:off x="5996379" y="3367198"/>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4" name="矩形 23">
            <a:extLst>
              <a:ext uri="{FF2B5EF4-FFF2-40B4-BE49-F238E27FC236}">
                <a16:creationId xmlns:a16="http://schemas.microsoft.com/office/drawing/2014/main" xmlns="" id="{B15D6FA6-D8BC-403B-A53E-AE8FB0D67200}"/>
              </a:ext>
            </a:extLst>
          </p:cNvPr>
          <p:cNvSpPr/>
          <p:nvPr/>
        </p:nvSpPr>
        <p:spPr>
          <a:xfrm>
            <a:off x="9941566" y="3670968"/>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5" name="矩形 24">
            <a:extLst>
              <a:ext uri="{FF2B5EF4-FFF2-40B4-BE49-F238E27FC236}">
                <a16:creationId xmlns:a16="http://schemas.microsoft.com/office/drawing/2014/main" xmlns="" id="{4DA2EB65-E0F6-4DEE-93D3-1EF5BF4AE6DC}"/>
              </a:ext>
            </a:extLst>
          </p:cNvPr>
          <p:cNvSpPr/>
          <p:nvPr/>
        </p:nvSpPr>
        <p:spPr>
          <a:xfrm>
            <a:off x="9669739" y="4064901"/>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6" name="矩形 25">
            <a:extLst>
              <a:ext uri="{FF2B5EF4-FFF2-40B4-BE49-F238E27FC236}">
                <a16:creationId xmlns:a16="http://schemas.microsoft.com/office/drawing/2014/main" xmlns="" id="{8A3E4FF9-04A8-4014-BEB5-AA387723A8CB}"/>
              </a:ext>
            </a:extLst>
          </p:cNvPr>
          <p:cNvSpPr/>
          <p:nvPr/>
        </p:nvSpPr>
        <p:spPr>
          <a:xfrm>
            <a:off x="7774636" y="5031114"/>
            <a:ext cx="338666" cy="369332"/>
          </a:xfrm>
          <a:prstGeom prst="rect">
            <a:avLst/>
          </a:prstGeom>
        </p:spPr>
        <p:txBody>
          <a:bodyPr wrap="square">
            <a:spAutoFit/>
          </a:bodyPr>
          <a:lstStyle/>
          <a:p>
            <a:r>
              <a:rPr lang="en-US" altLang="zh-CN" b="1" dirty="0">
                <a:solidFill>
                  <a:srgbClr val="C00000"/>
                </a:solidFill>
              </a:rPr>
              <a:t>T</a:t>
            </a:r>
            <a:endParaRPr lang="zh-CN" altLang="en-US" dirty="0">
              <a:solidFill>
                <a:srgbClr val="C00000"/>
              </a:solidFill>
            </a:endParaRPr>
          </a:p>
        </p:txBody>
      </p:sp>
      <p:sp>
        <p:nvSpPr>
          <p:cNvPr id="27" name="矩形 26">
            <a:extLst>
              <a:ext uri="{FF2B5EF4-FFF2-40B4-BE49-F238E27FC236}">
                <a16:creationId xmlns:a16="http://schemas.microsoft.com/office/drawing/2014/main" xmlns="" id="{E79F94BB-9AD6-4C77-82CA-36A3BC25B525}"/>
              </a:ext>
            </a:extLst>
          </p:cNvPr>
          <p:cNvSpPr/>
          <p:nvPr/>
        </p:nvSpPr>
        <p:spPr>
          <a:xfrm flipH="1">
            <a:off x="9876190" y="5358815"/>
            <a:ext cx="298295" cy="369332"/>
          </a:xfrm>
          <a:prstGeom prst="rect">
            <a:avLst/>
          </a:prstGeom>
        </p:spPr>
        <p:txBody>
          <a:bodyPr wrap="square">
            <a:spAutoFit/>
          </a:bodyPr>
          <a:lstStyle/>
          <a:p>
            <a:r>
              <a:rPr lang="en-US" altLang="zh-CN" b="1" dirty="0">
                <a:solidFill>
                  <a:srgbClr val="C00000"/>
                </a:solidFill>
              </a:rPr>
              <a:t>T</a:t>
            </a:r>
            <a:endParaRPr lang="zh-CN" altLang="en-US" dirty="0">
              <a:solidFill>
                <a:srgbClr val="C00000"/>
              </a:solidFill>
            </a:endParaRPr>
          </a:p>
        </p:txBody>
      </p:sp>
      <p:pic>
        <p:nvPicPr>
          <p:cNvPr id="28" name="图片 6">
            <a:hlinkClick r:id="rId2" action="ppaction://hlinksldjump"/>
            <a:extLst>
              <a:ext uri="{FF2B5EF4-FFF2-40B4-BE49-F238E27FC236}">
                <a16:creationId xmlns:a16="http://schemas.microsoft.com/office/drawing/2014/main" xmlns="" id="{145F926C-2A8A-402D-BC00-6194D83E8B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923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fade">
                                      <p:cBhvr>
                                        <p:cTn id="53" dur="500"/>
                                        <p:tgtEl>
                                          <p:spTgt spid="6">
                                            <p:txEl>
                                              <p:pRg st="8" end="8"/>
                                            </p:txEl>
                                          </p:spTgt>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3" grpId="0"/>
      <p:bldP spid="19" grpId="0"/>
      <p:bldP spid="20" grpId="0"/>
      <p:bldP spid="21" grpId="0"/>
      <p:bldP spid="22" grpId="0"/>
      <p:bldP spid="23" grpId="0"/>
      <p:bldP spid="24" grpId="0"/>
      <p:bldP spid="25" grpId="0"/>
      <p:bldP spid="26" grpId="0"/>
      <p:bldP spid="27"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表格 116">
            <a:extLst>
              <a:ext uri="{FF2B5EF4-FFF2-40B4-BE49-F238E27FC236}">
                <a16:creationId xmlns:a16="http://schemas.microsoft.com/office/drawing/2014/main" xmlns="" id="{51B45DAB-0C99-4FCF-8A55-C6A9C922071C}"/>
              </a:ext>
            </a:extLst>
          </p:cNvPr>
          <p:cNvGraphicFramePr>
            <a:graphicFrameLocks noGrp="1"/>
          </p:cNvGraphicFramePr>
          <p:nvPr>
            <p:extLst>
              <p:ext uri="{D42A27DB-BD31-4B8C-83A1-F6EECF244321}">
                <p14:modId xmlns:p14="http://schemas.microsoft.com/office/powerpoint/2010/main" val="3406560256"/>
              </p:ext>
            </p:extLst>
          </p:nvPr>
        </p:nvGraphicFramePr>
        <p:xfrm>
          <a:off x="1109672" y="1981812"/>
          <a:ext cx="10058401" cy="4402668"/>
        </p:xfrm>
        <a:graphic>
          <a:graphicData uri="http://schemas.openxmlformats.org/drawingml/2006/table">
            <a:tbl>
              <a:tblPr firstRow="1" bandRow="1">
                <a:tableStyleId>{C4B1156A-380E-4F78-BDF5-A606A8083BF9}</a:tableStyleId>
              </a:tblPr>
              <a:tblGrid>
                <a:gridCol w="4745298">
                  <a:extLst>
                    <a:ext uri="{9D8B030D-6E8A-4147-A177-3AD203B41FA5}">
                      <a16:colId xmlns:a16="http://schemas.microsoft.com/office/drawing/2014/main" xmlns="" val="3834547016"/>
                    </a:ext>
                  </a:extLst>
                </a:gridCol>
                <a:gridCol w="5313103">
                  <a:extLst>
                    <a:ext uri="{9D8B030D-6E8A-4147-A177-3AD203B41FA5}">
                      <a16:colId xmlns:a16="http://schemas.microsoft.com/office/drawing/2014/main" xmlns="" val="1854788187"/>
                    </a:ext>
                  </a:extLst>
                </a:gridCol>
              </a:tblGrid>
              <a:tr h="733778">
                <a:tc>
                  <a:txBody>
                    <a:bodyPr/>
                    <a:lstStyle/>
                    <a:p>
                      <a:pPr algn="ctr"/>
                      <a:r>
                        <a:rPr lang="en-US" altLang="zh-CN" sz="1800" b="1" kern="1200" dirty="0" err="1">
                          <a:solidFill>
                            <a:schemeClr val="tx1"/>
                          </a:solidFill>
                          <a:latin typeface="Times New Roman" panose="02020603050405020304" pitchFamily="18" charset="0"/>
                          <a:ea typeface="+mn-ea"/>
                          <a:cs typeface="Times New Roman" panose="02020603050405020304" pitchFamily="18" charset="0"/>
                        </a:rPr>
                        <a:t>Knaust’s</a:t>
                      </a: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 Working Experience</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position</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624669001"/>
                  </a:ext>
                </a:extLst>
              </a:tr>
              <a:tr h="733778">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Started career in Germany as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855522592"/>
                  </a:ext>
                </a:extLst>
              </a:tr>
              <a:tr h="733778">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Worked in Hyatt Regency Cologne in Germany as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751889468"/>
                  </a:ext>
                </a:extLst>
              </a:tr>
              <a:tr h="733778">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Worked in Mandarin Oriental hotels as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2349581388"/>
                  </a:ext>
                </a:extLst>
              </a:tr>
              <a:tr h="733778">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Joined Hilton International as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255675356"/>
                  </a:ext>
                </a:extLst>
              </a:tr>
              <a:tr h="733778">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Works in Hilton Shanghai as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l"/>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473563829"/>
                  </a:ext>
                </a:extLst>
              </a:tr>
            </a:tbl>
          </a:graphicData>
        </a:graphic>
      </p:graphicFrame>
      <p:sp>
        <p:nvSpPr>
          <p:cNvPr id="119" name="矩形 118">
            <a:extLst>
              <a:ext uri="{FF2B5EF4-FFF2-40B4-BE49-F238E27FC236}">
                <a16:creationId xmlns:a16="http://schemas.microsoft.com/office/drawing/2014/main" xmlns="" id="{6B28326D-6B33-43BD-839F-0A1717EF84D6}"/>
              </a:ext>
            </a:extLst>
          </p:cNvPr>
          <p:cNvSpPr/>
          <p:nvPr/>
        </p:nvSpPr>
        <p:spPr>
          <a:xfrm>
            <a:off x="7827534" y="2926557"/>
            <a:ext cx="926857"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a chef</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0" name="矩形 119">
            <a:extLst>
              <a:ext uri="{FF2B5EF4-FFF2-40B4-BE49-F238E27FC236}">
                <a16:creationId xmlns:a16="http://schemas.microsoft.com/office/drawing/2014/main" xmlns="" id="{92915FD7-44F4-4803-89C4-50955CCB3EE4}"/>
              </a:ext>
            </a:extLst>
          </p:cNvPr>
          <p:cNvSpPr/>
          <p:nvPr/>
        </p:nvSpPr>
        <p:spPr>
          <a:xfrm>
            <a:off x="7236158" y="3685532"/>
            <a:ext cx="2454518" cy="461665"/>
          </a:xfrm>
          <a:prstGeom prst="rect">
            <a:avLst/>
          </a:prstGeom>
        </p:spPr>
        <p:txBody>
          <a:bodyPr wrap="none">
            <a:spAutoFit/>
          </a:bodyPr>
          <a:lstStyle/>
          <a:p>
            <a:pPr lvl="0" algn="just"/>
            <a:r>
              <a:rPr lang="en-US" altLang="zh-CN" sz="2400" kern="100" dirty="0">
                <a:solidFill>
                  <a:srgbClr val="FF0000"/>
                </a:solidFill>
                <a:latin typeface="Times New Roman" panose="02020603050405020304" pitchFamily="18" charset="0"/>
                <a:ea typeface="宋体" panose="02010600030101010101" pitchFamily="2" charset="-122"/>
              </a:rPr>
              <a:t>director of kitchen</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1" name="矩形 120">
            <a:extLst>
              <a:ext uri="{FF2B5EF4-FFF2-40B4-BE49-F238E27FC236}">
                <a16:creationId xmlns:a16="http://schemas.microsoft.com/office/drawing/2014/main" xmlns="" id="{2C60F8B3-8A20-460F-8B22-BA9F6298014D}"/>
              </a:ext>
            </a:extLst>
          </p:cNvPr>
          <p:cNvSpPr/>
          <p:nvPr/>
        </p:nvSpPr>
        <p:spPr>
          <a:xfrm>
            <a:off x="7351575" y="4308562"/>
            <a:ext cx="2223686"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general manager</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2" name="矩形 121">
            <a:extLst>
              <a:ext uri="{FF2B5EF4-FFF2-40B4-BE49-F238E27FC236}">
                <a16:creationId xmlns:a16="http://schemas.microsoft.com/office/drawing/2014/main" xmlns="" id="{1C070A66-313C-4B96-BCD4-9E1A94F66AF4}"/>
              </a:ext>
            </a:extLst>
          </p:cNvPr>
          <p:cNvSpPr/>
          <p:nvPr/>
        </p:nvSpPr>
        <p:spPr>
          <a:xfrm>
            <a:off x="7211748" y="5035006"/>
            <a:ext cx="2503334" cy="461665"/>
          </a:xfrm>
          <a:prstGeom prst="rect">
            <a:avLst/>
          </a:prstGeom>
        </p:spPr>
        <p:txBody>
          <a:bodyPr wrap="square">
            <a:spAutoFit/>
          </a:bodyPr>
          <a:lstStyle/>
          <a:p>
            <a:pPr lvl="0" algn="ctr"/>
            <a:r>
              <a:rPr lang="en-US" altLang="zh-CN" sz="2400" kern="100" dirty="0">
                <a:solidFill>
                  <a:srgbClr val="FF0000"/>
                </a:solidFill>
                <a:latin typeface="Times New Roman" panose="02020603050405020304" pitchFamily="18" charset="0"/>
                <a:ea typeface="宋体" panose="02010600030101010101" pitchFamily="2" charset="-122"/>
              </a:rPr>
              <a:t>general manager</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3" name="矩形 122">
            <a:extLst>
              <a:ext uri="{FF2B5EF4-FFF2-40B4-BE49-F238E27FC236}">
                <a16:creationId xmlns:a16="http://schemas.microsoft.com/office/drawing/2014/main" xmlns="" id="{6FF4296F-A16B-451F-A4F1-AC811401E008}"/>
              </a:ext>
            </a:extLst>
          </p:cNvPr>
          <p:cNvSpPr/>
          <p:nvPr/>
        </p:nvSpPr>
        <p:spPr>
          <a:xfrm>
            <a:off x="7351574" y="5819810"/>
            <a:ext cx="2223686"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general manager</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4" name="矩形 123">
            <a:extLst>
              <a:ext uri="{FF2B5EF4-FFF2-40B4-BE49-F238E27FC236}">
                <a16:creationId xmlns:a16="http://schemas.microsoft.com/office/drawing/2014/main" xmlns="" id="{FBB9EBC4-8607-4C3A-A13F-707A59B5DF4A}"/>
              </a:ext>
            </a:extLst>
          </p:cNvPr>
          <p:cNvSpPr/>
          <p:nvPr/>
        </p:nvSpPr>
        <p:spPr>
          <a:xfrm>
            <a:off x="1045902" y="635507"/>
            <a:ext cx="10122171" cy="954107"/>
          </a:xfrm>
          <a:prstGeom prst="rect">
            <a:avLst/>
          </a:prstGeom>
        </p:spPr>
        <p:txBody>
          <a:bodyPr wrap="square">
            <a:spAutoFit/>
          </a:bodyPr>
          <a:lstStyle/>
          <a:p>
            <a:pPr lvl="0"/>
            <a:r>
              <a:rPr lang="en-US" altLang="zh-CN" sz="2800" b="1" dirty="0">
                <a:solidFill>
                  <a:srgbClr val="FFC000"/>
                </a:solidFill>
              </a:rPr>
              <a:t>Exercise 2: Fill in the blanks with words or phrases according to the passage.</a:t>
            </a:r>
          </a:p>
        </p:txBody>
      </p:sp>
      <p:pic>
        <p:nvPicPr>
          <p:cNvPr id="9" name="图片 6">
            <a:hlinkClick r:id="rId2" action="ppaction://hlinksldjump"/>
            <a:extLst>
              <a:ext uri="{FF2B5EF4-FFF2-40B4-BE49-F238E27FC236}">
                <a16:creationId xmlns:a16="http://schemas.microsoft.com/office/drawing/2014/main" xmlns="" id="{9BF7279B-BF9C-418C-B05D-1BA1999C77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82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500"/>
                                        <p:tgtEl>
                                          <p:spTgt spid="1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F816059B-7235-413E-BC7F-A4B3A28256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37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0E373177-BD60-43DB-B0B4-AFEB831F17A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36" b="97668" l="791" r="95257"/>
                    </a14:imgEffect>
                  </a14:imgLayer>
                </a14:imgProps>
              </a:ext>
            </a:extLst>
          </a:blip>
          <a:stretch>
            <a:fillRect/>
          </a:stretch>
        </p:blipFill>
        <p:spPr>
          <a:xfrm>
            <a:off x="4164090" y="2624466"/>
            <a:ext cx="2716997" cy="4145300"/>
          </a:xfrm>
          <a:prstGeom prst="rect">
            <a:avLst/>
          </a:prstGeom>
        </p:spPr>
      </p:pic>
      <p:sp>
        <p:nvSpPr>
          <p:cNvPr id="2" name="矩形 1"/>
          <p:cNvSpPr/>
          <p:nvPr/>
        </p:nvSpPr>
        <p:spPr>
          <a:xfrm>
            <a:off x="471626" y="676922"/>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IV   Writing: Hotel Ads</a:t>
            </a:r>
          </a:p>
        </p:txBody>
      </p:sp>
      <p:sp>
        <p:nvSpPr>
          <p:cNvPr id="7" name="矩形 6">
            <a:extLst>
              <a:ext uri="{FF2B5EF4-FFF2-40B4-BE49-F238E27FC236}">
                <a16:creationId xmlns:a16="http://schemas.microsoft.com/office/drawing/2014/main" xmlns="" id="{6E374569-799B-4830-8F03-BB4AACB11A01}"/>
              </a:ext>
            </a:extLst>
          </p:cNvPr>
          <p:cNvSpPr/>
          <p:nvPr/>
        </p:nvSpPr>
        <p:spPr>
          <a:xfrm>
            <a:off x="910202" y="1256514"/>
            <a:ext cx="10753640" cy="954107"/>
          </a:xfrm>
          <a:prstGeom prst="rect">
            <a:avLst/>
          </a:prstGeom>
        </p:spPr>
        <p:txBody>
          <a:bodyPr wrap="square">
            <a:spAutoFit/>
          </a:bodyPr>
          <a:lstStyle/>
          <a:p>
            <a:pPr lvl="0"/>
            <a:r>
              <a:rPr lang="en-US" altLang="zh-CN" sz="2800" b="1" dirty="0">
                <a:solidFill>
                  <a:schemeClr val="accent4">
                    <a:lumMod val="40000"/>
                    <a:lumOff val="60000"/>
                  </a:schemeClr>
                </a:solidFill>
              </a:rPr>
              <a:t>1. Finish the following exercises concerning the useful words and expressions in this unit.</a:t>
            </a:r>
          </a:p>
        </p:txBody>
      </p:sp>
      <p:sp>
        <p:nvSpPr>
          <p:cNvPr id="8" name="矩形 7">
            <a:extLst>
              <a:ext uri="{FF2B5EF4-FFF2-40B4-BE49-F238E27FC236}">
                <a16:creationId xmlns:a16="http://schemas.microsoft.com/office/drawing/2014/main" xmlns="" id="{B0137080-8133-4CE9-A1E6-F20C49188324}"/>
              </a:ext>
            </a:extLst>
          </p:cNvPr>
          <p:cNvSpPr/>
          <p:nvPr/>
        </p:nvSpPr>
        <p:spPr>
          <a:xfrm>
            <a:off x="1699923" y="2210621"/>
            <a:ext cx="10122171" cy="523220"/>
          </a:xfrm>
          <a:prstGeom prst="rect">
            <a:avLst/>
          </a:prstGeom>
        </p:spPr>
        <p:txBody>
          <a:bodyPr wrap="square">
            <a:spAutoFit/>
          </a:bodyPr>
          <a:lstStyle/>
          <a:p>
            <a:pPr lvl="0"/>
            <a:r>
              <a:rPr lang="en-US" altLang="zh-CN" sz="2800" b="1" dirty="0">
                <a:solidFill>
                  <a:srgbClr val="FFC000"/>
                </a:solidFill>
              </a:rPr>
              <a:t>Exercise 1: Fill in the blanks to complete each word.</a:t>
            </a:r>
          </a:p>
        </p:txBody>
      </p:sp>
      <p:sp>
        <p:nvSpPr>
          <p:cNvPr id="103" name="矩形 102">
            <a:extLst>
              <a:ext uri="{FF2B5EF4-FFF2-40B4-BE49-F238E27FC236}">
                <a16:creationId xmlns:a16="http://schemas.microsoft.com/office/drawing/2014/main" xmlns="" id="{D4C12BF7-6439-4924-80CB-F0C8AD68552E}"/>
              </a:ext>
            </a:extLst>
          </p:cNvPr>
          <p:cNvSpPr/>
          <p:nvPr/>
        </p:nvSpPr>
        <p:spPr>
          <a:xfrm flipH="1">
            <a:off x="4355816" y="2750585"/>
            <a:ext cx="269626" cy="369332"/>
          </a:xfrm>
          <a:prstGeom prst="rect">
            <a:avLst/>
          </a:prstGeom>
        </p:spPr>
        <p:txBody>
          <a:bodyPr wrap="square">
            <a:spAutoFit/>
          </a:bodyPr>
          <a:lstStyle/>
          <a:p>
            <a:r>
              <a:rPr lang="en-US" altLang="zh-CN" b="1" dirty="0">
                <a:solidFill>
                  <a:srgbClr val="C00000"/>
                </a:solidFill>
              </a:rPr>
              <a:t>p</a:t>
            </a:r>
            <a:endParaRPr lang="zh-CN" altLang="en-US" dirty="0">
              <a:solidFill>
                <a:srgbClr val="C00000"/>
              </a:solidFill>
            </a:endParaRPr>
          </a:p>
        </p:txBody>
      </p:sp>
      <p:sp>
        <p:nvSpPr>
          <p:cNvPr id="104" name="矩形 103">
            <a:extLst>
              <a:ext uri="{FF2B5EF4-FFF2-40B4-BE49-F238E27FC236}">
                <a16:creationId xmlns:a16="http://schemas.microsoft.com/office/drawing/2014/main" xmlns="" id="{411AD449-E8E4-4D98-BEE7-4D2C4D55F70E}"/>
              </a:ext>
            </a:extLst>
          </p:cNvPr>
          <p:cNvSpPr/>
          <p:nvPr/>
        </p:nvSpPr>
        <p:spPr>
          <a:xfrm>
            <a:off x="6341772" y="2705992"/>
            <a:ext cx="268022"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105" name="矩形 104">
            <a:extLst>
              <a:ext uri="{FF2B5EF4-FFF2-40B4-BE49-F238E27FC236}">
                <a16:creationId xmlns:a16="http://schemas.microsoft.com/office/drawing/2014/main" xmlns="" id="{3FE93E24-F0C1-420C-8BE5-A65793819970}"/>
              </a:ext>
            </a:extLst>
          </p:cNvPr>
          <p:cNvSpPr/>
          <p:nvPr/>
        </p:nvSpPr>
        <p:spPr>
          <a:xfrm>
            <a:off x="4318270" y="4327784"/>
            <a:ext cx="307172" cy="369332"/>
          </a:xfrm>
          <a:prstGeom prst="rect">
            <a:avLst/>
          </a:prstGeom>
        </p:spPr>
        <p:txBody>
          <a:bodyPr wrap="square">
            <a:spAutoFit/>
          </a:bodyPr>
          <a:lstStyle/>
          <a:p>
            <a:r>
              <a:rPr lang="en-US" altLang="zh-CN" b="1" dirty="0">
                <a:solidFill>
                  <a:srgbClr val="C00000"/>
                </a:solidFill>
              </a:rPr>
              <a:t>s</a:t>
            </a:r>
            <a:endParaRPr lang="zh-CN" altLang="en-US" dirty="0">
              <a:solidFill>
                <a:srgbClr val="C00000"/>
              </a:solidFill>
            </a:endParaRPr>
          </a:p>
        </p:txBody>
      </p:sp>
      <p:sp>
        <p:nvSpPr>
          <p:cNvPr id="106" name="矩形 105">
            <a:extLst>
              <a:ext uri="{FF2B5EF4-FFF2-40B4-BE49-F238E27FC236}">
                <a16:creationId xmlns:a16="http://schemas.microsoft.com/office/drawing/2014/main" xmlns="" id="{F98D776E-1135-4489-8733-1F0A7A97B473}"/>
              </a:ext>
            </a:extLst>
          </p:cNvPr>
          <p:cNvSpPr/>
          <p:nvPr/>
        </p:nvSpPr>
        <p:spPr>
          <a:xfrm>
            <a:off x="5116547" y="4327784"/>
            <a:ext cx="554192" cy="369332"/>
          </a:xfrm>
          <a:prstGeom prst="rect">
            <a:avLst/>
          </a:prstGeom>
        </p:spPr>
        <p:txBody>
          <a:bodyPr wrap="square">
            <a:spAutoFit/>
          </a:bodyPr>
          <a:lstStyle/>
          <a:p>
            <a:r>
              <a:rPr lang="en-US" altLang="zh-CN" b="1" dirty="0">
                <a:solidFill>
                  <a:srgbClr val="C00000"/>
                </a:solidFill>
              </a:rPr>
              <a:t>l</a:t>
            </a:r>
            <a:endParaRPr lang="zh-CN" altLang="en-US" dirty="0">
              <a:solidFill>
                <a:srgbClr val="C00000"/>
              </a:solidFill>
            </a:endParaRPr>
          </a:p>
        </p:txBody>
      </p:sp>
      <p:sp>
        <p:nvSpPr>
          <p:cNvPr id="13" name="矩形 12">
            <a:extLst>
              <a:ext uri="{FF2B5EF4-FFF2-40B4-BE49-F238E27FC236}">
                <a16:creationId xmlns:a16="http://schemas.microsoft.com/office/drawing/2014/main" xmlns="" id="{62FED399-8870-4183-A548-C8F11F77113A}"/>
              </a:ext>
            </a:extLst>
          </p:cNvPr>
          <p:cNvSpPr/>
          <p:nvPr/>
        </p:nvSpPr>
        <p:spPr>
          <a:xfrm>
            <a:off x="4366152" y="5904983"/>
            <a:ext cx="319785" cy="369332"/>
          </a:xfrm>
          <a:prstGeom prst="rect">
            <a:avLst/>
          </a:prstGeom>
        </p:spPr>
        <p:txBody>
          <a:bodyPr wrap="square">
            <a:spAutoFit/>
          </a:bodyPr>
          <a:lstStyle/>
          <a:p>
            <a:r>
              <a:rPr lang="en-US" altLang="zh-CN" b="1" dirty="0">
                <a:solidFill>
                  <a:srgbClr val="C00000"/>
                </a:solidFill>
              </a:rPr>
              <a:t>a</a:t>
            </a:r>
            <a:endParaRPr lang="zh-CN" altLang="en-US" dirty="0">
              <a:solidFill>
                <a:srgbClr val="C00000"/>
              </a:solidFill>
            </a:endParaRPr>
          </a:p>
        </p:txBody>
      </p:sp>
      <p:pic>
        <p:nvPicPr>
          <p:cNvPr id="14" name="图片 6">
            <a:hlinkClick r:id="rId4" action="ppaction://hlinksldjump"/>
            <a:extLst>
              <a:ext uri="{FF2B5EF4-FFF2-40B4-BE49-F238E27FC236}">
                <a16:creationId xmlns:a16="http://schemas.microsoft.com/office/drawing/2014/main" xmlns="" id="{343D081C-5236-4C20-9657-90B4D9697E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5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500"/>
                                        <p:tgtEl>
                                          <p:spTgt spid="10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500"/>
                                        <p:tgtEl>
                                          <p:spTgt spid="10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3" grpId="0"/>
      <p:bldP spid="104" grpId="0"/>
      <p:bldP spid="105" grpId="0"/>
      <p:bldP spid="106" grpId="0"/>
      <p:bldP spid="13"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B0137080-8133-4CE9-A1E6-F20C49188324}"/>
              </a:ext>
            </a:extLst>
          </p:cNvPr>
          <p:cNvSpPr/>
          <p:nvPr/>
        </p:nvSpPr>
        <p:spPr>
          <a:xfrm>
            <a:off x="484307" y="268803"/>
            <a:ext cx="8941104" cy="954107"/>
          </a:xfrm>
          <a:prstGeom prst="rect">
            <a:avLst/>
          </a:prstGeom>
        </p:spPr>
        <p:txBody>
          <a:bodyPr wrap="square">
            <a:spAutoFit/>
          </a:bodyPr>
          <a:lstStyle/>
          <a:p>
            <a:pPr lvl="0"/>
            <a:r>
              <a:rPr lang="en-US" altLang="zh-CN" sz="2800" b="1" dirty="0">
                <a:solidFill>
                  <a:srgbClr val="FFC000"/>
                </a:solidFill>
              </a:rPr>
              <a:t>Exercise 2: Write down the English expressions for each picture.</a:t>
            </a:r>
          </a:p>
        </p:txBody>
      </p:sp>
      <p:pic>
        <p:nvPicPr>
          <p:cNvPr id="4" name="图片 3">
            <a:extLst>
              <a:ext uri="{FF2B5EF4-FFF2-40B4-BE49-F238E27FC236}">
                <a16:creationId xmlns:a16="http://schemas.microsoft.com/office/drawing/2014/main" xmlns="" id="{403B1C2D-A0A6-4985-B424-905B8453858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285662" y="1894130"/>
            <a:ext cx="2880000" cy="1920000"/>
          </a:xfrm>
          <a:prstGeom prst="rect">
            <a:avLst/>
          </a:prstGeom>
        </p:spPr>
      </p:pic>
      <p:pic>
        <p:nvPicPr>
          <p:cNvPr id="107" name="图片 106">
            <a:extLst>
              <a:ext uri="{FF2B5EF4-FFF2-40B4-BE49-F238E27FC236}">
                <a16:creationId xmlns:a16="http://schemas.microsoft.com/office/drawing/2014/main" xmlns="" id="{0B2E503E-D4DC-4F12-8364-1FF466D34A1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917975" y="1908159"/>
            <a:ext cx="2711599" cy="1807732"/>
          </a:xfrm>
          <a:prstGeom prst="rect">
            <a:avLst/>
          </a:prstGeom>
        </p:spPr>
      </p:pic>
      <p:pic>
        <p:nvPicPr>
          <p:cNvPr id="109" name="图片 108">
            <a:extLst>
              <a:ext uri="{FF2B5EF4-FFF2-40B4-BE49-F238E27FC236}">
                <a16:creationId xmlns:a16="http://schemas.microsoft.com/office/drawing/2014/main" xmlns="" id="{FEFFA618-91A8-4C44-B7C0-66B85E24682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610540" y="4610928"/>
            <a:ext cx="2160000" cy="1439686"/>
          </a:xfrm>
          <a:prstGeom prst="rect">
            <a:avLst/>
          </a:prstGeom>
        </p:spPr>
      </p:pic>
      <p:pic>
        <p:nvPicPr>
          <p:cNvPr id="111" name="图片 110">
            <a:extLst>
              <a:ext uri="{FF2B5EF4-FFF2-40B4-BE49-F238E27FC236}">
                <a16:creationId xmlns:a16="http://schemas.microsoft.com/office/drawing/2014/main" xmlns="" id="{8CCC503D-28D3-4440-8E3C-06C7817481F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850737" y="4503064"/>
            <a:ext cx="2879998" cy="1919584"/>
          </a:xfrm>
          <a:prstGeom prst="rect">
            <a:avLst/>
          </a:prstGeom>
        </p:spPr>
      </p:pic>
      <p:sp>
        <p:nvSpPr>
          <p:cNvPr id="113" name="矩形 112">
            <a:extLst>
              <a:ext uri="{FF2B5EF4-FFF2-40B4-BE49-F238E27FC236}">
                <a16:creationId xmlns:a16="http://schemas.microsoft.com/office/drawing/2014/main" xmlns="" id="{B6894E85-542B-4513-8EC1-4D5461F8C462}"/>
              </a:ext>
            </a:extLst>
          </p:cNvPr>
          <p:cNvSpPr/>
          <p:nvPr/>
        </p:nvSpPr>
        <p:spPr>
          <a:xfrm>
            <a:off x="4143918" y="2284486"/>
            <a:ext cx="2155282" cy="646331"/>
          </a:xfrm>
          <a:prstGeom prst="rect">
            <a:avLst/>
          </a:prstGeom>
        </p:spPr>
        <p:txBody>
          <a:bodyPr wrap="square">
            <a:spAutoFit/>
          </a:bodyPr>
          <a:lstStyle/>
          <a:p>
            <a:pPr lvl="0" algn="ctr"/>
            <a:r>
              <a:rPr lang="zh-CN" altLang="zh-CN" b="1" kern="100" dirty="0">
                <a:solidFill>
                  <a:schemeClr val="bg1"/>
                </a:solidFill>
                <a:latin typeface="Times New Roman" panose="02020603050405020304" pitchFamily="18" charset="0"/>
                <a:ea typeface="宋体" panose="02010600030101010101" pitchFamily="2" charset="-122"/>
              </a:rPr>
              <a:t>折扣</a:t>
            </a:r>
            <a:endParaRPr lang="en-US" altLang="zh-CN" b="1" kern="100" dirty="0">
              <a:solidFill>
                <a:schemeClr val="bg1"/>
              </a:solidFill>
              <a:latin typeface="Times New Roman" panose="02020603050405020304" pitchFamily="18" charset="0"/>
              <a:ea typeface="宋体" panose="02010600030101010101" pitchFamily="2" charset="-122"/>
            </a:endParaRPr>
          </a:p>
          <a:p>
            <a:pPr lvl="0" algn="ctr"/>
            <a:r>
              <a:rPr lang="en-US" altLang="zh-CN" b="1" kern="100" dirty="0">
                <a:solidFill>
                  <a:schemeClr val="bg1"/>
                </a:solidFill>
                <a:latin typeface="Times New Roman" panose="02020603050405020304" pitchFamily="18" charset="0"/>
                <a:ea typeface="宋体" panose="02010600030101010101" pitchFamily="2" charset="-122"/>
              </a:rPr>
              <a:t>discount</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4" name="矩形 113">
            <a:extLst>
              <a:ext uri="{FF2B5EF4-FFF2-40B4-BE49-F238E27FC236}">
                <a16:creationId xmlns:a16="http://schemas.microsoft.com/office/drawing/2014/main" xmlns="" id="{C53E5DBC-FCB3-4C1F-BD08-82071D4B7623}"/>
              </a:ext>
            </a:extLst>
          </p:cNvPr>
          <p:cNvSpPr/>
          <p:nvPr/>
        </p:nvSpPr>
        <p:spPr>
          <a:xfrm>
            <a:off x="9654627" y="2488859"/>
            <a:ext cx="2167467" cy="646331"/>
          </a:xfrm>
          <a:prstGeom prst="rect">
            <a:avLst/>
          </a:prstGeom>
        </p:spPr>
        <p:txBody>
          <a:bodyPr wrap="square">
            <a:spAutoFit/>
          </a:bodyPr>
          <a:lstStyle/>
          <a:p>
            <a:pPr lvl="0" algn="ctr"/>
            <a:r>
              <a:rPr lang="zh-CN" altLang="zh-CN" b="1" kern="100" dirty="0">
                <a:solidFill>
                  <a:schemeClr val="bg1"/>
                </a:solidFill>
                <a:latin typeface="Times New Roman" panose="02020603050405020304" pitchFamily="18" charset="0"/>
                <a:ea typeface="宋体" panose="02010600030101010101" pitchFamily="2" charset="-122"/>
              </a:rPr>
              <a:t>在线预订</a:t>
            </a:r>
            <a:endParaRPr lang="en-US" altLang="zh-CN" b="1" kern="100" dirty="0">
              <a:solidFill>
                <a:schemeClr val="bg1"/>
              </a:solidFill>
              <a:latin typeface="Times New Roman" panose="02020603050405020304" pitchFamily="18" charset="0"/>
              <a:ea typeface="宋体" panose="02010600030101010101" pitchFamily="2" charset="-122"/>
            </a:endParaRPr>
          </a:p>
          <a:p>
            <a:pPr lvl="0" algn="ctr"/>
            <a:r>
              <a:rPr lang="en-US" altLang="zh-CN" b="1" kern="100" dirty="0">
                <a:solidFill>
                  <a:schemeClr val="bg1"/>
                </a:solidFill>
                <a:latin typeface="Times New Roman" panose="02020603050405020304" pitchFamily="18" charset="0"/>
                <a:ea typeface="宋体" panose="02010600030101010101" pitchFamily="2" charset="-122"/>
              </a:rPr>
              <a:t>online booking</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5" name="矩形 114">
            <a:extLst>
              <a:ext uri="{FF2B5EF4-FFF2-40B4-BE49-F238E27FC236}">
                <a16:creationId xmlns:a16="http://schemas.microsoft.com/office/drawing/2014/main" xmlns="" id="{B419CE7F-F50E-4B99-BF56-5F9B4972147C}"/>
              </a:ext>
            </a:extLst>
          </p:cNvPr>
          <p:cNvSpPr/>
          <p:nvPr/>
        </p:nvSpPr>
        <p:spPr>
          <a:xfrm>
            <a:off x="4050785" y="4807738"/>
            <a:ext cx="2074512" cy="646331"/>
          </a:xfrm>
          <a:prstGeom prst="rect">
            <a:avLst/>
          </a:prstGeom>
        </p:spPr>
        <p:txBody>
          <a:bodyPr wrap="square">
            <a:spAutoFit/>
          </a:bodyPr>
          <a:lstStyle/>
          <a:p>
            <a:pPr lvl="0" algn="ctr"/>
            <a:r>
              <a:rPr lang="zh-CN" altLang="zh-CN" b="1" kern="100" dirty="0">
                <a:solidFill>
                  <a:schemeClr val="bg1"/>
                </a:solidFill>
                <a:latin typeface="Times New Roman" panose="02020603050405020304" pitchFamily="18" charset="0"/>
                <a:ea typeface="宋体" panose="02010600030101010101" pitchFamily="2" charset="-122"/>
              </a:rPr>
              <a:t>售卖产品</a:t>
            </a:r>
            <a:r>
              <a:rPr lang="en-US" altLang="zh-CN" b="1" kern="100" dirty="0">
                <a:solidFill>
                  <a:schemeClr val="bg1"/>
                </a:solidFill>
                <a:latin typeface="Times New Roman" panose="02020603050405020304" pitchFamily="18" charset="0"/>
                <a:ea typeface="宋体" panose="02010600030101010101" pitchFamily="2" charset="-122"/>
              </a:rPr>
              <a:t> </a:t>
            </a:r>
          </a:p>
          <a:p>
            <a:pPr lvl="0" algn="ctr"/>
            <a:r>
              <a:rPr lang="en-US" altLang="zh-CN" b="1" kern="100" dirty="0">
                <a:solidFill>
                  <a:schemeClr val="bg1"/>
                </a:solidFill>
                <a:latin typeface="Times New Roman" panose="02020603050405020304" pitchFamily="18" charset="0"/>
                <a:ea typeface="宋体" panose="02010600030101010101" pitchFamily="2" charset="-122"/>
              </a:rPr>
              <a:t>sell a product</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6" name="矩形 115">
            <a:extLst>
              <a:ext uri="{FF2B5EF4-FFF2-40B4-BE49-F238E27FC236}">
                <a16:creationId xmlns:a16="http://schemas.microsoft.com/office/drawing/2014/main" xmlns="" id="{193D342B-AE85-4568-89C6-2086CF618A1B}"/>
              </a:ext>
            </a:extLst>
          </p:cNvPr>
          <p:cNvSpPr/>
          <p:nvPr/>
        </p:nvSpPr>
        <p:spPr>
          <a:xfrm>
            <a:off x="9713774" y="4939844"/>
            <a:ext cx="2325825" cy="646331"/>
          </a:xfrm>
          <a:prstGeom prst="rect">
            <a:avLst/>
          </a:prstGeom>
        </p:spPr>
        <p:txBody>
          <a:bodyPr wrap="square">
            <a:spAutoFit/>
          </a:bodyPr>
          <a:lstStyle/>
          <a:p>
            <a:pPr lvl="0" algn="ctr"/>
            <a:r>
              <a:rPr lang="zh-CN" altLang="zh-CN" b="1" kern="100" dirty="0">
                <a:solidFill>
                  <a:schemeClr val="bg1"/>
                </a:solidFill>
                <a:latin typeface="Times New Roman" panose="02020603050405020304" pitchFamily="18" charset="0"/>
                <a:ea typeface="宋体" panose="02010600030101010101" pitchFamily="2" charset="-122"/>
              </a:rPr>
              <a:t>客户评价 </a:t>
            </a:r>
            <a:endParaRPr lang="en-US" altLang="zh-CN" b="1" kern="100" dirty="0">
              <a:solidFill>
                <a:schemeClr val="bg1"/>
              </a:solidFill>
              <a:latin typeface="Times New Roman" panose="02020603050405020304" pitchFamily="18" charset="0"/>
              <a:ea typeface="宋体" panose="02010600030101010101" pitchFamily="2" charset="-122"/>
            </a:endParaRPr>
          </a:p>
          <a:p>
            <a:pPr lvl="0" algn="ctr"/>
            <a:r>
              <a:rPr lang="en-US" altLang="zh-CN" b="1" kern="100" dirty="0">
                <a:solidFill>
                  <a:schemeClr val="bg1"/>
                </a:solidFill>
                <a:latin typeface="Times New Roman" panose="02020603050405020304" pitchFamily="18" charset="0"/>
                <a:ea typeface="宋体" panose="02010600030101010101" pitchFamily="2" charset="-122"/>
              </a:rPr>
              <a:t>customers' comment</a:t>
            </a:r>
            <a:endParaRPr lang="zh-CN" altLang="zh-CN" b="1" kern="100" dirty="0">
              <a:solidFill>
                <a:schemeClr val="bg1"/>
              </a:solidFill>
              <a:latin typeface="Times New Roman" panose="02020603050405020304" pitchFamily="18" charset="0"/>
              <a:ea typeface="宋体" panose="02010600030101010101" pitchFamily="2" charset="-122"/>
            </a:endParaRPr>
          </a:p>
        </p:txBody>
      </p:sp>
      <p:pic>
        <p:nvPicPr>
          <p:cNvPr id="12" name="图片 6">
            <a:hlinkClick r:id="rId6" action="ppaction://hlinksldjump"/>
            <a:extLst>
              <a:ext uri="{FF2B5EF4-FFF2-40B4-BE49-F238E27FC236}">
                <a16:creationId xmlns:a16="http://schemas.microsoft.com/office/drawing/2014/main" xmlns="" id="{F01D0BDE-0ECF-441D-B9DF-8B194B0DA86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14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500"/>
                                        <p:tgtEl>
                                          <p:spTgt spid="1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500"/>
                                        <p:tgtEl>
                                          <p:spTgt spid="1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3" grpId="0"/>
      <p:bldP spid="114" grpId="0"/>
      <p:bldP spid="115" grpId="0"/>
      <p:bldP spid="116"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692424"/>
            <a:ext cx="10122171" cy="523220"/>
          </a:xfrm>
          <a:prstGeom prst="rect">
            <a:avLst/>
          </a:prstGeom>
        </p:spPr>
        <p:txBody>
          <a:bodyPr wrap="square">
            <a:spAutoFit/>
          </a:bodyPr>
          <a:lstStyle/>
          <a:p>
            <a:pPr lvl="0"/>
            <a:r>
              <a:rPr lang="en-US" altLang="zh-CN" sz="2800" b="1" dirty="0">
                <a:solidFill>
                  <a:srgbClr val="FFC000"/>
                </a:solidFill>
              </a:rPr>
              <a:t>Exercise 3: Complete the following sentences.</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193899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I’m afraid that no _________(</a:t>
            </a:r>
            <a:r>
              <a:rPr lang="zh-CN" altLang="en-US" sz="2400" dirty="0">
                <a:solidFill>
                  <a:schemeClr val="bg1"/>
                </a:solidFill>
                <a:latin typeface="Times New Roman" panose="02020603050405020304" pitchFamily="18" charset="0"/>
                <a:cs typeface="Times New Roman" panose="02020603050405020304" pitchFamily="18" charset="0"/>
              </a:rPr>
              <a:t>折扣</a:t>
            </a:r>
            <a:r>
              <a:rPr lang="en-US" altLang="zh-CN" sz="2400" dirty="0">
                <a:solidFill>
                  <a:schemeClr val="bg1"/>
                </a:solidFill>
                <a:latin typeface="Times New Roman" panose="02020603050405020304" pitchFamily="18" charset="0"/>
                <a:cs typeface="Times New Roman" panose="02020603050405020304" pitchFamily="18" charset="0"/>
              </a:rPr>
              <a:t>) can be provided.</a:t>
            </a:r>
          </a:p>
          <a:p>
            <a:r>
              <a:rPr lang="en-US" altLang="zh-CN" sz="2400" dirty="0">
                <a:solidFill>
                  <a:schemeClr val="bg1"/>
                </a:solidFill>
                <a:latin typeface="Times New Roman" panose="02020603050405020304" pitchFamily="18" charset="0"/>
                <a:cs typeface="Times New Roman" panose="02020603050405020304" pitchFamily="18" charset="0"/>
              </a:rPr>
              <a:t>2. This is the _________(</a:t>
            </a:r>
            <a:r>
              <a:rPr lang="zh-CN" altLang="en-US" sz="2400" dirty="0">
                <a:solidFill>
                  <a:schemeClr val="bg1"/>
                </a:solidFill>
                <a:latin typeface="Times New Roman" panose="02020603050405020304" pitchFamily="18" charset="0"/>
                <a:cs typeface="Times New Roman" panose="02020603050405020304" pitchFamily="18" charset="0"/>
              </a:rPr>
              <a:t>宣传册</a:t>
            </a:r>
            <a:r>
              <a:rPr lang="en-US" altLang="zh-CN" sz="2400" dirty="0">
                <a:solidFill>
                  <a:schemeClr val="bg1"/>
                </a:solidFill>
                <a:latin typeface="Times New Roman" panose="02020603050405020304" pitchFamily="18" charset="0"/>
                <a:cs typeface="Times New Roman" panose="02020603050405020304" pitchFamily="18" charset="0"/>
              </a:rPr>
              <a:t>) of our hotel.</a:t>
            </a:r>
          </a:p>
          <a:p>
            <a:r>
              <a:rPr lang="en-US" altLang="zh-CN" sz="2400" dirty="0">
                <a:solidFill>
                  <a:schemeClr val="bg1"/>
                </a:solidFill>
                <a:latin typeface="Times New Roman" panose="02020603050405020304" pitchFamily="18" charset="0"/>
                <a:cs typeface="Times New Roman" panose="02020603050405020304" pitchFamily="18" charset="0"/>
              </a:rPr>
              <a:t>3. We provide free _________(</a:t>
            </a:r>
            <a:r>
              <a:rPr lang="zh-CN" altLang="en-US" sz="2400" dirty="0">
                <a:solidFill>
                  <a:schemeClr val="bg1"/>
                </a:solidFill>
                <a:latin typeface="Times New Roman" panose="02020603050405020304" pitchFamily="18" charset="0"/>
                <a:cs typeface="Times New Roman" panose="02020603050405020304" pitchFamily="18" charset="0"/>
              </a:rPr>
              <a:t>早餐</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4. Please accept our hotel’s little _________(</a:t>
            </a:r>
            <a:r>
              <a:rPr lang="zh-CN" altLang="en-US" sz="2400" dirty="0">
                <a:solidFill>
                  <a:schemeClr val="bg1"/>
                </a:solidFill>
                <a:latin typeface="Times New Roman" panose="02020603050405020304" pitchFamily="18" charset="0"/>
                <a:cs typeface="Times New Roman" panose="02020603050405020304" pitchFamily="18" charset="0"/>
              </a:rPr>
              <a:t>纪念品</a:t>
            </a:r>
            <a:r>
              <a:rPr lang="en-US" altLang="zh-CN" sz="2400" dirty="0">
                <a:solidFill>
                  <a:schemeClr val="bg1"/>
                </a:solidFill>
                <a:latin typeface="Times New Roman" panose="02020603050405020304" pitchFamily="18" charset="0"/>
                <a:cs typeface="Times New Roman" panose="02020603050405020304" pitchFamily="18" charset="0"/>
              </a:rPr>
              <a:t>) .</a:t>
            </a:r>
          </a:p>
          <a:p>
            <a:r>
              <a:rPr lang="en-US" altLang="zh-CN" sz="2400" dirty="0">
                <a:solidFill>
                  <a:schemeClr val="bg1"/>
                </a:solidFill>
                <a:latin typeface="Times New Roman" panose="02020603050405020304" pitchFamily="18" charset="0"/>
                <a:cs typeface="Times New Roman" panose="02020603050405020304" pitchFamily="18" charset="0"/>
              </a:rPr>
              <a:t>5. Our hotel values the customers’_________ (</a:t>
            </a:r>
            <a:r>
              <a:rPr lang="zh-CN" altLang="en-US" sz="2400" dirty="0">
                <a:solidFill>
                  <a:schemeClr val="bg1"/>
                </a:solidFill>
                <a:latin typeface="Times New Roman" panose="02020603050405020304" pitchFamily="18" charset="0"/>
                <a:cs typeface="Times New Roman" panose="02020603050405020304" pitchFamily="18" charset="0"/>
              </a:rPr>
              <a:t>评价</a:t>
            </a:r>
            <a:r>
              <a:rPr lang="en-US" altLang="zh-CN" sz="2400" dirty="0">
                <a:solidFill>
                  <a:schemeClr val="bg1"/>
                </a:solidFill>
                <a:latin typeface="Times New Roman" panose="02020603050405020304" pitchFamily="18" charset="0"/>
                <a:cs typeface="Times New Roman" panose="02020603050405020304" pitchFamily="18" charset="0"/>
              </a:rPr>
              <a:t>) very much.</a:t>
            </a:r>
          </a:p>
        </p:txBody>
      </p:sp>
      <p:sp>
        <p:nvSpPr>
          <p:cNvPr id="10" name="矩形 9">
            <a:extLst>
              <a:ext uri="{FF2B5EF4-FFF2-40B4-BE49-F238E27FC236}">
                <a16:creationId xmlns:a16="http://schemas.microsoft.com/office/drawing/2014/main" xmlns="" id="{94D9653F-1C42-4A9C-9A44-62E17C81DE6D}"/>
              </a:ext>
            </a:extLst>
          </p:cNvPr>
          <p:cNvSpPr/>
          <p:nvPr/>
        </p:nvSpPr>
        <p:spPr>
          <a:xfrm>
            <a:off x="3883492" y="2297374"/>
            <a:ext cx="966931" cy="646331"/>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discount</a:t>
            </a:r>
            <a:endParaRPr lang="zh-CN" altLang="zh-CN" dirty="0">
              <a:solidFill>
                <a:srgbClr val="C00000"/>
              </a:solidFill>
              <a:latin typeface="Times New Roman" panose="02020603050405020304" pitchFamily="18" charset="0"/>
              <a:cs typeface="Times New Roman" panose="02020603050405020304" pitchFamily="18" charset="0"/>
            </a:endParaRPr>
          </a:p>
          <a:p>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2903694" y="2632773"/>
            <a:ext cx="1063112"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brochure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3436048" y="3036340"/>
            <a:ext cx="1682283" cy="369332"/>
          </a:xfrm>
          <a:prstGeom prst="rect">
            <a:avLst/>
          </a:prstGeom>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breakfast </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5349154" y="3392180"/>
            <a:ext cx="1037463"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souvenir </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xmlns="" id="{E7C17DC6-74B0-49CB-90A5-0C415D5FD0AF}"/>
              </a:ext>
            </a:extLst>
          </p:cNvPr>
          <p:cNvSpPr/>
          <p:nvPr/>
        </p:nvSpPr>
        <p:spPr>
          <a:xfrm>
            <a:off x="5547190" y="3761512"/>
            <a:ext cx="1133644"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comments</a:t>
            </a:r>
            <a:endParaRPr lang="zh-CN" altLang="en-US" dirty="0">
              <a:solidFill>
                <a:srgbClr val="C00000"/>
              </a:solidFill>
              <a:latin typeface="Times New Roman" panose="02020603050405020304" pitchFamily="18" charset="0"/>
              <a:cs typeface="Times New Roman" panose="02020603050405020304" pitchFamily="18" charset="0"/>
            </a:endParaRPr>
          </a:p>
        </p:txBody>
      </p:sp>
      <p:pic>
        <p:nvPicPr>
          <p:cNvPr id="16" name="图片 6">
            <a:hlinkClick r:id="rId2" action="ppaction://hlinksldjump"/>
            <a:extLst>
              <a:ext uri="{FF2B5EF4-FFF2-40B4-BE49-F238E27FC236}">
                <a16:creationId xmlns:a16="http://schemas.microsoft.com/office/drawing/2014/main" xmlns="" id="{3BAEA2C9-2435-428A-9FAE-35DF0E2F3B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594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15"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6E374569-799B-4830-8F03-BB4AACB11A01}"/>
              </a:ext>
            </a:extLst>
          </p:cNvPr>
          <p:cNvSpPr/>
          <p:nvPr/>
        </p:nvSpPr>
        <p:spPr>
          <a:xfrm>
            <a:off x="417224" y="133412"/>
            <a:ext cx="8625811" cy="523220"/>
          </a:xfrm>
          <a:prstGeom prst="rect">
            <a:avLst/>
          </a:prstGeom>
        </p:spPr>
        <p:txBody>
          <a:bodyPr wrap="square">
            <a:spAutoFit/>
          </a:bodyPr>
          <a:lstStyle/>
          <a:p>
            <a:pPr lvl="0"/>
            <a:r>
              <a:rPr lang="en-US" altLang="zh-CN" sz="2800" b="1" dirty="0">
                <a:solidFill>
                  <a:schemeClr val="accent4">
                    <a:lumMod val="40000"/>
                    <a:lumOff val="60000"/>
                  </a:schemeClr>
                </a:solidFill>
              </a:rPr>
              <a:t>2. Read a sample of Hotel Ads.</a:t>
            </a:r>
          </a:p>
        </p:txBody>
      </p:sp>
      <p:pic>
        <p:nvPicPr>
          <p:cNvPr id="2" name="图片 1">
            <a:extLst>
              <a:ext uri="{FF2B5EF4-FFF2-40B4-BE49-F238E27FC236}">
                <a16:creationId xmlns:a16="http://schemas.microsoft.com/office/drawing/2014/main" xmlns="" id="{ABF3F3BD-CFFA-404F-8963-B98FB03ADBDB}"/>
              </a:ext>
            </a:extLst>
          </p:cNvPr>
          <p:cNvPicPr>
            <a:picLocks noChangeAspect="1"/>
          </p:cNvPicPr>
          <p:nvPr/>
        </p:nvPicPr>
        <p:blipFill>
          <a:blip r:embed="rId2"/>
          <a:stretch>
            <a:fillRect/>
          </a:stretch>
        </p:blipFill>
        <p:spPr>
          <a:xfrm>
            <a:off x="1913903" y="656632"/>
            <a:ext cx="7484731" cy="5888887"/>
          </a:xfrm>
          <a:prstGeom prst="rect">
            <a:avLst/>
          </a:prstGeom>
        </p:spPr>
      </p:pic>
      <p:pic>
        <p:nvPicPr>
          <p:cNvPr id="8" name="图片 6">
            <a:hlinkClick r:id="rId3" action="ppaction://hlinksldjump"/>
            <a:extLst>
              <a:ext uri="{FF2B5EF4-FFF2-40B4-BE49-F238E27FC236}">
                <a16:creationId xmlns:a16="http://schemas.microsoft.com/office/drawing/2014/main" xmlns="" id="{8CFE67FE-FEAA-43D7-A2D2-C896C4FD4E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9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03029" y="683897"/>
            <a:ext cx="10206838" cy="954107"/>
          </a:xfrm>
          <a:prstGeom prst="rect">
            <a:avLst/>
          </a:prstGeom>
        </p:spPr>
        <p:txBody>
          <a:bodyPr wrap="square">
            <a:spAutoFit/>
          </a:bodyPr>
          <a:lstStyle/>
          <a:p>
            <a:pPr lvl="0"/>
            <a:r>
              <a:rPr lang="en-US" altLang="zh-CN" sz="2800" b="1" dirty="0">
                <a:solidFill>
                  <a:srgbClr val="FFC000"/>
                </a:solidFill>
              </a:rPr>
              <a:t>Exercise 4: Write a hotel advertisement according to the following information.</a:t>
            </a:r>
          </a:p>
        </p:txBody>
      </p:sp>
      <p:sp>
        <p:nvSpPr>
          <p:cNvPr id="4" name="矩形 3">
            <a:extLst>
              <a:ext uri="{FF2B5EF4-FFF2-40B4-BE49-F238E27FC236}">
                <a16:creationId xmlns:a16="http://schemas.microsoft.com/office/drawing/2014/main" xmlns="" id="{FA0B8BCD-FF50-41F7-8BE6-B260D2BAAE42}"/>
              </a:ext>
            </a:extLst>
          </p:cNvPr>
          <p:cNvSpPr/>
          <p:nvPr/>
        </p:nvSpPr>
        <p:spPr>
          <a:xfrm>
            <a:off x="1860040" y="2366138"/>
            <a:ext cx="9502227" cy="2677656"/>
          </a:xfrm>
          <a:prstGeom prst="rect">
            <a:avLst/>
          </a:prstGeom>
        </p:spPr>
        <p:txBody>
          <a:bodyPr wrap="square">
            <a:spAutoFit/>
          </a:bodyPr>
          <a:lstStyle/>
          <a:p>
            <a:r>
              <a:rPr lang="zh-CN" altLang="en-US" sz="2400" b="1" dirty="0">
                <a:solidFill>
                  <a:schemeClr val="bg1"/>
                </a:solidFill>
              </a:rPr>
              <a:t>庆祝新年酒店住宿优惠</a:t>
            </a:r>
          </a:p>
          <a:p>
            <a:r>
              <a:rPr lang="zh-CN" altLang="en-US" sz="2400" b="1" dirty="0">
                <a:solidFill>
                  <a:schemeClr val="bg1"/>
                </a:solidFill>
              </a:rPr>
              <a:t>从</a:t>
            </a:r>
            <a:r>
              <a:rPr lang="en-US" altLang="zh-CN" sz="2400" b="1" dirty="0">
                <a:solidFill>
                  <a:schemeClr val="bg1"/>
                </a:solidFill>
              </a:rPr>
              <a:t>2016</a:t>
            </a:r>
            <a:r>
              <a:rPr lang="zh-CN" altLang="en-US" sz="2400" b="1" dirty="0">
                <a:solidFill>
                  <a:schemeClr val="bg1"/>
                </a:solidFill>
              </a:rPr>
              <a:t>年</a:t>
            </a:r>
            <a:r>
              <a:rPr lang="en-US" altLang="zh-CN" sz="2400" b="1" dirty="0">
                <a:solidFill>
                  <a:schemeClr val="bg1"/>
                </a:solidFill>
              </a:rPr>
              <a:t>12</a:t>
            </a:r>
            <a:r>
              <a:rPr lang="zh-CN" altLang="en-US" sz="2400" b="1" dirty="0">
                <a:solidFill>
                  <a:schemeClr val="bg1"/>
                </a:solidFill>
              </a:rPr>
              <a:t>月</a:t>
            </a:r>
            <a:r>
              <a:rPr lang="en-US" altLang="zh-CN" sz="2400" b="1" dirty="0">
                <a:solidFill>
                  <a:schemeClr val="bg1"/>
                </a:solidFill>
              </a:rPr>
              <a:t>15</a:t>
            </a:r>
            <a:r>
              <a:rPr lang="zh-CN" altLang="en-US" sz="2400" b="1" dirty="0">
                <a:solidFill>
                  <a:schemeClr val="bg1"/>
                </a:solidFill>
              </a:rPr>
              <a:t>日至</a:t>
            </a:r>
            <a:r>
              <a:rPr lang="en-US" altLang="zh-CN" sz="2400" b="1" dirty="0">
                <a:solidFill>
                  <a:schemeClr val="bg1"/>
                </a:solidFill>
              </a:rPr>
              <a:t>2017</a:t>
            </a:r>
            <a:r>
              <a:rPr lang="zh-CN" altLang="en-US" sz="2400" b="1" dirty="0">
                <a:solidFill>
                  <a:schemeClr val="bg1"/>
                </a:solidFill>
              </a:rPr>
              <a:t>年</a:t>
            </a:r>
            <a:r>
              <a:rPr lang="en-US" altLang="zh-CN" sz="2400" b="1" dirty="0">
                <a:solidFill>
                  <a:schemeClr val="bg1"/>
                </a:solidFill>
              </a:rPr>
              <a:t>2</a:t>
            </a:r>
            <a:r>
              <a:rPr lang="zh-CN" altLang="en-US" sz="2400" b="1" dirty="0">
                <a:solidFill>
                  <a:schemeClr val="bg1"/>
                </a:solidFill>
              </a:rPr>
              <a:t>月</a:t>
            </a:r>
            <a:r>
              <a:rPr lang="en-US" altLang="zh-CN" sz="2400" b="1" dirty="0">
                <a:solidFill>
                  <a:schemeClr val="bg1"/>
                </a:solidFill>
              </a:rPr>
              <a:t>10</a:t>
            </a:r>
            <a:r>
              <a:rPr lang="zh-CN" altLang="en-US" sz="2400" b="1" dirty="0">
                <a:solidFill>
                  <a:schemeClr val="bg1"/>
                </a:solidFill>
              </a:rPr>
              <a:t>日</a:t>
            </a:r>
          </a:p>
          <a:p>
            <a:r>
              <a:rPr lang="zh-CN" altLang="en-US" sz="2400" b="1" dirty="0">
                <a:solidFill>
                  <a:schemeClr val="bg1"/>
                </a:solidFill>
              </a:rPr>
              <a:t>免费上网</a:t>
            </a:r>
          </a:p>
          <a:p>
            <a:r>
              <a:rPr lang="zh-CN" altLang="en-US" sz="2400" b="1" dirty="0">
                <a:solidFill>
                  <a:schemeClr val="bg1"/>
                </a:solidFill>
              </a:rPr>
              <a:t>享受</a:t>
            </a:r>
            <a:r>
              <a:rPr lang="en-US" altLang="zh-CN" sz="2400" b="1" dirty="0">
                <a:solidFill>
                  <a:schemeClr val="bg1"/>
                </a:solidFill>
              </a:rPr>
              <a:t>15</a:t>
            </a:r>
            <a:r>
              <a:rPr lang="zh-CN" altLang="en-US" sz="2400" b="1" dirty="0">
                <a:solidFill>
                  <a:schemeClr val="bg1"/>
                </a:solidFill>
              </a:rPr>
              <a:t>％的折扣每间</a:t>
            </a:r>
            <a:r>
              <a:rPr lang="en-US" altLang="zh-CN" sz="2400" b="1" dirty="0">
                <a:solidFill>
                  <a:schemeClr val="bg1"/>
                </a:solidFill>
              </a:rPr>
              <a:t>/</a:t>
            </a:r>
            <a:r>
              <a:rPr lang="zh-CN" altLang="en-US" sz="2400" b="1" dirty="0">
                <a:solidFill>
                  <a:schemeClr val="bg1"/>
                </a:solidFill>
              </a:rPr>
              <a:t>夜（最少</a:t>
            </a:r>
            <a:r>
              <a:rPr lang="en-US" altLang="zh-CN" sz="2400" b="1" dirty="0">
                <a:solidFill>
                  <a:schemeClr val="bg1"/>
                </a:solidFill>
              </a:rPr>
              <a:t>2</a:t>
            </a:r>
            <a:r>
              <a:rPr lang="zh-CN" altLang="en-US" sz="2400" b="1" dirty="0">
                <a:solidFill>
                  <a:schemeClr val="bg1"/>
                </a:solidFill>
              </a:rPr>
              <a:t>晚住宿）</a:t>
            </a:r>
          </a:p>
          <a:p>
            <a:r>
              <a:rPr lang="zh-CN" altLang="en-US" sz="2400" b="1" dirty="0">
                <a:solidFill>
                  <a:schemeClr val="bg1"/>
                </a:solidFill>
              </a:rPr>
              <a:t>免费使用酒店的游泳池和健身房</a:t>
            </a:r>
          </a:p>
          <a:p>
            <a:r>
              <a:rPr lang="zh-CN" altLang="en-US" sz="2400" b="1" dirty="0">
                <a:solidFill>
                  <a:schemeClr val="bg1"/>
                </a:solidFill>
              </a:rPr>
              <a:t>穿梭巴士（</a:t>
            </a:r>
            <a:r>
              <a:rPr lang="en-US" altLang="zh-CN" sz="2400" b="1" dirty="0">
                <a:solidFill>
                  <a:schemeClr val="bg1"/>
                </a:solidFill>
              </a:rPr>
              <a:t>shuttle bus service</a:t>
            </a:r>
            <a:r>
              <a:rPr lang="zh-CN" altLang="en-US" sz="2400" b="1" dirty="0">
                <a:solidFill>
                  <a:schemeClr val="bg1"/>
                </a:solidFill>
              </a:rPr>
              <a:t>）前往唐人街</a:t>
            </a:r>
          </a:p>
          <a:p>
            <a:r>
              <a:rPr lang="zh-CN" altLang="en-US" sz="2400" b="1" dirty="0">
                <a:solidFill>
                  <a:schemeClr val="bg1"/>
                </a:solidFill>
              </a:rPr>
              <a:t>现在预订就可以度过一个难忘的新年（包括中国</a:t>
            </a:r>
            <a:r>
              <a:rPr lang="en-US" altLang="zh-CN" sz="2400" b="1" dirty="0">
                <a:solidFill>
                  <a:schemeClr val="bg1"/>
                </a:solidFill>
              </a:rPr>
              <a:t>2017</a:t>
            </a:r>
            <a:r>
              <a:rPr lang="zh-CN" altLang="en-US" sz="2400" b="1" dirty="0">
                <a:solidFill>
                  <a:schemeClr val="bg1"/>
                </a:solidFill>
              </a:rPr>
              <a:t>年新年）假期</a:t>
            </a:r>
          </a:p>
        </p:txBody>
      </p:sp>
      <p:pic>
        <p:nvPicPr>
          <p:cNvPr id="6" name="图片 6">
            <a:hlinkClick r:id="rId3" action="ppaction://hlinksldjump"/>
            <a:extLst>
              <a:ext uri="{FF2B5EF4-FFF2-40B4-BE49-F238E27FC236}">
                <a16:creationId xmlns:a16="http://schemas.microsoft.com/office/drawing/2014/main" xmlns="" id="{B6CB663B-2C95-45B1-9571-279D0B3E87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45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xmlns="" id="{B0137080-8133-4CE9-A1E6-F20C49188324}"/>
              </a:ext>
            </a:extLst>
          </p:cNvPr>
          <p:cNvSpPr/>
          <p:nvPr/>
        </p:nvSpPr>
        <p:spPr>
          <a:xfrm>
            <a:off x="484307" y="268803"/>
            <a:ext cx="8941104" cy="954107"/>
          </a:xfrm>
          <a:prstGeom prst="rect">
            <a:avLst/>
          </a:prstGeom>
        </p:spPr>
        <p:txBody>
          <a:bodyPr wrap="square">
            <a:spAutoFit/>
          </a:bodyPr>
          <a:lstStyle/>
          <a:p>
            <a:pPr lvl="0"/>
            <a:r>
              <a:rPr lang="en-US" altLang="zh-CN" sz="2800" b="1" dirty="0">
                <a:solidFill>
                  <a:srgbClr val="FFC000"/>
                </a:solidFill>
              </a:rPr>
              <a:t>Exercise 2: Write down the proper English expressions for each picture.</a:t>
            </a:r>
          </a:p>
        </p:txBody>
      </p:sp>
      <p:pic>
        <p:nvPicPr>
          <p:cNvPr id="4" name="图片 3">
            <a:extLst>
              <a:ext uri="{FF2B5EF4-FFF2-40B4-BE49-F238E27FC236}">
                <a16:creationId xmlns:a16="http://schemas.microsoft.com/office/drawing/2014/main" xmlns="" id="{403B1C2D-A0A6-4985-B424-905B84538583}"/>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260021" y="1295217"/>
            <a:ext cx="2880000" cy="2160000"/>
          </a:xfrm>
          <a:prstGeom prst="rect">
            <a:avLst/>
          </a:prstGeom>
        </p:spPr>
      </p:pic>
      <p:pic>
        <p:nvPicPr>
          <p:cNvPr id="107" name="图片 106">
            <a:extLst>
              <a:ext uri="{FF2B5EF4-FFF2-40B4-BE49-F238E27FC236}">
                <a16:creationId xmlns:a16="http://schemas.microsoft.com/office/drawing/2014/main" xmlns="" id="{0B2E503E-D4DC-4F12-8364-1FF466D34A1B}"/>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545410" y="1284476"/>
            <a:ext cx="2880000" cy="2160000"/>
          </a:xfrm>
          <a:prstGeom prst="rect">
            <a:avLst/>
          </a:prstGeom>
        </p:spPr>
      </p:pic>
      <p:pic>
        <p:nvPicPr>
          <p:cNvPr id="109" name="图片 108">
            <a:extLst>
              <a:ext uri="{FF2B5EF4-FFF2-40B4-BE49-F238E27FC236}">
                <a16:creationId xmlns:a16="http://schemas.microsoft.com/office/drawing/2014/main" xmlns="" id="{FEFFA618-91A8-4C44-B7C0-66B85E24682B}"/>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260021" y="3930904"/>
            <a:ext cx="2880000" cy="2160000"/>
          </a:xfrm>
          <a:prstGeom prst="rect">
            <a:avLst/>
          </a:prstGeom>
        </p:spPr>
      </p:pic>
      <p:pic>
        <p:nvPicPr>
          <p:cNvPr id="111" name="图片 110">
            <a:extLst>
              <a:ext uri="{FF2B5EF4-FFF2-40B4-BE49-F238E27FC236}">
                <a16:creationId xmlns:a16="http://schemas.microsoft.com/office/drawing/2014/main" xmlns="" id="{8CCC503D-28D3-4440-8E3C-06C7817481F4}"/>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545410" y="4053304"/>
            <a:ext cx="2880000" cy="1915200"/>
          </a:xfrm>
          <a:prstGeom prst="rect">
            <a:avLst/>
          </a:prstGeom>
        </p:spPr>
      </p:pic>
      <p:sp>
        <p:nvSpPr>
          <p:cNvPr id="113" name="矩形 112">
            <a:extLst>
              <a:ext uri="{FF2B5EF4-FFF2-40B4-BE49-F238E27FC236}">
                <a16:creationId xmlns:a16="http://schemas.microsoft.com/office/drawing/2014/main" xmlns="" id="{B6894E85-542B-4513-8EC1-4D5461F8C462}"/>
              </a:ext>
            </a:extLst>
          </p:cNvPr>
          <p:cNvSpPr/>
          <p:nvPr/>
        </p:nvSpPr>
        <p:spPr>
          <a:xfrm>
            <a:off x="4010736" y="2105690"/>
            <a:ext cx="1888246" cy="646331"/>
          </a:xfrm>
          <a:prstGeom prst="rect">
            <a:avLst/>
          </a:prstGeom>
        </p:spPr>
        <p:txBody>
          <a:bodyPr wrap="square">
            <a:spAutoFit/>
          </a:bodyPr>
          <a:lstStyle/>
          <a:p>
            <a:pPr lvl="0" algn="ctr">
              <a:spcAft>
                <a:spcPts val="0"/>
              </a:spcAft>
            </a:pPr>
            <a:r>
              <a:rPr lang="zh-CN" altLang="zh-CN" b="1" kern="100" dirty="0">
                <a:solidFill>
                  <a:schemeClr val="bg1"/>
                </a:solidFill>
                <a:latin typeface="Times New Roman" panose="02020603050405020304" pitchFamily="18" charset="0"/>
                <a:ea typeface="宋体" panose="02010600030101010101" pitchFamily="2" charset="-122"/>
              </a:rPr>
              <a:t>北海公园</a:t>
            </a:r>
            <a:endParaRPr lang="en-US" altLang="zh-CN" b="1" kern="100" dirty="0">
              <a:solidFill>
                <a:schemeClr val="bg1"/>
              </a:solidFill>
              <a:latin typeface="Times New Roman" panose="02020603050405020304" pitchFamily="18" charset="0"/>
              <a:ea typeface="宋体" panose="02010600030101010101" pitchFamily="2" charset="-122"/>
            </a:endParaRPr>
          </a:p>
          <a:p>
            <a:pPr lvl="0" algn="ctr">
              <a:spcAft>
                <a:spcPts val="0"/>
              </a:spcAft>
            </a:pPr>
            <a:r>
              <a:rPr lang="en-US" altLang="zh-CN" b="1" kern="100" dirty="0">
                <a:solidFill>
                  <a:schemeClr val="bg1"/>
                </a:solidFill>
                <a:latin typeface="Times New Roman" panose="02020603050405020304" pitchFamily="18" charset="0"/>
                <a:ea typeface="宋体" panose="02010600030101010101" pitchFamily="2" charset="-122"/>
              </a:rPr>
              <a:t>the Beihai Park</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4" name="矩形 113">
            <a:extLst>
              <a:ext uri="{FF2B5EF4-FFF2-40B4-BE49-F238E27FC236}">
                <a16:creationId xmlns:a16="http://schemas.microsoft.com/office/drawing/2014/main" xmlns="" id="{C53E5DBC-FCB3-4C1F-BD08-82071D4B7623}"/>
              </a:ext>
            </a:extLst>
          </p:cNvPr>
          <p:cNvSpPr/>
          <p:nvPr/>
        </p:nvSpPr>
        <p:spPr>
          <a:xfrm>
            <a:off x="9381922" y="2364476"/>
            <a:ext cx="2167467" cy="646331"/>
          </a:xfrm>
          <a:prstGeom prst="rect">
            <a:avLst/>
          </a:prstGeom>
        </p:spPr>
        <p:txBody>
          <a:bodyPr wrap="square">
            <a:spAutoFit/>
          </a:bodyPr>
          <a:lstStyle/>
          <a:p>
            <a:pPr lvl="0" algn="ctr">
              <a:spcAft>
                <a:spcPts val="0"/>
              </a:spcAft>
            </a:pPr>
            <a:r>
              <a:rPr lang="zh-CN" altLang="zh-CN" b="1" kern="100" dirty="0">
                <a:solidFill>
                  <a:schemeClr val="bg1"/>
                </a:solidFill>
                <a:latin typeface="Times New Roman" panose="02020603050405020304" pitchFamily="18" charset="0"/>
                <a:ea typeface="宋体" panose="02010600030101010101" pitchFamily="2" charset="-122"/>
              </a:rPr>
              <a:t>天安门广场</a:t>
            </a:r>
            <a:endParaRPr lang="en-US" altLang="zh-CN" b="1" kern="100" dirty="0">
              <a:solidFill>
                <a:schemeClr val="bg1"/>
              </a:solidFill>
              <a:latin typeface="Times New Roman" panose="02020603050405020304" pitchFamily="18" charset="0"/>
              <a:ea typeface="宋体" panose="02010600030101010101" pitchFamily="2" charset="-122"/>
            </a:endParaRPr>
          </a:p>
          <a:p>
            <a:pPr lvl="0" algn="ctr">
              <a:spcAft>
                <a:spcPts val="0"/>
              </a:spcAft>
            </a:pPr>
            <a:r>
              <a:rPr lang="en-US" altLang="zh-CN" b="1" kern="100" dirty="0" err="1">
                <a:solidFill>
                  <a:schemeClr val="bg1"/>
                </a:solidFill>
                <a:latin typeface="Times New Roman" panose="02020603050405020304" pitchFamily="18" charset="0"/>
                <a:ea typeface="宋体" panose="02010600030101010101" pitchFamily="2" charset="-122"/>
              </a:rPr>
              <a:t>Tian'anmen</a:t>
            </a:r>
            <a:r>
              <a:rPr lang="en-US" altLang="zh-CN" b="1" kern="100" dirty="0">
                <a:solidFill>
                  <a:schemeClr val="bg1"/>
                </a:solidFill>
                <a:latin typeface="Times New Roman" panose="02020603050405020304" pitchFamily="18" charset="0"/>
                <a:ea typeface="宋体" panose="02010600030101010101" pitchFamily="2" charset="-122"/>
              </a:rPr>
              <a:t> Square</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5" name="矩形 114">
            <a:extLst>
              <a:ext uri="{FF2B5EF4-FFF2-40B4-BE49-F238E27FC236}">
                <a16:creationId xmlns:a16="http://schemas.microsoft.com/office/drawing/2014/main" xmlns="" id="{B419CE7F-F50E-4B99-BF56-5F9B4972147C}"/>
              </a:ext>
            </a:extLst>
          </p:cNvPr>
          <p:cNvSpPr/>
          <p:nvPr/>
        </p:nvSpPr>
        <p:spPr>
          <a:xfrm>
            <a:off x="4140021" y="4754909"/>
            <a:ext cx="2074512" cy="646331"/>
          </a:xfrm>
          <a:prstGeom prst="rect">
            <a:avLst/>
          </a:prstGeom>
        </p:spPr>
        <p:txBody>
          <a:bodyPr wrap="square">
            <a:spAutoFit/>
          </a:bodyPr>
          <a:lstStyle/>
          <a:p>
            <a:pPr lvl="0" algn="ctr">
              <a:spcAft>
                <a:spcPts val="0"/>
              </a:spcAft>
            </a:pPr>
            <a:r>
              <a:rPr lang="zh-CN" altLang="zh-CN" b="1" kern="100" dirty="0">
                <a:solidFill>
                  <a:schemeClr val="bg1"/>
                </a:solidFill>
                <a:latin typeface="Times New Roman" panose="02020603050405020304" pitchFamily="18" charset="0"/>
                <a:ea typeface="宋体" panose="02010600030101010101" pitchFamily="2" charset="-122"/>
              </a:rPr>
              <a:t>天坛</a:t>
            </a:r>
            <a:endParaRPr lang="en-US" altLang="zh-CN" b="1" kern="100" dirty="0">
              <a:solidFill>
                <a:schemeClr val="bg1"/>
              </a:solidFill>
              <a:latin typeface="Times New Roman" panose="02020603050405020304" pitchFamily="18" charset="0"/>
              <a:ea typeface="宋体" panose="02010600030101010101" pitchFamily="2" charset="-122"/>
            </a:endParaRPr>
          </a:p>
          <a:p>
            <a:pPr lvl="0" algn="ctr">
              <a:spcAft>
                <a:spcPts val="0"/>
              </a:spcAft>
            </a:pPr>
            <a:r>
              <a:rPr lang="en-US" altLang="zh-CN" b="1" kern="100" dirty="0">
                <a:solidFill>
                  <a:schemeClr val="bg1"/>
                </a:solidFill>
                <a:latin typeface="Times New Roman" panose="02020603050405020304" pitchFamily="18" charset="0"/>
                <a:ea typeface="宋体" panose="02010600030101010101" pitchFamily="2" charset="-122"/>
              </a:rPr>
              <a:t>Temple of Heaven</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6" name="矩形 115">
            <a:extLst>
              <a:ext uri="{FF2B5EF4-FFF2-40B4-BE49-F238E27FC236}">
                <a16:creationId xmlns:a16="http://schemas.microsoft.com/office/drawing/2014/main" xmlns="" id="{193D342B-AE85-4568-89C6-2086CF618A1B}"/>
              </a:ext>
            </a:extLst>
          </p:cNvPr>
          <p:cNvSpPr/>
          <p:nvPr/>
        </p:nvSpPr>
        <p:spPr>
          <a:xfrm>
            <a:off x="9713775" y="4939844"/>
            <a:ext cx="1373431" cy="646331"/>
          </a:xfrm>
          <a:prstGeom prst="rect">
            <a:avLst/>
          </a:prstGeom>
        </p:spPr>
        <p:txBody>
          <a:bodyPr wrap="square">
            <a:spAutoFit/>
          </a:bodyPr>
          <a:lstStyle/>
          <a:p>
            <a:pPr lvl="0" algn="ctr">
              <a:spcAft>
                <a:spcPts val="0"/>
              </a:spcAft>
            </a:pPr>
            <a:r>
              <a:rPr lang="zh-CN" altLang="zh-CN" b="1" kern="100" dirty="0">
                <a:solidFill>
                  <a:schemeClr val="bg1"/>
                </a:solidFill>
                <a:latin typeface="Times New Roman" panose="02020603050405020304" pitchFamily="18" charset="0"/>
                <a:ea typeface="宋体" panose="02010600030101010101" pitchFamily="2" charset="-122"/>
              </a:rPr>
              <a:t>水立方</a:t>
            </a:r>
            <a:r>
              <a:rPr lang="en-US" altLang="zh-CN" b="1" kern="100" dirty="0">
                <a:solidFill>
                  <a:schemeClr val="bg1"/>
                </a:solidFill>
                <a:latin typeface="Times New Roman" panose="02020603050405020304" pitchFamily="18" charset="0"/>
                <a:ea typeface="宋体" panose="02010600030101010101" pitchFamily="2" charset="-122"/>
              </a:rPr>
              <a:t> </a:t>
            </a:r>
          </a:p>
          <a:p>
            <a:pPr lvl="0" algn="ctr">
              <a:spcAft>
                <a:spcPts val="0"/>
              </a:spcAft>
            </a:pPr>
            <a:r>
              <a:rPr lang="en-US" altLang="zh-CN" b="1" kern="100" dirty="0">
                <a:solidFill>
                  <a:schemeClr val="bg1"/>
                </a:solidFill>
                <a:latin typeface="Times New Roman" panose="02020603050405020304" pitchFamily="18" charset="0"/>
                <a:ea typeface="宋体" panose="02010600030101010101" pitchFamily="2" charset="-122"/>
              </a:rPr>
              <a:t>Water Cube</a:t>
            </a:r>
            <a:endParaRPr lang="zh-CN" altLang="zh-CN" b="1" kern="100" dirty="0">
              <a:solidFill>
                <a:schemeClr val="bg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79928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500"/>
                                        <p:tgtEl>
                                          <p:spTgt spid="1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500"/>
                                        <p:tgtEl>
                                          <p:spTgt spid="1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3" grpId="0"/>
      <p:bldP spid="114" grpId="0"/>
      <p:bldP spid="115" grpId="0"/>
      <p:bldP spid="11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03028" y="683897"/>
            <a:ext cx="10819065" cy="954107"/>
          </a:xfrm>
          <a:prstGeom prst="rect">
            <a:avLst/>
          </a:prstGeom>
        </p:spPr>
        <p:txBody>
          <a:bodyPr wrap="square">
            <a:spAutoFit/>
          </a:bodyPr>
          <a:lstStyle/>
          <a:p>
            <a:pPr lvl="0"/>
            <a:r>
              <a:rPr lang="en-US" altLang="zh-CN" sz="2800" b="1" dirty="0">
                <a:solidFill>
                  <a:srgbClr val="FFC000"/>
                </a:solidFill>
              </a:rPr>
              <a:t>Exercise 5: Write an advertisement for the Great Wall Sheraton Hotel Beijing according to the following information.</a:t>
            </a:r>
          </a:p>
        </p:txBody>
      </p:sp>
      <p:sp>
        <p:nvSpPr>
          <p:cNvPr id="4" name="矩形 3">
            <a:extLst>
              <a:ext uri="{FF2B5EF4-FFF2-40B4-BE49-F238E27FC236}">
                <a16:creationId xmlns:a16="http://schemas.microsoft.com/office/drawing/2014/main" xmlns="" id="{0A016124-9A7F-4E26-B2C4-C490E616C494}"/>
              </a:ext>
            </a:extLst>
          </p:cNvPr>
          <p:cNvSpPr/>
          <p:nvPr/>
        </p:nvSpPr>
        <p:spPr>
          <a:xfrm>
            <a:off x="838867" y="2518538"/>
            <a:ext cx="10535161" cy="1938992"/>
          </a:xfrm>
          <a:prstGeom prst="rect">
            <a:avLst/>
          </a:prstGeom>
        </p:spPr>
        <p:txBody>
          <a:bodyPr wrap="square">
            <a:spAutoFit/>
          </a:bodyPr>
          <a:lstStyle/>
          <a:p>
            <a:r>
              <a:rPr lang="zh-CN" altLang="en-US" sz="2400" b="1" dirty="0">
                <a:solidFill>
                  <a:schemeClr val="bg1"/>
                </a:solidFill>
              </a:rPr>
              <a:t>北京喜来登长城饭店，一家五星级酒店，位于朝阳区东三环北路（</a:t>
            </a:r>
            <a:r>
              <a:rPr lang="en-US" altLang="zh-CN" sz="2400" b="1" dirty="0">
                <a:solidFill>
                  <a:schemeClr val="bg1"/>
                </a:solidFill>
              </a:rPr>
              <a:t>East 3rd Ring North Road</a:t>
            </a:r>
            <a:r>
              <a:rPr lang="zh-CN" altLang="en-US" sz="2400" b="1" dirty="0">
                <a:solidFill>
                  <a:schemeClr val="bg1"/>
                </a:solidFill>
              </a:rPr>
              <a:t>）。拥有便利的交通和优良的地理位置，距离北京首都国际机场</a:t>
            </a:r>
            <a:r>
              <a:rPr lang="en-US" altLang="zh-CN" sz="2400" b="1" dirty="0">
                <a:solidFill>
                  <a:schemeClr val="bg1"/>
                </a:solidFill>
              </a:rPr>
              <a:t>20</a:t>
            </a:r>
            <a:r>
              <a:rPr lang="zh-CN" altLang="en-US" sz="2400" b="1" dirty="0">
                <a:solidFill>
                  <a:schemeClr val="bg1"/>
                </a:solidFill>
              </a:rPr>
              <a:t>分钟车程。北京喜来登长城饭店有</a:t>
            </a:r>
            <a:r>
              <a:rPr lang="en-US" altLang="zh-CN" sz="2400" b="1" dirty="0">
                <a:solidFill>
                  <a:schemeClr val="bg1"/>
                </a:solidFill>
              </a:rPr>
              <a:t>1027</a:t>
            </a:r>
            <a:r>
              <a:rPr lang="zh-CN" altLang="en-US" sz="2400" b="1" dirty="0">
                <a:solidFill>
                  <a:schemeClr val="bg1"/>
                </a:solidFill>
              </a:rPr>
              <a:t>间客房，拥有北京最大的酒店花园，客人可在此享受美好的夏季夜晚。北京喜来登长城饭店为客人提供最好的居住环境和优质的服务。</a:t>
            </a:r>
          </a:p>
        </p:txBody>
      </p:sp>
      <p:pic>
        <p:nvPicPr>
          <p:cNvPr id="6" name="图片 6">
            <a:hlinkClick r:id="rId2" action="ppaction://hlinksldjump"/>
            <a:extLst>
              <a:ext uri="{FF2B5EF4-FFF2-40B4-BE49-F238E27FC236}">
                <a16:creationId xmlns:a16="http://schemas.microsoft.com/office/drawing/2014/main" xmlns="" id="{42CBA2CD-8051-4354-B60F-B5BE69389C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2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6" action="ppaction://hlinksldjump"/>
            <a:extLst>
              <a:ext uri="{FF2B5EF4-FFF2-40B4-BE49-F238E27FC236}">
                <a16:creationId xmlns:a16="http://schemas.microsoft.com/office/drawing/2014/main" xmlns="" id="{952DF101-7363-4AD6-9255-E69FE681DC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47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3403" y="1620972"/>
            <a:ext cx="11149288" cy="4493538"/>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200" dirty="0">
                <a:solidFill>
                  <a:schemeClr val="bg1"/>
                </a:solidFill>
                <a:latin typeface="Times New Roman" panose="02020603050405020304" pitchFamily="18" charset="0"/>
                <a:cs typeface="Times New Roman" panose="02020603050405020304" pitchFamily="18" charset="0"/>
              </a:rPr>
              <a:t>	People who go to a formal Western dinner party for the first time may be surprised by table manners in Western culture. Having good table manners means knowing, for example, how to use knives and forks, when to propose a toast and how to behave at the table. Beside your napkin you will find a small bread roll and three glasses — one for white wine, one for red wine, and one for water. There are two pairs of knives and forks on the table, forks on the left and knives on the right of the plate. When you see two spoons, the big one is for the soup and the small one for the dessert. The knife and fork that are closest to your plate are a little bit bigger than the ones beside them. When you sit down at the table, you can take your napkin, unfold it and put it on your lap. In China, you sometimes get a hot, damp cloth to clean your face and hands, which, however, is not the custom in western countries. Dinner starts with a small dish, which is often called a starter. Some people pray before they start eating, and other people may keep silent for a moment. Then you can say “Enjoy your meal” to each other and everybody starts eating. </a:t>
            </a:r>
            <a:endParaRPr lang="zh-CN" altLang="zh-CN" sz="22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987711"/>
            <a:ext cx="10773096" cy="584775"/>
          </a:xfrm>
          <a:prstGeom prst="rect">
            <a:avLst/>
          </a:prstGeom>
        </p:spPr>
        <p:txBody>
          <a:bodyPr wrap="square">
            <a:spAutoFit/>
          </a:bodyPr>
          <a:lstStyle/>
          <a:p>
            <a:pPr algn="ctr"/>
            <a:r>
              <a:rPr lang="en-US" altLang="zh-CN" sz="3200" b="1" dirty="0">
                <a:solidFill>
                  <a:srgbClr val="FFC000"/>
                </a:solidFill>
              </a:rPr>
              <a:t>Dining Etiquette in Western Countries</a:t>
            </a:r>
            <a:endParaRPr lang="zh-CN" altLang="en-US" sz="2000" dirty="0"/>
          </a:p>
        </p:txBody>
      </p:sp>
      <p:sp>
        <p:nvSpPr>
          <p:cNvPr id="8" name="矩形 7">
            <a:extLst>
              <a:ext uri="{FF2B5EF4-FFF2-40B4-BE49-F238E27FC236}">
                <a16:creationId xmlns:a16="http://schemas.microsoft.com/office/drawing/2014/main" xmlns="" id="{700BDE88-DC92-43C8-8B3C-6E33908741DB}"/>
              </a:ext>
            </a:extLst>
          </p:cNvPr>
          <p:cNvSpPr/>
          <p:nvPr/>
        </p:nvSpPr>
        <p:spPr>
          <a:xfrm>
            <a:off x="470289" y="429493"/>
            <a:ext cx="11375516"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V   Career Salon: Dining Etiquette in Western </a:t>
            </a:r>
            <a:r>
              <a:rPr lang="en-US" altLang="zh-CN" sz="3200" b="1" dirty="0" err="1">
                <a:solidFill>
                  <a:srgbClr val="FFFF00"/>
                </a:solidFill>
                <a:latin typeface="Times New Roman" panose="02020603050405020304" pitchFamily="18" charset="0"/>
                <a:ea typeface="宋体" panose="02010600030101010101" pitchFamily="2" charset="-122"/>
              </a:rPr>
              <a:t>Coutries</a:t>
            </a:r>
            <a:endParaRPr lang="en-US" altLang="zh-CN" sz="3200" b="1" dirty="0">
              <a:solidFill>
                <a:srgbClr val="FFFF00"/>
              </a:solidFill>
              <a:latin typeface="Times New Roman" panose="02020603050405020304" pitchFamily="18" charset="0"/>
              <a:ea typeface="宋体" panose="02010600030101010101" pitchFamily="2" charset="-122"/>
            </a:endParaRPr>
          </a:p>
        </p:txBody>
      </p:sp>
      <p:pic>
        <p:nvPicPr>
          <p:cNvPr id="6" name="图片 6">
            <a:hlinkClick r:id="rId2" action="ppaction://hlinksldjump"/>
            <a:extLst>
              <a:ext uri="{FF2B5EF4-FFF2-40B4-BE49-F238E27FC236}">
                <a16:creationId xmlns:a16="http://schemas.microsoft.com/office/drawing/2014/main" xmlns="" id="{A4C1778B-48F0-4463-AA9F-53DE64324F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57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9833" y="733890"/>
            <a:ext cx="11078927" cy="550920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200" dirty="0">
                <a:solidFill>
                  <a:schemeClr val="bg1"/>
                </a:solidFill>
                <a:latin typeface="Times New Roman" panose="02020603050405020304" pitchFamily="18" charset="0"/>
                <a:cs typeface="Times New Roman" panose="02020603050405020304" pitchFamily="18" charset="0"/>
              </a:rPr>
              <a:t>For the starter, which you eat with the smaller pair, you keep the knife in your right hand and the fork in your left. After the starter you will get a bowl of soup — but only one bowl of soup and never ask for a second serving. The next dish is the main course. Many westerners think the chicken breast with its tender white flesh is the best part of the bird. Some people can use their fingers when they are eating chicken or other birds, but never touch beef or other meat on bones. It is polite to finish eating everything on your plate, so don’t take more food than you need.</a:t>
            </a:r>
          </a:p>
          <a:p>
            <a:pPr indent="457200"/>
            <a:r>
              <a:rPr lang="en-US" altLang="zh-CN" sz="2200" dirty="0">
                <a:solidFill>
                  <a:schemeClr val="bg1"/>
                </a:solidFill>
                <a:latin typeface="Times New Roman" panose="02020603050405020304" pitchFamily="18" charset="0"/>
                <a:cs typeface="Times New Roman" panose="02020603050405020304" pitchFamily="18" charset="0"/>
              </a:rPr>
              <a:t>At the table, you should try to speak quietly and smile a lot, but do not laugh all the time. Most Westerners like soft drinks if they will drive home. Many of them drink white or red wine with the food. When drinking to someone’s health, you raise your glasses, but the glasses should not touch. The custom of toasting in some parts of China is to finish the drink at once, but Westerners usually take only a sip. For drinking during a dinner, the best advice is never to drink too much.</a:t>
            </a:r>
          </a:p>
          <a:p>
            <a:pPr indent="457200"/>
            <a:r>
              <a:rPr lang="en-US" altLang="zh-CN" sz="2200" dirty="0">
                <a:solidFill>
                  <a:schemeClr val="bg1"/>
                </a:solidFill>
                <a:latin typeface="Times New Roman" panose="02020603050405020304" pitchFamily="18" charset="0"/>
                <a:cs typeface="Times New Roman" panose="02020603050405020304" pitchFamily="18" charset="0"/>
              </a:rPr>
              <a:t>Table manners change over time. They follow the fashion of the day. Besides, table manners are only important at formal dinner parties. If you are not sure what to do, you can always follow your hosts. Although having good manners always makes you look good, you do not need to worry about all these rules while having dinner with your friends or family.</a:t>
            </a:r>
            <a:endParaRPr lang="zh-CN" altLang="zh-CN" sz="22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F771B270-F5E6-4BE6-B1C5-1C0E4DF297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18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End</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38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66844" y="6858000"/>
            <a:ext cx="6168925" cy="4032485"/>
            <a:chOff x="1451805" y="-3119715"/>
            <a:chExt cx="6168925" cy="4032485"/>
          </a:xfrm>
        </p:grpSpPr>
        <p:grpSp>
          <p:nvGrpSpPr>
            <p:cNvPr id="16" name="组合 15"/>
            <p:cNvGrpSpPr/>
            <p:nvPr/>
          </p:nvGrpSpPr>
          <p:grpSpPr>
            <a:xfrm>
              <a:off x="3194594" y="-992230"/>
              <a:ext cx="4426136" cy="1905000"/>
              <a:chOff x="977438" y="4149308"/>
              <a:chExt cx="4426136" cy="1905000"/>
            </a:xfrm>
          </p:grpSpPr>
          <p:sp>
            <p:nvSpPr>
              <p:cNvPr id="14" name="矩形 13"/>
              <p:cNvSpPr/>
              <p:nvPr/>
            </p:nvSpPr>
            <p:spPr>
              <a:xfrm>
                <a:off x="3141416" y="4720951"/>
                <a:ext cx="2262158" cy="923330"/>
              </a:xfrm>
              <a:prstGeom prst="rect">
                <a:avLst/>
              </a:prstGeom>
              <a:noFill/>
            </p:spPr>
            <p:txBody>
              <a:bodyPr wrap="none" lIns="91440" tIns="45720" rIns="91440" bIns="45720">
                <a:spAutoFit/>
              </a:bodyPr>
              <a:lstStyle/>
              <a:p>
                <a:pPr algn="ctr"/>
                <a:r>
                  <a:rPr lang="zh-CN"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刘素琴</a:t>
                </a:r>
                <a:endParaRPr lang="zh-CN" alt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5" name="图片 14"/>
              <p:cNvPicPr>
                <a:picLocks noChangeAspect="1"/>
              </p:cNvPicPr>
              <p:nvPr/>
            </p:nvPicPr>
            <p:blipFill>
              <a:blip r:embed="rId2">
                <a:extLst>
                  <a:ext uri="{BEBA8EAE-BF5A-486C-A8C5-ECC9F3942E4B}">
                    <a14:imgProps xmlns:a14="http://schemas.microsoft.com/office/drawing/2010/main">
                      <a14:imgLayer r:embed="rId3">
                        <a14:imgEffect>
                          <a14:backgroundRemoval t="0" b="100000" l="3500" r="100000">
                            <a14:backgroundMark x1="21500" y1="84000" x2="21500" y2="84000"/>
                            <a14:backgroundMark x1="73000" y1="91500" x2="73000" y2="91500"/>
                            <a14:backgroundMark x1="71000" y1="13000" x2="71000" y2="13000"/>
                            <a14:backgroundMark x1="30500" y1="12000" x2="30500" y2="12000"/>
                          </a14:backgroundRemoval>
                        </a14:imgEffect>
                      </a14:imgLayer>
                    </a14:imgProps>
                  </a:ext>
                  <a:ext uri="{28A0092B-C50C-407E-A947-70E740481C1C}">
                    <a14:useLocalDpi xmlns:a14="http://schemas.microsoft.com/office/drawing/2010/main" val="0"/>
                  </a:ext>
                </a:extLst>
              </a:blip>
              <a:stretch>
                <a:fillRect/>
              </a:stretch>
            </p:blipFill>
            <p:spPr>
              <a:xfrm>
                <a:off x="977438" y="4149308"/>
                <a:ext cx="1905000" cy="1905000"/>
              </a:xfrm>
              <a:prstGeom prst="rect">
                <a:avLst/>
              </a:prstGeom>
            </p:spPr>
          </p:pic>
        </p:grpSp>
        <p:grpSp>
          <p:nvGrpSpPr>
            <p:cNvPr id="19" name="组合 18"/>
            <p:cNvGrpSpPr/>
            <p:nvPr/>
          </p:nvGrpSpPr>
          <p:grpSpPr>
            <a:xfrm>
              <a:off x="1451805" y="-3119715"/>
              <a:ext cx="3955855" cy="1779477"/>
              <a:chOff x="3028669" y="4616858"/>
              <a:chExt cx="3955855" cy="1779477"/>
            </a:xfrm>
          </p:grpSpPr>
          <p:pic>
            <p:nvPicPr>
              <p:cNvPr id="17" name="图片 16"/>
              <p:cNvPicPr>
                <a:picLocks noChangeAspect="1"/>
              </p:cNvPicPr>
              <p:nvPr/>
            </p:nvPicPr>
            <p:blipFill>
              <a:blip r:embed="rId4">
                <a:extLst>
                  <a:ext uri="{BEBA8EAE-BF5A-486C-A8C5-ECC9F3942E4B}">
                    <a14:imgProps xmlns:a14="http://schemas.microsoft.com/office/drawing/2010/main">
                      <a14:imgLayer r:embed="rId5">
                        <a14:imgEffect>
                          <a14:backgroundRemoval t="0" b="100000" l="4000" r="97000">
                            <a14:foregroundMark x1="31500" y1="45000" x2="23500" y2="42500"/>
                            <a14:foregroundMark x1="57000" y1="43500" x2="64500" y2="40500"/>
                            <a14:foregroundMark x1="53000" y1="90500" x2="38000" y2="80500"/>
                          </a14:backgroundRemoval>
                        </a14:imgEffect>
                      </a14:imgLayer>
                    </a14:imgProps>
                  </a:ext>
                  <a:ext uri="{28A0092B-C50C-407E-A947-70E740481C1C}">
                    <a14:useLocalDpi xmlns:a14="http://schemas.microsoft.com/office/drawing/2010/main" val="0"/>
                  </a:ext>
                </a:extLst>
              </a:blip>
              <a:stretch>
                <a:fillRect/>
              </a:stretch>
            </p:blipFill>
            <p:spPr>
              <a:xfrm>
                <a:off x="3028669" y="4616858"/>
                <a:ext cx="1779477" cy="1779477"/>
              </a:xfrm>
              <a:prstGeom prst="rect">
                <a:avLst/>
              </a:prstGeom>
            </p:spPr>
          </p:pic>
          <p:sp>
            <p:nvSpPr>
              <p:cNvPr id="18" name="矩形 17"/>
              <p:cNvSpPr/>
              <p:nvPr/>
            </p:nvSpPr>
            <p:spPr>
              <a:xfrm>
                <a:off x="5414864" y="5130978"/>
                <a:ext cx="1569660" cy="923330"/>
              </a:xfrm>
              <a:prstGeom prst="rect">
                <a:avLst/>
              </a:prstGeom>
              <a:noFill/>
            </p:spPr>
            <p:txBody>
              <a:bodyPr wrap="none" lIns="91440" tIns="45720" rIns="91440" bIns="45720">
                <a:spAutoFit/>
              </a:bodyPr>
              <a:lstStyle/>
              <a:p>
                <a:pPr algn="ctr"/>
                <a:r>
                  <a:rPr lang="zh-CN"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老青</a:t>
                </a:r>
                <a:endParaRPr lang="zh-CN" alt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sp useBgFill="1">
        <p:nvSpPr>
          <p:cNvPr id="2" name="矩形 1"/>
          <p:cNvSpPr/>
          <p:nvPr/>
        </p:nvSpPr>
        <p:spPr>
          <a:xfrm>
            <a:off x="2263830" y="-572631"/>
            <a:ext cx="7212304" cy="1569660"/>
          </a:xfrm>
          <a:prstGeom prst="rect">
            <a:avLst/>
          </a:prstGeom>
        </p:spPr>
        <p:txBody>
          <a:bodyPr wrap="square" lIns="91440" tIns="45720" rIns="91440" bIns="45720">
            <a:spAutoFit/>
          </a:bodyPr>
          <a:lstStyle/>
          <a:p>
            <a:pPr algn="ctr"/>
            <a:endParaRPr lang="en-US" altLang="zh-CN" sz="4800" dirty="0">
              <a:solidFill>
                <a:schemeClr val="bg1">
                  <a:lumMod val="85000"/>
                </a:schemeClr>
              </a:solidFill>
            </a:endParaRPr>
          </a:p>
          <a:p>
            <a:pPr algn="ctr"/>
            <a:r>
              <a:rPr lang="zh-CN" altLang="en-US" sz="4800" dirty="0">
                <a:solidFill>
                  <a:schemeClr val="bg1">
                    <a:lumMod val="85000"/>
                  </a:schemeClr>
                </a:solidFill>
              </a:rPr>
              <a:t>图文编辑</a:t>
            </a:r>
            <a:endParaRPr lang="en-US" altLang="zh-CN" sz="4800" dirty="0">
              <a:solidFill>
                <a:schemeClr val="bg1">
                  <a:lumMod val="8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4" presetClass="path" presetSubtype="0" fill="hold" nodeType="afterEffect">
                                  <p:stCondLst>
                                    <p:cond delay="0"/>
                                  </p:stCondLst>
                                  <p:childTnLst>
                                    <p:animMotion origin="layout" path="M 1.45833E-6 -1.48148E-6 L 1.45833E-6 -2.8162 " pathEditMode="relative" rAng="0" ptsTypes="AA">
                                      <p:cBhvr>
                                        <p:cTn id="10" dur="10000" fill="hold"/>
                                        <p:tgtEl>
                                          <p:spTgt spid="4"/>
                                        </p:tgtEl>
                                        <p:attrNameLst>
                                          <p:attrName>ppt_x</p:attrName>
                                          <p:attrName>ppt_y</p:attrName>
                                        </p:attrNameLst>
                                      </p:cBhvr>
                                      <p:rCtr x="0" y="-14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圆角矩形 1"/>
          <p:cNvSpPr/>
          <p:nvPr/>
        </p:nvSpPr>
        <p:spPr>
          <a:xfrm>
            <a:off x="2245150" y="2079773"/>
            <a:ext cx="7701699" cy="3563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PPT</a:t>
            </a:r>
            <a:r>
              <a:rPr lang="zh-CN" altLang="en-US" sz="4800" dirty="0"/>
              <a:t>制作</a:t>
            </a:r>
          </a:p>
        </p:txBody>
      </p:sp>
      <p:grpSp>
        <p:nvGrpSpPr>
          <p:cNvPr id="11" name="组合 10"/>
          <p:cNvGrpSpPr/>
          <p:nvPr/>
        </p:nvGrpSpPr>
        <p:grpSpPr>
          <a:xfrm>
            <a:off x="4127719" y="3154428"/>
            <a:ext cx="4230578" cy="1074656"/>
            <a:chOff x="3486697" y="181280"/>
            <a:chExt cx="4230578" cy="1074656"/>
          </a:xfrm>
        </p:grpSpPr>
        <p:sp>
          <p:nvSpPr>
            <p:cNvPr id="9" name="矩形 8"/>
            <p:cNvSpPr/>
            <p:nvPr/>
          </p:nvSpPr>
          <p:spPr>
            <a:xfrm>
              <a:off x="5455117" y="269682"/>
              <a:ext cx="2262158" cy="923330"/>
            </a:xfrm>
            <a:prstGeom prst="rect">
              <a:avLst/>
            </a:prstGeom>
            <a:noFill/>
          </p:spPr>
          <p:txBody>
            <a:bodyPr wrap="none" lIns="91440" tIns="45720" rIns="91440" bIns="45720">
              <a:spAutoFit/>
            </a:bodyPr>
            <a:lstStyle/>
            <a:p>
              <a:pPr algn="ctr"/>
              <a:r>
                <a:rPr lang="zh-CN"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剧思远</a:t>
              </a:r>
              <a:endParaRPr lang="zh-CN" alt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0" name="图片 9"/>
            <p:cNvPicPr>
              <a:picLocks noChangeAspect="1"/>
            </p:cNvPicPr>
            <p:nvPr/>
          </p:nvPicPr>
          <p:blipFill>
            <a:blip r:embed="rId2">
              <a:extLst>
                <a:ext uri="{BEBA8EAE-BF5A-486C-A8C5-ECC9F3942E4B}">
                  <a14:imgProps xmlns:a14="http://schemas.microsoft.com/office/drawing/2010/main">
                    <a14:imgLayer r:embed="rId3">
                      <a14:imgEffect>
                        <a14:backgroundRemoval t="0" b="100000" l="2500" r="97000">
                          <a14:backgroundMark x1="55000" y1="4500" x2="55000" y2="4500"/>
                          <a14:backgroundMark x1="30500" y1="8500" x2="30500" y2="8500"/>
                        </a14:backgroundRemoval>
                      </a14:imgEffect>
                    </a14:imgLayer>
                  </a14:imgProps>
                </a:ext>
                <a:ext uri="{28A0092B-C50C-407E-A947-70E740481C1C}">
                  <a14:useLocalDpi xmlns:a14="http://schemas.microsoft.com/office/drawing/2010/main" val="0"/>
                </a:ext>
              </a:extLst>
            </a:blip>
            <a:stretch>
              <a:fillRect/>
            </a:stretch>
          </p:blipFill>
          <p:spPr>
            <a:xfrm>
              <a:off x="3486697" y="181280"/>
              <a:ext cx="1074656" cy="1074656"/>
            </a:xfrm>
            <a:prstGeom prst="rect">
              <a:avLst/>
            </a:prstGeom>
          </p:spPr>
        </p:pic>
      </p:grpSp>
      <p:sp useBgFill="1">
        <p:nvSpPr>
          <p:cNvPr id="13" name="圆角矩形 1">
            <a:extLst>
              <a:ext uri="{FF2B5EF4-FFF2-40B4-BE49-F238E27FC236}">
                <a16:creationId xmlns:a16="http://schemas.microsoft.com/office/drawing/2014/main" xmlns="" id="{8EC9631C-8448-4E8D-8DA5-121B8C7A47E6}"/>
              </a:ext>
            </a:extLst>
          </p:cNvPr>
          <p:cNvSpPr/>
          <p:nvPr/>
        </p:nvSpPr>
        <p:spPr>
          <a:xfrm>
            <a:off x="2245149" y="2079773"/>
            <a:ext cx="7701699" cy="3563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t>校对</a:t>
            </a:r>
          </a:p>
        </p:txBody>
      </p:sp>
      <p:grpSp>
        <p:nvGrpSpPr>
          <p:cNvPr id="3" name="组合 2">
            <a:extLst>
              <a:ext uri="{FF2B5EF4-FFF2-40B4-BE49-F238E27FC236}">
                <a16:creationId xmlns:a16="http://schemas.microsoft.com/office/drawing/2014/main" xmlns="" id="{2A3781BF-7A4D-47D6-B6B6-177C8B2F562D}"/>
              </a:ext>
            </a:extLst>
          </p:cNvPr>
          <p:cNvGrpSpPr/>
          <p:nvPr/>
        </p:nvGrpSpPr>
        <p:grpSpPr>
          <a:xfrm>
            <a:off x="3917866" y="3133402"/>
            <a:ext cx="4501917" cy="1456074"/>
            <a:chOff x="3856240" y="2976458"/>
            <a:chExt cx="4501917" cy="1456074"/>
          </a:xfrm>
        </p:grpSpPr>
        <p:pic>
          <p:nvPicPr>
            <p:cNvPr id="7" name="图片 6">
              <a:extLst>
                <a:ext uri="{FF2B5EF4-FFF2-40B4-BE49-F238E27FC236}">
                  <a16:creationId xmlns:a16="http://schemas.microsoft.com/office/drawing/2014/main" xmlns="" id="{55F30ADF-9A8D-4764-82CE-53AB9D8FF4A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7000" y1="11667" x2="15667" y2="28333"/>
                        </a14:backgroundRemoval>
                      </a14:imgEffect>
                    </a14:imgLayer>
                  </a14:imgProps>
                </a:ext>
                <a:ext uri="{28A0092B-C50C-407E-A947-70E740481C1C}">
                  <a14:useLocalDpi xmlns:a14="http://schemas.microsoft.com/office/drawing/2010/main" val="0"/>
                </a:ext>
              </a:extLst>
            </a:blip>
            <a:stretch>
              <a:fillRect/>
            </a:stretch>
          </p:blipFill>
          <p:spPr>
            <a:xfrm>
              <a:off x="3856240" y="2976458"/>
              <a:ext cx="1456074" cy="1456074"/>
            </a:xfrm>
            <a:prstGeom prst="rect">
              <a:avLst/>
            </a:prstGeom>
          </p:spPr>
        </p:pic>
        <p:sp>
          <p:nvSpPr>
            <p:cNvPr id="8" name="矩形 7">
              <a:extLst>
                <a:ext uri="{FF2B5EF4-FFF2-40B4-BE49-F238E27FC236}">
                  <a16:creationId xmlns:a16="http://schemas.microsoft.com/office/drawing/2014/main" xmlns="" id="{322E1052-6A61-4313-972E-7BBDDAE49369}"/>
                </a:ext>
              </a:extLst>
            </p:cNvPr>
            <p:cNvSpPr/>
            <p:nvPr/>
          </p:nvSpPr>
          <p:spPr>
            <a:xfrm>
              <a:off x="6095999" y="3242830"/>
              <a:ext cx="2262158" cy="923330"/>
            </a:xfrm>
            <a:prstGeom prst="rect">
              <a:avLst/>
            </a:prstGeom>
            <a:noFill/>
          </p:spPr>
          <p:txBody>
            <a:bodyPr wrap="none" lIns="91440" tIns="45720" rIns="91440" bIns="45720">
              <a:spAutoFit/>
            </a:bodyPr>
            <a:lstStyle/>
            <a:p>
              <a:pPr algn="ctr"/>
              <a:r>
                <a:rPr lang="zh-CN"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续亚琪</a:t>
              </a:r>
              <a:endParaRPr lang="zh-CN" alt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12" name="矩形 11"/>
          <p:cNvSpPr/>
          <p:nvPr/>
        </p:nvSpPr>
        <p:spPr>
          <a:xfrm>
            <a:off x="4161110" y="2631645"/>
            <a:ext cx="3526928" cy="2646878"/>
          </a:xfrm>
          <a:prstGeom prst="rect">
            <a:avLst/>
          </a:prstGeom>
          <a:noFill/>
        </p:spPr>
        <p:txBody>
          <a:bodyPr wrap="none" lIns="91440" tIns="45720" rIns="91440" bIns="45720">
            <a:spAutoFit/>
          </a:bodyPr>
          <a:lstStyle/>
          <a:p>
            <a:pPr algn="ctr"/>
            <a:r>
              <a:rPr lang="en-US" altLang="zh-CN" sz="1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lackadder ITC" panose="04020505051007020D02" pitchFamily="82" charset="0"/>
              </a:rPr>
              <a:t>End</a:t>
            </a:r>
            <a:endParaRPr lang="zh-CN" altLang="en-US" sz="1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lackadder ITC" panose="04020505051007020D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hidden"/>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500"/>
                                        <p:tgtEl>
                                          <p:spTgt spid="2">
                                            <p:txEl>
                                              <p:pRg st="0" end="0"/>
                                            </p:txEl>
                                          </p:spTgt>
                                        </p:tgtEl>
                                      </p:cBhvr>
                                    </p:animEffect>
                                    <p:set>
                                      <p:cBhvr>
                                        <p:cTn id="20" dur="1" fill="hold">
                                          <p:stCondLst>
                                            <p:cond delay="499"/>
                                          </p:stCondLst>
                                        </p:cTn>
                                        <p:tgtEl>
                                          <p:spTgt spid="2">
                                            <p:txEl>
                                              <p:pRg st="0" end="0"/>
                                            </p:txEl>
                                          </p:spTgt>
                                        </p:tgtEl>
                                        <p:attrNameLst>
                                          <p:attrName>style.visibility</p:attrName>
                                        </p:attrNameLst>
                                      </p:cBhvr>
                                      <p:to>
                                        <p:strVal val="hidden"/>
                                      </p:to>
                                    </p:se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500"/>
                                        <p:tgtEl>
                                          <p:spTgt spid="13">
                                            <p:txEl>
                                              <p:pRg st="0" end="0"/>
                                            </p:txEl>
                                          </p:spTgt>
                                        </p:tgtEl>
                                      </p:cBhvr>
                                    </p:animEffect>
                                  </p:childTnLst>
                                </p:cTn>
                              </p:par>
                            </p:childTnLst>
                          </p:cTn>
                        </p:par>
                        <p:par>
                          <p:cTn id="37" fill="hold">
                            <p:stCondLst>
                              <p:cond delay="3500"/>
                            </p:stCondLst>
                            <p:childTnLst>
                              <p:par>
                                <p:cTn id="38" presetID="10" presetClass="exit" presetSubtype="0" fill="hold" nodeType="afterEffect">
                                  <p:stCondLst>
                                    <p:cond delay="0"/>
                                  </p:stCondLst>
                                  <p:childTnLst>
                                    <p:animEffect transition="out" filter="fade">
                                      <p:cBhvr>
                                        <p:cTn id="39" dur="500"/>
                                        <p:tgtEl>
                                          <p:spTgt spid="13">
                                            <p:txEl>
                                              <p:pRg st="0" end="0"/>
                                            </p:txEl>
                                          </p:spTgt>
                                        </p:tgtEl>
                                      </p:cBhvr>
                                    </p:animEffect>
                                    <p:set>
                                      <p:cBhvr>
                                        <p:cTn id="40" dur="1" fill="hold">
                                          <p:stCondLst>
                                            <p:cond delay="499"/>
                                          </p:stCondLst>
                                        </p:cTn>
                                        <p:tgtEl>
                                          <p:spTgt spid="13">
                                            <p:txEl>
                                              <p:pRg st="0" end="0"/>
                                            </p:txEl>
                                          </p:spTgt>
                                        </p:tgtEl>
                                        <p:attrNameLst>
                                          <p:attrName>style.visibility</p:attrName>
                                        </p:attrNameLst>
                                      </p:cBhvr>
                                      <p:to>
                                        <p:strVal val="hidden"/>
                                      </p:to>
                                    </p:se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par>
                          <p:cTn id="45" fill="hold">
                            <p:stCondLst>
                              <p:cond delay="4500"/>
                            </p:stCondLst>
                            <p:childTnLst>
                              <p:par>
                                <p:cTn id="46" presetID="10" presetClass="exit" presetSubtype="0" fill="hold" nodeType="after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969161" y="692424"/>
            <a:ext cx="10122171" cy="523220"/>
          </a:xfrm>
          <a:prstGeom prst="rect">
            <a:avLst/>
          </a:prstGeom>
        </p:spPr>
        <p:txBody>
          <a:bodyPr wrap="square">
            <a:spAutoFit/>
          </a:bodyPr>
          <a:lstStyle/>
          <a:p>
            <a:pPr lvl="0"/>
            <a:r>
              <a:rPr lang="en-US" altLang="zh-CN" sz="2800" b="1" dirty="0">
                <a:solidFill>
                  <a:srgbClr val="FFC000"/>
                </a:solidFill>
              </a:rPr>
              <a:t>Exercise 3: Complete the following sentences.</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230832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You are supposed not to_________ in the temple. (</a:t>
            </a:r>
            <a:r>
              <a:rPr lang="zh-CN" altLang="en-US" sz="2400" dirty="0">
                <a:solidFill>
                  <a:schemeClr val="bg1"/>
                </a:solidFill>
                <a:latin typeface="Times New Roman" panose="02020603050405020304" pitchFamily="18" charset="0"/>
                <a:cs typeface="Times New Roman" panose="02020603050405020304" pitchFamily="18" charset="0"/>
              </a:rPr>
              <a:t>寺庙内不允许拍照。</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2. Here we are able to _____the Kunming Lake. (</a:t>
            </a:r>
            <a:r>
              <a:rPr lang="zh-CN" altLang="en-US" sz="2400" dirty="0">
                <a:solidFill>
                  <a:schemeClr val="bg1"/>
                </a:solidFill>
                <a:latin typeface="Times New Roman" panose="02020603050405020304" pitchFamily="18" charset="0"/>
                <a:cs typeface="Times New Roman" panose="02020603050405020304" pitchFamily="18" charset="0"/>
              </a:rPr>
              <a:t>我们在这里能看到昆明湖。</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3. Mind your _______! (</a:t>
            </a:r>
            <a:r>
              <a:rPr lang="zh-CN" altLang="en-US" sz="2400" dirty="0">
                <a:solidFill>
                  <a:schemeClr val="bg1"/>
                </a:solidFill>
                <a:latin typeface="Times New Roman" panose="02020603050405020304" pitchFamily="18" charset="0"/>
                <a:cs typeface="Times New Roman" panose="02020603050405020304" pitchFamily="18" charset="0"/>
              </a:rPr>
              <a:t>请小心脚下！</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4. ________________situates at the north end of the central axis of Beijing. (</a:t>
            </a:r>
            <a:r>
              <a:rPr lang="zh-CN" altLang="en-US" sz="2400" dirty="0">
                <a:solidFill>
                  <a:schemeClr val="bg1"/>
                </a:solidFill>
                <a:latin typeface="Times New Roman" panose="02020603050405020304" pitchFamily="18" charset="0"/>
                <a:cs typeface="Times New Roman" panose="02020603050405020304" pitchFamily="18" charset="0"/>
              </a:rPr>
              <a:t>奥林匹克公园位于北京城中轴线北端。</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5. It is my pleasure to be your __________ today. (</a:t>
            </a:r>
            <a:r>
              <a:rPr lang="zh-CN" altLang="en-US" sz="2400" dirty="0">
                <a:solidFill>
                  <a:schemeClr val="bg1"/>
                </a:solidFill>
                <a:latin typeface="Times New Roman" panose="02020603050405020304" pitchFamily="18" charset="0"/>
                <a:cs typeface="Times New Roman" panose="02020603050405020304" pitchFamily="18" charset="0"/>
              </a:rPr>
              <a:t>今天很高兴给诸位当导游。</a:t>
            </a:r>
            <a:r>
              <a:rPr lang="en-US" altLang="zh-CN" sz="2400" dirty="0">
                <a:solidFill>
                  <a:schemeClr val="bg1"/>
                </a:solidFill>
                <a:latin typeface="Times New Roman" panose="02020603050405020304" pitchFamily="18" charset="0"/>
                <a:cs typeface="Times New Roman" panose="02020603050405020304" pitchFamily="18" charset="0"/>
              </a:rPr>
              <a:t>)</a:t>
            </a:r>
          </a:p>
        </p:txBody>
      </p:sp>
      <p:sp>
        <p:nvSpPr>
          <p:cNvPr id="10" name="矩形 9">
            <a:extLst>
              <a:ext uri="{FF2B5EF4-FFF2-40B4-BE49-F238E27FC236}">
                <a16:creationId xmlns:a16="http://schemas.microsoft.com/office/drawing/2014/main" xmlns="" id="{94D9653F-1C42-4A9C-9A44-62E17C81DE6D}"/>
              </a:ext>
            </a:extLst>
          </p:cNvPr>
          <p:cNvSpPr/>
          <p:nvPr/>
        </p:nvSpPr>
        <p:spPr>
          <a:xfrm>
            <a:off x="4375844" y="2320598"/>
            <a:ext cx="1358064"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take pictures</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3877801" y="2692367"/>
            <a:ext cx="633507"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view</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2922975" y="3061699"/>
            <a:ext cx="646331"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steps</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1394520" y="3426195"/>
            <a:ext cx="2364750"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Olympic Forest Garden</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xmlns="" id="{E7C17DC6-74B0-49CB-90A5-0C415D5FD0AF}"/>
              </a:ext>
            </a:extLst>
          </p:cNvPr>
          <p:cNvSpPr/>
          <p:nvPr/>
        </p:nvSpPr>
        <p:spPr>
          <a:xfrm>
            <a:off x="5004612" y="4137495"/>
            <a:ext cx="1127232"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tour guide</a:t>
            </a:r>
            <a:endParaRPr lang="zh-CN" alt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29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E374569-799B-4830-8F03-BB4AACB11A01}"/>
              </a:ext>
            </a:extLst>
          </p:cNvPr>
          <p:cNvSpPr/>
          <p:nvPr/>
        </p:nvSpPr>
        <p:spPr>
          <a:xfrm>
            <a:off x="620424" y="537917"/>
            <a:ext cx="8625811" cy="523220"/>
          </a:xfrm>
          <a:prstGeom prst="rect">
            <a:avLst/>
          </a:prstGeom>
        </p:spPr>
        <p:txBody>
          <a:bodyPr wrap="square">
            <a:spAutoFit/>
          </a:bodyPr>
          <a:lstStyle/>
          <a:p>
            <a:pPr lvl="0"/>
            <a:r>
              <a:rPr lang="en-US" altLang="zh-CN" sz="2800" b="1" dirty="0">
                <a:solidFill>
                  <a:schemeClr val="accent4">
                    <a:lumMod val="40000"/>
                    <a:lumOff val="60000"/>
                  </a:schemeClr>
                </a:solidFill>
              </a:rPr>
              <a:t>2. Read a sample of introduction to a scenic spot.</a:t>
            </a:r>
          </a:p>
        </p:txBody>
      </p:sp>
      <p:sp>
        <p:nvSpPr>
          <p:cNvPr id="107" name="矩形 106">
            <a:extLst>
              <a:ext uri="{FF2B5EF4-FFF2-40B4-BE49-F238E27FC236}">
                <a16:creationId xmlns:a16="http://schemas.microsoft.com/office/drawing/2014/main" xmlns="" id="{5089506F-ABB8-4526-ACC7-E0A0DCC5CFBE}"/>
              </a:ext>
            </a:extLst>
          </p:cNvPr>
          <p:cNvSpPr/>
          <p:nvPr/>
        </p:nvSpPr>
        <p:spPr>
          <a:xfrm>
            <a:off x="672806" y="1370446"/>
            <a:ext cx="11149288" cy="4893647"/>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The famous West Lake is like a brilliant pearl embedded in the beautiful and fertile shores of the East China Sea near the mouth of the Hangzhou Bay. The lake covers an area of 5.6 square kilometers. The view of the West Lake is simply enchanting, which offers many attractions for tourists at home and abroad. </a:t>
            </a:r>
          </a:p>
          <a:p>
            <a:pPr indent="457200"/>
            <a:r>
              <a:rPr lang="en-US" altLang="zh-CN" sz="2400" dirty="0">
                <a:solidFill>
                  <a:schemeClr val="bg1"/>
                </a:solidFill>
                <a:latin typeface="Times New Roman" panose="02020603050405020304" pitchFamily="18" charset="0"/>
                <a:cs typeface="Times New Roman" panose="02020603050405020304" pitchFamily="18" charset="0"/>
              </a:rPr>
              <a:t>Tiger-clawed Spring</a:t>
            </a:r>
          </a:p>
          <a:p>
            <a:pPr indent="457200"/>
            <a:r>
              <a:rPr lang="en-US" altLang="zh-CN" sz="2400" dirty="0">
                <a:solidFill>
                  <a:schemeClr val="bg1"/>
                </a:solidFill>
                <a:latin typeface="Times New Roman" panose="02020603050405020304" pitchFamily="18" charset="0"/>
                <a:cs typeface="Times New Roman" panose="02020603050405020304" pitchFamily="18" charset="0"/>
              </a:rPr>
              <a:t>The legend goes that two tigers ran there and made a hole where a spring gushed out. The </a:t>
            </a:r>
            <a:r>
              <a:rPr lang="en-US" altLang="zh-CN" sz="2400" dirty="0" err="1">
                <a:solidFill>
                  <a:schemeClr val="bg1"/>
                </a:solidFill>
                <a:latin typeface="Times New Roman" panose="02020603050405020304" pitchFamily="18" charset="0"/>
                <a:cs typeface="Times New Roman" panose="02020603050405020304" pitchFamily="18" charset="0"/>
              </a:rPr>
              <a:t>Longjing</a:t>
            </a:r>
            <a:r>
              <a:rPr lang="en-US" altLang="zh-CN" sz="2400" dirty="0">
                <a:solidFill>
                  <a:schemeClr val="bg1"/>
                </a:solidFill>
                <a:latin typeface="Times New Roman" panose="02020603050405020304" pitchFamily="18" charset="0"/>
                <a:cs typeface="Times New Roman" panose="02020603050405020304" pitchFamily="18" charset="0"/>
              </a:rPr>
              <a:t> Tea and the Tiger-clawed Spring water are always reputed as the “Two Wonders of the West Lake”. </a:t>
            </a:r>
          </a:p>
          <a:p>
            <a:pPr indent="457200"/>
            <a:r>
              <a:rPr lang="en-US" altLang="zh-CN" sz="2400" dirty="0">
                <a:solidFill>
                  <a:schemeClr val="bg1"/>
                </a:solidFill>
                <a:latin typeface="Times New Roman" panose="02020603050405020304" pitchFamily="18" charset="0"/>
                <a:cs typeface="Times New Roman" panose="02020603050405020304" pitchFamily="18" charset="0"/>
              </a:rPr>
              <a:t>The </a:t>
            </a:r>
            <a:r>
              <a:rPr lang="en-US" altLang="zh-CN" sz="2400" dirty="0" err="1">
                <a:solidFill>
                  <a:schemeClr val="bg1"/>
                </a:solidFill>
                <a:latin typeface="Times New Roman" panose="02020603050405020304" pitchFamily="18" charset="0"/>
                <a:cs typeface="Times New Roman" panose="02020603050405020304" pitchFamily="18" charset="0"/>
              </a:rPr>
              <a:t>Lingyin</a:t>
            </a:r>
            <a:r>
              <a:rPr lang="en-US" altLang="zh-CN" sz="2400" dirty="0">
                <a:solidFill>
                  <a:schemeClr val="bg1"/>
                </a:solidFill>
                <a:latin typeface="Times New Roman" panose="02020603050405020304" pitchFamily="18" charset="0"/>
                <a:cs typeface="Times New Roman" panose="02020603050405020304" pitchFamily="18" charset="0"/>
              </a:rPr>
              <a:t> Temple</a:t>
            </a:r>
          </a:p>
          <a:p>
            <a:pPr indent="457200"/>
            <a:r>
              <a:rPr lang="en-US" altLang="zh-CN" sz="2400" dirty="0">
                <a:solidFill>
                  <a:schemeClr val="bg1"/>
                </a:solidFill>
                <a:latin typeface="Times New Roman" panose="02020603050405020304" pitchFamily="18" charset="0"/>
                <a:cs typeface="Times New Roman" panose="02020603050405020304" pitchFamily="18" charset="0"/>
              </a:rPr>
              <a:t>The </a:t>
            </a:r>
            <a:r>
              <a:rPr lang="en-US" altLang="zh-CN" sz="2400" dirty="0" err="1">
                <a:solidFill>
                  <a:schemeClr val="bg1"/>
                </a:solidFill>
                <a:latin typeface="Times New Roman" panose="02020603050405020304" pitchFamily="18" charset="0"/>
                <a:cs typeface="Times New Roman" panose="02020603050405020304" pitchFamily="18" charset="0"/>
              </a:rPr>
              <a:t>Lingyin</a:t>
            </a:r>
            <a:r>
              <a:rPr lang="en-US" altLang="zh-CN" sz="2400" dirty="0">
                <a:solidFill>
                  <a:schemeClr val="bg1"/>
                </a:solidFill>
                <a:latin typeface="Times New Roman" panose="02020603050405020304" pitchFamily="18" charset="0"/>
                <a:cs typeface="Times New Roman" panose="02020603050405020304" pitchFamily="18" charset="0"/>
              </a:rPr>
              <a:t> Temple, or the Monastery (</a:t>
            </a:r>
            <a:r>
              <a:rPr lang="zh-CN" altLang="en-US" sz="2400" dirty="0">
                <a:solidFill>
                  <a:schemeClr val="bg1"/>
                </a:solidFill>
                <a:latin typeface="Times New Roman" panose="02020603050405020304" pitchFamily="18" charset="0"/>
                <a:cs typeface="Times New Roman" panose="02020603050405020304" pitchFamily="18" charset="0"/>
              </a:rPr>
              <a:t>寺院</a:t>
            </a:r>
            <a:r>
              <a:rPr lang="en-US" altLang="zh-CN" sz="2400" dirty="0">
                <a:solidFill>
                  <a:schemeClr val="bg1"/>
                </a:solidFill>
                <a:latin typeface="Times New Roman" panose="02020603050405020304" pitchFamily="18" charset="0"/>
                <a:cs typeface="Times New Roman" panose="02020603050405020304" pitchFamily="18" charset="0"/>
              </a:rPr>
              <a:t>) of Soul’s Retreat, is a famous historical site of the West Lake. It is a famous ancient temple in China, in front of which are </a:t>
            </a:r>
            <a:r>
              <a:rPr lang="en-US" altLang="zh-CN" sz="2400" dirty="0" err="1">
                <a:solidFill>
                  <a:schemeClr val="bg1"/>
                </a:solidFill>
                <a:latin typeface="Times New Roman" panose="02020603050405020304" pitchFamily="18" charset="0"/>
                <a:cs typeface="Times New Roman" panose="02020603050405020304" pitchFamily="18" charset="0"/>
              </a:rPr>
              <a:t>Feilai</a:t>
            </a:r>
            <a:r>
              <a:rPr lang="en-US" altLang="zh-CN" sz="2400" dirty="0">
                <a:solidFill>
                  <a:schemeClr val="bg1"/>
                </a:solidFill>
                <a:latin typeface="Times New Roman" panose="02020603050405020304" pitchFamily="18" charset="0"/>
                <a:cs typeface="Times New Roman" panose="02020603050405020304" pitchFamily="18" charset="0"/>
              </a:rPr>
              <a:t> Peak, </a:t>
            </a:r>
            <a:r>
              <a:rPr lang="en-US" altLang="zh-CN" sz="2400" dirty="0" err="1">
                <a:solidFill>
                  <a:schemeClr val="bg1"/>
                </a:solidFill>
                <a:latin typeface="Times New Roman" panose="02020603050405020304" pitchFamily="18" charset="0"/>
                <a:cs typeface="Times New Roman" panose="02020603050405020304" pitchFamily="18" charset="0"/>
              </a:rPr>
              <a:t>Longhong</a:t>
            </a:r>
            <a:r>
              <a:rPr lang="en-US" altLang="zh-CN" sz="2400" dirty="0">
                <a:solidFill>
                  <a:schemeClr val="bg1"/>
                </a:solidFill>
                <a:latin typeface="Times New Roman" panose="02020603050405020304" pitchFamily="18" charset="0"/>
                <a:cs typeface="Times New Roman" panose="02020603050405020304" pitchFamily="18" charset="0"/>
              </a:rPr>
              <a:t> Cave and precious rock cave arts and queer and varied natural caves and gullies (</a:t>
            </a:r>
            <a:r>
              <a:rPr lang="zh-CN" altLang="en-US" sz="2400" dirty="0">
                <a:solidFill>
                  <a:schemeClr val="bg1"/>
                </a:solidFill>
                <a:latin typeface="Times New Roman" panose="02020603050405020304" pitchFamily="18" charset="0"/>
                <a:cs typeface="Times New Roman" panose="02020603050405020304" pitchFamily="18" charset="0"/>
              </a:rPr>
              <a:t>溪谷</a:t>
            </a:r>
            <a:r>
              <a:rPr lang="en-US" altLang="zh-CN" sz="2400" dirty="0">
                <a:solidFill>
                  <a:schemeClr val="bg1"/>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414292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1000"/>
                                        <p:tgtEl>
                                          <p:spTgt spid="107"/>
                                        </p:tgtEl>
                                      </p:cBhvr>
                                    </p:animEffect>
                                    <p:anim calcmode="lin" valueType="num">
                                      <p:cBhvr>
                                        <p:cTn id="12" dur="1000" fill="hold"/>
                                        <p:tgtEl>
                                          <p:spTgt spid="107"/>
                                        </p:tgtEl>
                                        <p:attrNameLst>
                                          <p:attrName>ppt_x</p:attrName>
                                        </p:attrNameLst>
                                      </p:cBhvr>
                                      <p:tavLst>
                                        <p:tav tm="0">
                                          <p:val>
                                            <p:strVal val="#ppt_x"/>
                                          </p:val>
                                        </p:tav>
                                        <p:tav tm="100000">
                                          <p:val>
                                            <p:strVal val="#ppt_x"/>
                                          </p:val>
                                        </p:tav>
                                      </p:tavLst>
                                    </p:anim>
                                    <p:anim calcmode="lin" valueType="num">
                                      <p:cBhvr>
                                        <p:cTn id="13" dur="1000" fill="hold"/>
                                        <p:tgtEl>
                                          <p:spTgt spid="10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07">
                                            <p:txEl>
                                              <p:pRg st="0" end="0"/>
                                            </p:txEl>
                                          </p:spTgt>
                                        </p:tgtEl>
                                        <p:attrNameLst>
                                          <p:attrName>style.visibility</p:attrName>
                                        </p:attrNameLst>
                                      </p:cBhvr>
                                      <p:to>
                                        <p:strVal val="visible"/>
                                      </p:to>
                                    </p:set>
                                    <p:animEffect transition="in" filter="fade">
                                      <p:cBhvr>
                                        <p:cTn id="17" dur="500"/>
                                        <p:tgtEl>
                                          <p:spTgt spid="107">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07">
                                            <p:txEl>
                                              <p:pRg st="1" end="1"/>
                                            </p:txEl>
                                          </p:spTgt>
                                        </p:tgtEl>
                                        <p:attrNameLst>
                                          <p:attrName>style.visibility</p:attrName>
                                        </p:attrNameLst>
                                      </p:cBhvr>
                                      <p:to>
                                        <p:strVal val="visible"/>
                                      </p:to>
                                    </p:set>
                                    <p:animEffect transition="in" filter="fade">
                                      <p:cBhvr>
                                        <p:cTn id="21" dur="500"/>
                                        <p:tgtEl>
                                          <p:spTgt spid="107">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7">
                                            <p:txEl>
                                              <p:pRg st="2" end="2"/>
                                            </p:txEl>
                                          </p:spTgt>
                                        </p:tgtEl>
                                        <p:attrNameLst>
                                          <p:attrName>style.visibility</p:attrName>
                                        </p:attrNameLst>
                                      </p:cBhvr>
                                      <p:to>
                                        <p:strVal val="visible"/>
                                      </p:to>
                                    </p:set>
                                    <p:animEffect transition="in" filter="fade">
                                      <p:cBhvr>
                                        <p:cTn id="25" dur="500"/>
                                        <p:tgtEl>
                                          <p:spTgt spid="107">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07">
                                            <p:txEl>
                                              <p:pRg st="3" end="3"/>
                                            </p:txEl>
                                          </p:spTgt>
                                        </p:tgtEl>
                                        <p:attrNameLst>
                                          <p:attrName>style.visibility</p:attrName>
                                        </p:attrNameLst>
                                      </p:cBhvr>
                                      <p:to>
                                        <p:strVal val="visible"/>
                                      </p:to>
                                    </p:set>
                                    <p:animEffect transition="in" filter="fade">
                                      <p:cBhvr>
                                        <p:cTn id="29" dur="500"/>
                                        <p:tgtEl>
                                          <p:spTgt spid="107">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07">
                                            <p:txEl>
                                              <p:pRg st="4" end="4"/>
                                            </p:txEl>
                                          </p:spTgt>
                                        </p:tgtEl>
                                        <p:attrNameLst>
                                          <p:attrName>style.visibility</p:attrName>
                                        </p:attrNameLst>
                                      </p:cBhvr>
                                      <p:to>
                                        <p:strVal val="visible"/>
                                      </p:to>
                                    </p:set>
                                    <p:animEffect transition="in" filter="fade">
                                      <p:cBhvr>
                                        <p:cTn id="33" dur="500"/>
                                        <p:tgtEl>
                                          <p:spTgt spid="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矩形 106">
            <a:extLst>
              <a:ext uri="{FF2B5EF4-FFF2-40B4-BE49-F238E27FC236}">
                <a16:creationId xmlns:a16="http://schemas.microsoft.com/office/drawing/2014/main" xmlns="" id="{5089506F-ABB8-4526-ACC7-E0A0DCC5CFBE}"/>
              </a:ext>
            </a:extLst>
          </p:cNvPr>
          <p:cNvSpPr/>
          <p:nvPr/>
        </p:nvSpPr>
        <p:spPr>
          <a:xfrm>
            <a:off x="672806" y="1370446"/>
            <a:ext cx="11149288" cy="415498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Spring Dawn at Su Causeway (</a:t>
            </a:r>
            <a:r>
              <a:rPr lang="zh-CN" altLang="en-US" sz="2400" dirty="0">
                <a:solidFill>
                  <a:schemeClr val="bg1"/>
                </a:solidFill>
                <a:latin typeface="Times New Roman" panose="02020603050405020304" pitchFamily="18" charset="0"/>
                <a:cs typeface="Times New Roman" panose="02020603050405020304" pitchFamily="18" charset="0"/>
              </a:rPr>
              <a:t>堤道</a:t>
            </a:r>
            <a:r>
              <a:rPr lang="en-US" altLang="zh-CN" sz="2400" dirty="0">
                <a:solidFill>
                  <a:schemeClr val="bg1"/>
                </a:solidFill>
                <a:latin typeface="Times New Roman" panose="02020603050405020304" pitchFamily="18" charset="0"/>
                <a:cs typeface="Times New Roman" panose="02020603050405020304" pitchFamily="18" charset="0"/>
              </a:rPr>
              <a:t>) </a:t>
            </a:r>
          </a:p>
          <a:p>
            <a:pPr indent="457200"/>
            <a:r>
              <a:rPr lang="en-US" altLang="zh-CN" sz="2400" dirty="0">
                <a:solidFill>
                  <a:schemeClr val="bg1"/>
                </a:solidFill>
                <a:latin typeface="Times New Roman" panose="02020603050405020304" pitchFamily="18" charset="0"/>
                <a:cs typeface="Times New Roman" panose="02020603050405020304" pitchFamily="18" charset="0"/>
              </a:rPr>
              <a:t>It’s a 2.8km long boulevard (</a:t>
            </a:r>
            <a:r>
              <a:rPr lang="zh-CN" altLang="en-US" sz="2400" dirty="0">
                <a:solidFill>
                  <a:schemeClr val="bg1"/>
                </a:solidFill>
                <a:latin typeface="Times New Roman" panose="02020603050405020304" pitchFamily="18" charset="0"/>
                <a:cs typeface="Times New Roman" panose="02020603050405020304" pitchFamily="18" charset="0"/>
              </a:rPr>
              <a:t>要道</a:t>
            </a:r>
            <a:r>
              <a:rPr lang="en-US" altLang="zh-CN" sz="2400" dirty="0">
                <a:solidFill>
                  <a:schemeClr val="bg1"/>
                </a:solidFill>
                <a:latin typeface="Times New Roman" panose="02020603050405020304" pitchFamily="18" charset="0"/>
                <a:cs typeface="Times New Roman" panose="02020603050405020304" pitchFamily="18" charset="0"/>
              </a:rPr>
              <a:t>) cutting across the south-north scenic area, and lined with trees and flowering plants. When Spring comes with crimson (</a:t>
            </a:r>
            <a:r>
              <a:rPr lang="zh-CN" altLang="en-US" sz="2400" dirty="0">
                <a:solidFill>
                  <a:schemeClr val="bg1"/>
                </a:solidFill>
                <a:latin typeface="Times New Roman" panose="02020603050405020304" pitchFamily="18" charset="0"/>
                <a:cs typeface="Times New Roman" panose="02020603050405020304" pitchFamily="18" charset="0"/>
              </a:rPr>
              <a:t>深红色的</a:t>
            </a:r>
            <a:r>
              <a:rPr lang="en-US" altLang="zh-CN" sz="2400" dirty="0">
                <a:solidFill>
                  <a:schemeClr val="bg1"/>
                </a:solidFill>
                <a:latin typeface="Times New Roman" panose="02020603050405020304" pitchFamily="18" charset="0"/>
                <a:cs typeface="Times New Roman" panose="02020603050405020304" pitchFamily="18" charset="0"/>
              </a:rPr>
              <a:t>) peach blossoms and green willows (</a:t>
            </a:r>
            <a:r>
              <a:rPr lang="zh-CN" altLang="en-US" sz="2400" dirty="0">
                <a:solidFill>
                  <a:schemeClr val="bg1"/>
                </a:solidFill>
                <a:latin typeface="Times New Roman" panose="02020603050405020304" pitchFamily="18" charset="0"/>
                <a:cs typeface="Times New Roman" panose="02020603050405020304" pitchFamily="18" charset="0"/>
              </a:rPr>
              <a:t>柳</a:t>
            </a:r>
            <a:r>
              <a:rPr lang="en-US" altLang="zh-CN" sz="2400" dirty="0">
                <a:solidFill>
                  <a:schemeClr val="bg1"/>
                </a:solidFill>
                <a:latin typeface="Times New Roman" panose="02020603050405020304" pitchFamily="18" charset="0"/>
                <a:cs typeface="Times New Roman" panose="02020603050405020304" pitchFamily="18" charset="0"/>
              </a:rPr>
              <a:t>); the scenery is all the more charming. Strolling along the boulevard, one feels as if the West Lake were wakening in dawn mist. Young willows were ethereal (</a:t>
            </a:r>
            <a:r>
              <a:rPr lang="zh-CN" altLang="en-US" sz="2400" dirty="0">
                <a:solidFill>
                  <a:schemeClr val="bg1"/>
                </a:solidFill>
                <a:latin typeface="Times New Roman" panose="02020603050405020304" pitchFamily="18" charset="0"/>
                <a:cs typeface="Times New Roman" panose="02020603050405020304" pitchFamily="18" charset="0"/>
              </a:rPr>
              <a:t>优雅的</a:t>
            </a:r>
            <a:r>
              <a:rPr lang="en-US" altLang="zh-CN" sz="2400" dirty="0">
                <a:solidFill>
                  <a:schemeClr val="bg1"/>
                </a:solidFill>
                <a:latin typeface="Times New Roman" panose="02020603050405020304" pitchFamily="18" charset="0"/>
                <a:cs typeface="Times New Roman" panose="02020603050405020304" pitchFamily="18" charset="0"/>
              </a:rPr>
              <a:t>), spring breeze so caressing (</a:t>
            </a:r>
            <a:r>
              <a:rPr lang="zh-CN" altLang="en-US" sz="2400" dirty="0">
                <a:solidFill>
                  <a:schemeClr val="bg1"/>
                </a:solidFill>
                <a:latin typeface="Times New Roman" panose="02020603050405020304" pitchFamily="18" charset="0"/>
                <a:cs typeface="Times New Roman" panose="02020603050405020304" pitchFamily="18" charset="0"/>
              </a:rPr>
              <a:t>爱抚</a:t>
            </a:r>
            <a:r>
              <a:rPr lang="en-US" altLang="zh-CN" sz="2400" dirty="0">
                <a:solidFill>
                  <a:schemeClr val="bg1"/>
                </a:solidFill>
                <a:latin typeface="Times New Roman" panose="02020603050405020304" pitchFamily="18" charset="0"/>
                <a:cs typeface="Times New Roman" panose="02020603050405020304" pitchFamily="18" charset="0"/>
              </a:rPr>
              <a:t>), and birds were chirping (</a:t>
            </a:r>
            <a:r>
              <a:rPr lang="zh-CN" altLang="en-US" sz="2400" dirty="0">
                <a:solidFill>
                  <a:schemeClr val="bg1"/>
                </a:solidFill>
                <a:latin typeface="Times New Roman" panose="02020603050405020304" pitchFamily="18" charset="0"/>
                <a:cs typeface="Times New Roman" panose="02020603050405020304" pitchFamily="18" charset="0"/>
              </a:rPr>
              <a:t>吱喳叫</a:t>
            </a:r>
            <a:r>
              <a:rPr lang="en-US" altLang="zh-CN" sz="2400" dirty="0">
                <a:solidFill>
                  <a:schemeClr val="bg1"/>
                </a:solidFill>
                <a:latin typeface="Times New Roman" panose="02020603050405020304" pitchFamily="18" charset="0"/>
                <a:cs typeface="Times New Roman" panose="02020603050405020304" pitchFamily="18" charset="0"/>
              </a:rPr>
              <a:t>) in unison. </a:t>
            </a:r>
          </a:p>
          <a:p>
            <a:pPr indent="457200"/>
            <a:r>
              <a:rPr lang="en-US" altLang="zh-CN" sz="2400" dirty="0">
                <a:solidFill>
                  <a:schemeClr val="bg1"/>
                </a:solidFill>
                <a:latin typeface="Times New Roman" panose="02020603050405020304" pitchFamily="18" charset="0"/>
                <a:cs typeface="Times New Roman" panose="02020603050405020304" pitchFamily="18" charset="0"/>
              </a:rPr>
              <a:t>Three Pools Mirroring the Moon</a:t>
            </a:r>
          </a:p>
          <a:p>
            <a:pPr indent="457200"/>
            <a:r>
              <a:rPr lang="en-US" altLang="zh-CN" sz="2400" dirty="0">
                <a:solidFill>
                  <a:schemeClr val="bg1"/>
                </a:solidFill>
                <a:latin typeface="Times New Roman" panose="02020603050405020304" pitchFamily="18" charset="0"/>
                <a:cs typeface="Times New Roman" panose="02020603050405020304" pitchFamily="18" charset="0"/>
              </a:rPr>
              <a:t>“There are islands in the lake and there are lakes on the islands.” The three stone towers were first built in the Song Dynasty, with the wonderful scenery of “one moon in the sky having three reflections in the lake”.</a:t>
            </a:r>
          </a:p>
        </p:txBody>
      </p:sp>
    </p:spTree>
    <p:extLst>
      <p:ext uri="{BB962C8B-B14F-4D97-AF65-F5344CB8AC3E}">
        <p14:creationId xmlns:p14="http://schemas.microsoft.com/office/powerpoint/2010/main" val="411200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anim calcmode="lin" valueType="num">
                                      <p:cBhvr>
                                        <p:cTn id="8" dur="1000" fill="hold"/>
                                        <p:tgtEl>
                                          <p:spTgt spid="107"/>
                                        </p:tgtEl>
                                        <p:attrNameLst>
                                          <p:attrName>ppt_x</p:attrName>
                                        </p:attrNameLst>
                                      </p:cBhvr>
                                      <p:tavLst>
                                        <p:tav tm="0">
                                          <p:val>
                                            <p:strVal val="#ppt_x"/>
                                          </p:val>
                                        </p:tav>
                                        <p:tav tm="100000">
                                          <p:val>
                                            <p:strVal val="#ppt_x"/>
                                          </p:val>
                                        </p:tav>
                                      </p:tavLst>
                                    </p:anim>
                                    <p:anim calcmode="lin" valueType="num">
                                      <p:cBhvr>
                                        <p:cTn id="9" dur="1000" fill="hold"/>
                                        <p:tgtEl>
                                          <p:spTgt spid="10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7">
                                            <p:txEl>
                                              <p:pRg st="0" end="0"/>
                                            </p:txEl>
                                          </p:spTgt>
                                        </p:tgtEl>
                                        <p:attrNameLst>
                                          <p:attrName>style.visibility</p:attrName>
                                        </p:attrNameLst>
                                      </p:cBhvr>
                                      <p:to>
                                        <p:strVal val="visible"/>
                                      </p:to>
                                    </p:set>
                                    <p:animEffect transition="in" filter="fade">
                                      <p:cBhvr>
                                        <p:cTn id="13" dur="500"/>
                                        <p:tgtEl>
                                          <p:spTgt spid="107">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07">
                                            <p:txEl>
                                              <p:pRg st="1" end="1"/>
                                            </p:txEl>
                                          </p:spTgt>
                                        </p:tgtEl>
                                        <p:attrNameLst>
                                          <p:attrName>style.visibility</p:attrName>
                                        </p:attrNameLst>
                                      </p:cBhvr>
                                      <p:to>
                                        <p:strVal val="visible"/>
                                      </p:to>
                                    </p:set>
                                    <p:animEffect transition="in" filter="fade">
                                      <p:cBhvr>
                                        <p:cTn id="17" dur="500"/>
                                        <p:tgtEl>
                                          <p:spTgt spid="107">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07">
                                            <p:txEl>
                                              <p:pRg st="2" end="2"/>
                                            </p:txEl>
                                          </p:spTgt>
                                        </p:tgtEl>
                                        <p:attrNameLst>
                                          <p:attrName>style.visibility</p:attrName>
                                        </p:attrNameLst>
                                      </p:cBhvr>
                                      <p:to>
                                        <p:strVal val="visible"/>
                                      </p:to>
                                    </p:set>
                                    <p:animEffect transition="in" filter="fade">
                                      <p:cBhvr>
                                        <p:cTn id="21" dur="500"/>
                                        <p:tgtEl>
                                          <p:spTgt spid="107">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7">
                                            <p:txEl>
                                              <p:pRg st="3" end="3"/>
                                            </p:txEl>
                                          </p:spTgt>
                                        </p:tgtEl>
                                        <p:attrNameLst>
                                          <p:attrName>style.visibility</p:attrName>
                                        </p:attrNameLst>
                                      </p:cBhvr>
                                      <p:to>
                                        <p:strVal val="visible"/>
                                      </p:to>
                                    </p:set>
                                    <p:animEffect transition="in" filter="fade">
                                      <p:cBhvr>
                                        <p:cTn id="25" dur="500"/>
                                        <p:tgtEl>
                                          <p:spTgt spid="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1003028" y="667248"/>
            <a:ext cx="10122171" cy="954107"/>
          </a:xfrm>
          <a:prstGeom prst="rect">
            <a:avLst/>
          </a:prstGeom>
        </p:spPr>
        <p:txBody>
          <a:bodyPr wrap="square">
            <a:spAutoFit/>
          </a:bodyPr>
          <a:lstStyle/>
          <a:p>
            <a:pPr lvl="0"/>
            <a:r>
              <a:rPr lang="en-US" altLang="zh-CN" sz="2800" b="1" dirty="0">
                <a:solidFill>
                  <a:srgbClr val="FFC000"/>
                </a:solidFill>
              </a:rPr>
              <a:t>Exercise 4: Write a brief introduction to South </a:t>
            </a:r>
            <a:r>
              <a:rPr lang="en-US" altLang="zh-CN" sz="2800" b="1" dirty="0" err="1">
                <a:solidFill>
                  <a:srgbClr val="FFC000"/>
                </a:solidFill>
              </a:rPr>
              <a:t>Luogu</a:t>
            </a:r>
            <a:r>
              <a:rPr lang="en-US" altLang="zh-CN" sz="2800" b="1" dirty="0">
                <a:solidFill>
                  <a:srgbClr val="FFC000"/>
                </a:solidFill>
              </a:rPr>
              <a:t> Lane in Beijing according to the Chinese given below.</a:t>
            </a:r>
          </a:p>
        </p:txBody>
      </p:sp>
      <p:sp>
        <p:nvSpPr>
          <p:cNvPr id="2" name="矩形 1">
            <a:extLst>
              <a:ext uri="{FF2B5EF4-FFF2-40B4-BE49-F238E27FC236}">
                <a16:creationId xmlns:a16="http://schemas.microsoft.com/office/drawing/2014/main" xmlns="" id="{AC8658DF-1115-4827-B6CA-B7D3D496D487}"/>
              </a:ext>
            </a:extLst>
          </p:cNvPr>
          <p:cNvSpPr/>
          <p:nvPr/>
        </p:nvSpPr>
        <p:spPr>
          <a:xfrm>
            <a:off x="1003028" y="1621355"/>
            <a:ext cx="10535161" cy="1569660"/>
          </a:xfrm>
          <a:prstGeom prst="rect">
            <a:avLst/>
          </a:prstGeom>
        </p:spPr>
        <p:txBody>
          <a:bodyPr wrap="square">
            <a:spAutoFit/>
          </a:bodyPr>
          <a:lstStyle/>
          <a:p>
            <a:r>
              <a:rPr lang="en-US" altLang="zh-CN" sz="2400" b="1" dirty="0">
                <a:solidFill>
                  <a:schemeClr val="bg1"/>
                </a:solidFill>
              </a:rPr>
              <a:t>	</a:t>
            </a:r>
            <a:r>
              <a:rPr lang="zh-CN" altLang="en-US" sz="2400" b="1" dirty="0">
                <a:solidFill>
                  <a:schemeClr val="bg1"/>
                </a:solidFill>
              </a:rPr>
              <a:t>南锣鼓巷离紫禁城（the Forbidden City）很近，有700年的历史。与紫禁城的红墙相比，胡同和四合院的灰色具有普通百姓的气息（atmosphere）。南锣鼓巷长800米，是四合院保存（preserve）较为完好的区域之一。来此旅游你会觉得这儿就是北京的象征（symbol）。</a:t>
            </a:r>
          </a:p>
        </p:txBody>
      </p:sp>
      <p:sp>
        <p:nvSpPr>
          <p:cNvPr id="6" name="矩形 5">
            <a:extLst>
              <a:ext uri="{FF2B5EF4-FFF2-40B4-BE49-F238E27FC236}">
                <a16:creationId xmlns:a16="http://schemas.microsoft.com/office/drawing/2014/main" xmlns="" id="{AA297F7B-B759-4D11-BCDB-329B48EDC1AA}"/>
              </a:ext>
            </a:extLst>
          </p:cNvPr>
          <p:cNvSpPr/>
          <p:nvPr/>
        </p:nvSpPr>
        <p:spPr>
          <a:xfrm>
            <a:off x="695964" y="3428648"/>
            <a:ext cx="11149288" cy="230832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b="1" dirty="0">
                <a:solidFill>
                  <a:schemeClr val="bg1"/>
                </a:solidFill>
              </a:rPr>
              <a:t>	South </a:t>
            </a:r>
            <a:r>
              <a:rPr lang="en-US" altLang="zh-CN" sz="2400" b="1" dirty="0" err="1">
                <a:solidFill>
                  <a:schemeClr val="bg1"/>
                </a:solidFill>
              </a:rPr>
              <a:t>Luogu</a:t>
            </a:r>
            <a:r>
              <a:rPr lang="en-US" altLang="zh-CN" sz="2400" b="1" dirty="0">
                <a:solidFill>
                  <a:schemeClr val="bg1"/>
                </a:solidFill>
              </a:rPr>
              <a:t> Lane is very close to the Forbidden City. It has a history of 700 years. Compared with the red walls of the Forbidden City, the gray walls of Hutong and </a:t>
            </a:r>
            <a:r>
              <a:rPr lang="en-US" altLang="zh-CN" sz="2400" b="1" dirty="0" err="1">
                <a:solidFill>
                  <a:schemeClr val="bg1"/>
                </a:solidFill>
              </a:rPr>
              <a:t>Siheyuan</a:t>
            </a:r>
            <a:r>
              <a:rPr lang="en-US" altLang="zh-CN" sz="2400" b="1" dirty="0">
                <a:solidFill>
                  <a:schemeClr val="bg1"/>
                </a:solidFill>
              </a:rPr>
              <a:t> in South </a:t>
            </a:r>
            <a:r>
              <a:rPr lang="en-US" altLang="zh-CN" sz="2400" b="1" dirty="0" err="1">
                <a:solidFill>
                  <a:schemeClr val="bg1"/>
                </a:solidFill>
              </a:rPr>
              <a:t>Luogu</a:t>
            </a:r>
            <a:r>
              <a:rPr lang="en-US" altLang="zh-CN" sz="2400" b="1" dirty="0">
                <a:solidFill>
                  <a:schemeClr val="bg1"/>
                </a:solidFill>
              </a:rPr>
              <a:t> Lane create an atmosphere of common people. South </a:t>
            </a:r>
            <a:r>
              <a:rPr lang="en-US" altLang="zh-CN" sz="2400" b="1" dirty="0" err="1">
                <a:solidFill>
                  <a:schemeClr val="bg1"/>
                </a:solidFill>
              </a:rPr>
              <a:t>Luogu</a:t>
            </a:r>
            <a:r>
              <a:rPr lang="en-US" altLang="zh-CN" sz="2400" b="1" dirty="0">
                <a:solidFill>
                  <a:schemeClr val="bg1"/>
                </a:solidFill>
              </a:rPr>
              <a:t> Lane has a length of 800 meters. It is one of the districts in which </a:t>
            </a:r>
            <a:r>
              <a:rPr lang="en-US" altLang="zh-CN" sz="2400" b="1" dirty="0" err="1">
                <a:solidFill>
                  <a:schemeClr val="bg1"/>
                </a:solidFill>
              </a:rPr>
              <a:t>Siheyuan</a:t>
            </a:r>
            <a:r>
              <a:rPr lang="en-US" altLang="zh-CN" sz="2400" b="1" dirty="0">
                <a:solidFill>
                  <a:schemeClr val="bg1"/>
                </a:solidFill>
              </a:rPr>
              <a:t> has been best preserved. When you travel here, it will make you feel that South </a:t>
            </a:r>
            <a:r>
              <a:rPr lang="en-US" altLang="zh-CN" sz="2400" b="1" dirty="0" err="1">
                <a:solidFill>
                  <a:schemeClr val="bg1"/>
                </a:solidFill>
              </a:rPr>
              <a:t>Luogu</a:t>
            </a:r>
            <a:r>
              <a:rPr lang="en-US" altLang="zh-CN" sz="2400" b="1" dirty="0">
                <a:solidFill>
                  <a:schemeClr val="bg1"/>
                </a:solidFill>
              </a:rPr>
              <a:t> Lane is the symbol of Beijing. </a:t>
            </a:r>
            <a:endParaRPr lang="zh-CN" altLang="en-US" sz="2400" b="1" dirty="0">
              <a:solidFill>
                <a:schemeClr val="bg1"/>
              </a:solidFill>
            </a:endParaRPr>
          </a:p>
        </p:txBody>
      </p:sp>
    </p:spTree>
    <p:extLst>
      <p:ext uri="{BB962C8B-B14F-4D97-AF65-F5344CB8AC3E}">
        <p14:creationId xmlns:p14="http://schemas.microsoft.com/office/powerpoint/2010/main" val="3736514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695964" y="548431"/>
            <a:ext cx="11036572" cy="954107"/>
          </a:xfrm>
          <a:prstGeom prst="rect">
            <a:avLst/>
          </a:prstGeom>
        </p:spPr>
        <p:txBody>
          <a:bodyPr wrap="square">
            <a:spAutoFit/>
          </a:bodyPr>
          <a:lstStyle/>
          <a:p>
            <a:pPr lvl="0"/>
            <a:r>
              <a:rPr lang="en-US" altLang="zh-CN" sz="2800" b="1" dirty="0">
                <a:solidFill>
                  <a:srgbClr val="FFC000"/>
                </a:solidFill>
              </a:rPr>
              <a:t>Exercise 5: Write a brief introduction to the main scenic spots in </a:t>
            </a:r>
            <a:r>
              <a:rPr lang="en-US" altLang="zh-CN" sz="2800" b="1" dirty="0" err="1">
                <a:solidFill>
                  <a:srgbClr val="FFC000"/>
                </a:solidFill>
              </a:rPr>
              <a:t>Fenghuang</a:t>
            </a:r>
            <a:r>
              <a:rPr lang="en-US" altLang="zh-CN" sz="2800" b="1" dirty="0">
                <a:solidFill>
                  <a:srgbClr val="FFC000"/>
                </a:solidFill>
              </a:rPr>
              <a:t> County. You may refer to the following information.</a:t>
            </a:r>
          </a:p>
        </p:txBody>
      </p:sp>
      <p:sp>
        <p:nvSpPr>
          <p:cNvPr id="2" name="矩形 1">
            <a:extLst>
              <a:ext uri="{FF2B5EF4-FFF2-40B4-BE49-F238E27FC236}">
                <a16:creationId xmlns:a16="http://schemas.microsoft.com/office/drawing/2014/main" xmlns="" id="{AC8658DF-1115-4827-B6CA-B7D3D496D487}"/>
              </a:ext>
            </a:extLst>
          </p:cNvPr>
          <p:cNvSpPr/>
          <p:nvPr/>
        </p:nvSpPr>
        <p:spPr>
          <a:xfrm>
            <a:off x="1003028" y="1621355"/>
            <a:ext cx="10535161" cy="1200329"/>
          </a:xfrm>
          <a:prstGeom prst="rect">
            <a:avLst/>
          </a:prstGeom>
        </p:spPr>
        <p:txBody>
          <a:bodyPr wrap="square">
            <a:spAutoFit/>
          </a:bodyPr>
          <a:lstStyle/>
          <a:p>
            <a:r>
              <a:rPr lang="en-US" altLang="zh-CN" sz="2400" b="1" dirty="0">
                <a:solidFill>
                  <a:schemeClr val="bg1"/>
                </a:solidFill>
              </a:rPr>
              <a:t>	</a:t>
            </a:r>
            <a:r>
              <a:rPr lang="zh-CN" altLang="en-US" sz="2400" b="1" dirty="0">
                <a:solidFill>
                  <a:schemeClr val="bg1"/>
                </a:solidFill>
              </a:rPr>
              <a:t>凤凰县的著名景点除了凤凰古城之外还有黄丝桥古城、南长城、奇梁洞。游客可以在长途汽车站乘坐公共汽车前往这些景点。节省时间的路线是先参观黄丝桥古城和南长城，之后在南长城乘坐公共汽车去凤凰古城。</a:t>
            </a:r>
          </a:p>
        </p:txBody>
      </p:sp>
      <p:sp>
        <p:nvSpPr>
          <p:cNvPr id="6" name="矩形 5">
            <a:extLst>
              <a:ext uri="{FF2B5EF4-FFF2-40B4-BE49-F238E27FC236}">
                <a16:creationId xmlns:a16="http://schemas.microsoft.com/office/drawing/2014/main" xmlns="" id="{AA297F7B-B759-4D11-BCDB-329B48EDC1AA}"/>
              </a:ext>
            </a:extLst>
          </p:cNvPr>
          <p:cNvSpPr/>
          <p:nvPr/>
        </p:nvSpPr>
        <p:spPr>
          <a:xfrm>
            <a:off x="695964" y="3428648"/>
            <a:ext cx="11149288" cy="2677656"/>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b="1" dirty="0">
                <a:solidFill>
                  <a:schemeClr val="bg1"/>
                </a:solidFill>
              </a:rPr>
              <a:t>	Besides the </a:t>
            </a:r>
            <a:r>
              <a:rPr lang="en-US" altLang="zh-CN" sz="2400" b="1" dirty="0" err="1">
                <a:solidFill>
                  <a:schemeClr val="bg1"/>
                </a:solidFill>
              </a:rPr>
              <a:t>Fenghuang</a:t>
            </a:r>
            <a:r>
              <a:rPr lang="en-US" altLang="zh-CN" sz="2400" b="1" dirty="0">
                <a:solidFill>
                  <a:schemeClr val="bg1"/>
                </a:solidFill>
              </a:rPr>
              <a:t> Ancient Town, </a:t>
            </a:r>
            <a:r>
              <a:rPr lang="en-US" altLang="zh-CN" sz="2400" b="1" dirty="0" err="1">
                <a:solidFill>
                  <a:schemeClr val="bg1"/>
                </a:solidFill>
              </a:rPr>
              <a:t>Fenghuang</a:t>
            </a:r>
            <a:r>
              <a:rPr lang="en-US" altLang="zh-CN" sz="2400" b="1" dirty="0">
                <a:solidFill>
                  <a:schemeClr val="bg1"/>
                </a:solidFill>
              </a:rPr>
              <a:t> County is also famous for its </a:t>
            </a:r>
            <a:r>
              <a:rPr lang="en-US" altLang="zh-CN" sz="2400" b="1" dirty="0" err="1">
                <a:solidFill>
                  <a:schemeClr val="bg1"/>
                </a:solidFill>
              </a:rPr>
              <a:t>Huangsiqiao</a:t>
            </a:r>
            <a:r>
              <a:rPr lang="en-US" altLang="zh-CN" sz="2400" b="1" dirty="0">
                <a:solidFill>
                  <a:schemeClr val="bg1"/>
                </a:solidFill>
              </a:rPr>
              <a:t> Ancient Town (</a:t>
            </a:r>
            <a:r>
              <a:rPr lang="zh-CN" altLang="zh-CN" sz="2400" b="1" dirty="0">
                <a:solidFill>
                  <a:schemeClr val="bg1"/>
                </a:solidFill>
              </a:rPr>
              <a:t>黄丝桥古城</a:t>
            </a:r>
            <a:r>
              <a:rPr lang="en-US" altLang="zh-CN" sz="2400" b="1" dirty="0">
                <a:solidFill>
                  <a:schemeClr val="bg1"/>
                </a:solidFill>
              </a:rPr>
              <a:t>), its Ancient Great Wall in the South (</a:t>
            </a:r>
            <a:r>
              <a:rPr lang="zh-CN" altLang="zh-CN" sz="2400" b="1" dirty="0">
                <a:solidFill>
                  <a:schemeClr val="bg1"/>
                </a:solidFill>
              </a:rPr>
              <a:t>南长城</a:t>
            </a:r>
            <a:r>
              <a:rPr lang="en-US" altLang="zh-CN" sz="2400" b="1" dirty="0">
                <a:solidFill>
                  <a:schemeClr val="bg1"/>
                </a:solidFill>
              </a:rPr>
              <a:t>), and its </a:t>
            </a:r>
            <a:r>
              <a:rPr lang="en-US" altLang="zh-CN" sz="2400" b="1" dirty="0" err="1">
                <a:solidFill>
                  <a:schemeClr val="bg1"/>
                </a:solidFill>
              </a:rPr>
              <a:t>Qiliang</a:t>
            </a:r>
            <a:r>
              <a:rPr lang="en-US" altLang="zh-CN" sz="2400" b="1" dirty="0">
                <a:solidFill>
                  <a:schemeClr val="bg1"/>
                </a:solidFill>
              </a:rPr>
              <a:t> Cave (</a:t>
            </a:r>
            <a:r>
              <a:rPr lang="zh-CN" altLang="zh-CN" sz="2400" b="1" dirty="0">
                <a:solidFill>
                  <a:schemeClr val="bg1"/>
                </a:solidFill>
              </a:rPr>
              <a:t>奇梁洞</a:t>
            </a:r>
            <a:r>
              <a:rPr lang="en-US" altLang="zh-CN" sz="2400" b="1" dirty="0">
                <a:solidFill>
                  <a:schemeClr val="bg1"/>
                </a:solidFill>
              </a:rPr>
              <a:t>). Tourists can take a bus from the County Long-Distance Bus Station to all these scenic spots. The way to save time is to visit </a:t>
            </a:r>
            <a:r>
              <a:rPr lang="en-US" altLang="zh-CN" sz="2400" b="1" dirty="0" err="1">
                <a:solidFill>
                  <a:schemeClr val="bg1"/>
                </a:solidFill>
              </a:rPr>
              <a:t>Huangsiqiao</a:t>
            </a:r>
            <a:r>
              <a:rPr lang="en-US" altLang="zh-CN" sz="2400" b="1" dirty="0">
                <a:solidFill>
                  <a:schemeClr val="bg1"/>
                </a:solidFill>
              </a:rPr>
              <a:t> Ancient Town and the Ancient Great Wall in the South at first and then go to </a:t>
            </a:r>
            <a:r>
              <a:rPr lang="en-US" altLang="zh-CN" sz="2400" b="1" dirty="0" err="1">
                <a:solidFill>
                  <a:schemeClr val="bg1"/>
                </a:solidFill>
              </a:rPr>
              <a:t>Fenghuang</a:t>
            </a:r>
            <a:r>
              <a:rPr lang="en-US" altLang="zh-CN" sz="2400" b="1" dirty="0">
                <a:solidFill>
                  <a:schemeClr val="bg1"/>
                </a:solidFill>
              </a:rPr>
              <a:t> by bus from the Ancient Great Wall in the South.</a:t>
            </a:r>
            <a:endParaRPr lang="zh-CN" altLang="en-US" sz="2400" b="1" dirty="0">
              <a:solidFill>
                <a:schemeClr val="bg1"/>
              </a:solidFill>
            </a:endParaRPr>
          </a:p>
        </p:txBody>
      </p:sp>
    </p:spTree>
    <p:extLst>
      <p:ext uri="{BB962C8B-B14F-4D97-AF65-F5344CB8AC3E}">
        <p14:creationId xmlns:p14="http://schemas.microsoft.com/office/powerpoint/2010/main" val="1994280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517" y="1969652"/>
            <a:ext cx="11149288" cy="378565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In different countries, people have different ways of greeting. Before your trip to China, you can get some knowledge of how Chinese people greet each other. </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An introduction is the first step to establish an interpersonal relationship. A successful introduction makes the people being introduced feel closer and creates a good first impression.</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rgbClr val="FFC000"/>
                </a:solidFill>
                <a:latin typeface="Times New Roman" panose="02020603050405020304" pitchFamily="18" charset="0"/>
                <a:cs typeface="Times New Roman" panose="02020603050405020304" pitchFamily="18" charset="0"/>
              </a:rPr>
              <a:t>Self-introduction</a:t>
            </a:r>
            <a:endParaRPr lang="zh-CN" altLang="zh-CN" sz="2400" dirty="0">
              <a:solidFill>
                <a:srgbClr val="FFC000"/>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With regard to introducing yourself there is little difference between in China and elsewhere. It is considered polite to give your full name, job positions and the place you work for, especially on more formal occasions. Your full name with a simple greeting is enough on informal occasions.</a:t>
            </a:r>
          </a:p>
        </p:txBody>
      </p:sp>
      <p:pic>
        <p:nvPicPr>
          <p:cNvPr id="16"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696517" y="987711"/>
            <a:ext cx="10773096" cy="584775"/>
          </a:xfrm>
          <a:prstGeom prst="rect">
            <a:avLst/>
          </a:prstGeom>
        </p:spPr>
        <p:txBody>
          <a:bodyPr wrap="square">
            <a:spAutoFit/>
          </a:bodyPr>
          <a:lstStyle/>
          <a:p>
            <a:pPr algn="ctr"/>
            <a:r>
              <a:rPr lang="en-US" altLang="zh-CN" sz="3200" b="1" dirty="0">
                <a:solidFill>
                  <a:srgbClr val="FFC000"/>
                </a:solidFill>
              </a:rPr>
              <a:t>Chinese Greetings</a:t>
            </a:r>
            <a:endParaRPr lang="zh-CN" altLang="en-US" sz="2000" dirty="0"/>
          </a:p>
        </p:txBody>
      </p:sp>
      <p:sp>
        <p:nvSpPr>
          <p:cNvPr id="8" name="矩形 7">
            <a:extLst>
              <a:ext uri="{FF2B5EF4-FFF2-40B4-BE49-F238E27FC236}">
                <a16:creationId xmlns:a16="http://schemas.microsoft.com/office/drawing/2014/main" xmlns="" id="{700BDE88-DC92-43C8-8B3C-6E33908741DB}"/>
              </a:ext>
            </a:extLst>
          </p:cNvPr>
          <p:cNvSpPr/>
          <p:nvPr/>
        </p:nvSpPr>
        <p:spPr>
          <a:xfrm>
            <a:off x="470289" y="429493"/>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V   Career Salon: Chinese Greetings</a:t>
            </a:r>
          </a:p>
        </p:txBody>
      </p:sp>
    </p:spTree>
    <p:extLst>
      <p:ext uri="{BB962C8B-B14F-4D97-AF65-F5344CB8AC3E}">
        <p14:creationId xmlns:p14="http://schemas.microsoft.com/office/powerpoint/2010/main" val="3454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140" y="889491"/>
            <a:ext cx="11233954" cy="5262979"/>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rgbClr val="FFC000"/>
                </a:solidFill>
                <a:latin typeface="Times New Roman" panose="02020603050405020304" pitchFamily="18" charset="0"/>
                <a:cs typeface="Times New Roman" panose="02020603050405020304" pitchFamily="18" charset="0"/>
              </a:rPr>
              <a:t>Being introduced</a:t>
            </a:r>
            <a:endParaRPr lang="zh-CN" altLang="zh-CN" sz="2400" dirty="0">
              <a:solidFill>
                <a:srgbClr val="FFC000"/>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If someone is making the introductions, to introduce yourself is considered disrespectful. So when it is your turn to be introduced, stand up, smile and look at the people also being introduced with ease. After being introduced, you can shake hands with each other and give mutual greetings, sometimes with an exchange of calling cards.</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rgbClr val="FFC000"/>
                </a:solidFill>
                <a:latin typeface="Times New Roman" panose="02020603050405020304" pitchFamily="18" charset="0"/>
                <a:cs typeface="Times New Roman" panose="02020603050405020304" pitchFamily="18" charset="0"/>
              </a:rPr>
              <a:t>Introducing others</a:t>
            </a:r>
            <a:endParaRPr lang="zh-CN" altLang="zh-CN" sz="2400" dirty="0">
              <a:solidFill>
                <a:srgbClr val="FFC000"/>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In China, there are many strict conventional rules on introducing others:</a:t>
            </a:r>
            <a:endParaRPr lang="zh-CN" altLang="zh-CN" sz="2400" dirty="0">
              <a:solidFill>
                <a:schemeClr val="bg1"/>
              </a:solidFill>
              <a:latin typeface="Times New Roman" panose="02020603050405020304" pitchFamily="18" charset="0"/>
              <a:cs typeface="Times New Roman" panose="02020603050405020304" pitchFamily="18" charset="0"/>
            </a:endParaRPr>
          </a:p>
          <a:p>
            <a:pPr lvl="0" fontAlgn="base"/>
            <a:r>
              <a:rPr lang="en-US" altLang="zh-CN" sz="2400" dirty="0">
                <a:solidFill>
                  <a:schemeClr val="bg1"/>
                </a:solidFill>
                <a:latin typeface="Times New Roman" panose="02020603050405020304" pitchFamily="18" charset="0"/>
                <a:cs typeface="Times New Roman" panose="02020603050405020304" pitchFamily="18" charset="0"/>
              </a:rPr>
              <a:t>	1.The junior should be introduced to the senior first;</a:t>
            </a:r>
            <a:endParaRPr lang="zh-CN" altLang="zh-CN" sz="2400" dirty="0">
              <a:solidFill>
                <a:schemeClr val="bg1"/>
              </a:solidFill>
              <a:latin typeface="Times New Roman" panose="02020603050405020304" pitchFamily="18" charset="0"/>
              <a:cs typeface="Times New Roman" panose="02020603050405020304" pitchFamily="18" charset="0"/>
            </a:endParaRPr>
          </a:p>
          <a:p>
            <a:pPr lvl="0" fontAlgn="base"/>
            <a:r>
              <a:rPr lang="en-US" altLang="zh-CN" sz="2400" dirty="0">
                <a:solidFill>
                  <a:schemeClr val="bg1"/>
                </a:solidFill>
                <a:latin typeface="Times New Roman" panose="02020603050405020304" pitchFamily="18" charset="0"/>
                <a:cs typeface="Times New Roman" panose="02020603050405020304" pitchFamily="18" charset="0"/>
              </a:rPr>
              <a:t>	2.The male should be introduced to the female first;</a:t>
            </a:r>
            <a:endParaRPr lang="zh-CN" altLang="zh-CN" sz="2400" dirty="0">
              <a:solidFill>
                <a:schemeClr val="bg1"/>
              </a:solidFill>
              <a:latin typeface="Times New Roman" panose="02020603050405020304" pitchFamily="18" charset="0"/>
              <a:cs typeface="Times New Roman" panose="02020603050405020304" pitchFamily="18" charset="0"/>
            </a:endParaRPr>
          </a:p>
          <a:p>
            <a:pPr lvl="0" fontAlgn="base"/>
            <a:r>
              <a:rPr lang="en-US" altLang="zh-CN" sz="2400" dirty="0">
                <a:solidFill>
                  <a:schemeClr val="bg1"/>
                </a:solidFill>
                <a:latin typeface="Times New Roman" panose="02020603050405020304" pitchFamily="18" charset="0"/>
                <a:cs typeface="Times New Roman" panose="02020603050405020304" pitchFamily="18" charset="0"/>
              </a:rPr>
              <a:t>	3.The inferior (</a:t>
            </a:r>
            <a:r>
              <a:rPr lang="zh-CN" altLang="zh-CN" sz="2400" dirty="0">
                <a:solidFill>
                  <a:schemeClr val="bg1"/>
                </a:solidFill>
                <a:latin typeface="Times New Roman" panose="02020603050405020304" pitchFamily="18" charset="0"/>
                <a:cs typeface="Times New Roman" panose="02020603050405020304" pitchFamily="18" charset="0"/>
              </a:rPr>
              <a:t>级别较低的</a:t>
            </a:r>
            <a:r>
              <a:rPr lang="en-US" altLang="zh-CN" sz="2400" dirty="0">
                <a:solidFill>
                  <a:schemeClr val="bg1"/>
                </a:solidFill>
                <a:latin typeface="Times New Roman" panose="02020603050405020304" pitchFamily="18" charset="0"/>
                <a:cs typeface="Times New Roman" panose="02020603050405020304" pitchFamily="18" charset="0"/>
              </a:rPr>
              <a:t>) should be introduced to the superior first;</a:t>
            </a:r>
            <a:endParaRPr lang="zh-CN" altLang="zh-CN" sz="2400" dirty="0">
              <a:solidFill>
                <a:schemeClr val="bg1"/>
              </a:solidFill>
              <a:latin typeface="Times New Roman" panose="02020603050405020304" pitchFamily="18" charset="0"/>
              <a:cs typeface="Times New Roman" panose="02020603050405020304" pitchFamily="18" charset="0"/>
            </a:endParaRPr>
          </a:p>
          <a:p>
            <a:pPr lvl="0" fontAlgn="base"/>
            <a:r>
              <a:rPr lang="en-US" altLang="zh-CN" sz="2400" dirty="0">
                <a:solidFill>
                  <a:schemeClr val="bg1"/>
                </a:solidFill>
                <a:latin typeface="Times New Roman" panose="02020603050405020304" pitchFamily="18" charset="0"/>
                <a:cs typeface="Times New Roman" panose="02020603050405020304" pitchFamily="18" charset="0"/>
              </a:rPr>
              <a:t>	4.The host should be introduced to the guest first.</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These ways to introduce show high respect to the senior, the female, the superior and the guest. However, if you are in a generally more informal occasion, the introduction to others can be less ceremonious (</a:t>
            </a:r>
            <a:r>
              <a:rPr lang="zh-CN" altLang="zh-CN" sz="2400" dirty="0">
                <a:solidFill>
                  <a:schemeClr val="bg1"/>
                </a:solidFill>
                <a:latin typeface="Times New Roman" panose="02020603050405020304" pitchFamily="18" charset="0"/>
                <a:cs typeface="Times New Roman" panose="02020603050405020304" pitchFamily="18" charset="0"/>
              </a:rPr>
              <a:t>讲究礼仪的</a:t>
            </a:r>
            <a:r>
              <a:rPr lang="en-US" altLang="zh-CN" sz="2400" dirty="0">
                <a:solidFill>
                  <a:schemeClr val="bg1"/>
                </a:solidFill>
                <a:latin typeface="Times New Roman" panose="02020603050405020304" pitchFamily="18" charset="0"/>
                <a:cs typeface="Times New Roman" panose="02020603050405020304" pitchFamily="18" charset="0"/>
              </a:rPr>
              <a:t>) .</a:t>
            </a:r>
          </a:p>
        </p:txBody>
      </p:sp>
      <p:pic>
        <p:nvPicPr>
          <p:cNvPr id="16"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0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500"/>
                                        <p:tgtEl>
                                          <p:spTgt spid="2">
                                            <p:txEl>
                                              <p:pRg st="7" end="7"/>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3902608" y="1009505"/>
            <a:ext cx="7407798" cy="4595149"/>
            <a:chOff x="2842228" y="1125931"/>
            <a:chExt cx="7407798" cy="4595149"/>
          </a:xfrm>
          <a:solidFill>
            <a:schemeClr val="accent2">
              <a:lumMod val="60000"/>
              <a:lumOff val="40000"/>
              <a:alpha val="50000"/>
            </a:schemeClr>
          </a:solidFill>
        </p:grpSpPr>
        <p:sp>
          <p:nvSpPr>
            <p:cNvPr id="54" name="矩形 53"/>
            <p:cNvSpPr/>
            <p:nvPr/>
          </p:nvSpPr>
          <p:spPr>
            <a:xfrm>
              <a:off x="2842228" y="1125931"/>
              <a:ext cx="7407798" cy="4595149"/>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sp>
          <p:nvSpPr>
            <p:cNvPr id="55" name="文本框 54">
              <a:hlinkClick r:id="rId2" action="ppaction://hlinksldjump"/>
            </p:cNvPr>
            <p:cNvSpPr txBox="1"/>
            <p:nvPr/>
          </p:nvSpPr>
          <p:spPr>
            <a:xfrm>
              <a:off x="3089788" y="3233314"/>
              <a:ext cx="6345985" cy="461665"/>
            </a:xfrm>
            <a:prstGeom prst="rect">
              <a:avLst/>
            </a:prstGeom>
            <a:noFill/>
            <a:ln>
              <a:noFill/>
            </a:ln>
          </p:spPr>
          <p:txBody>
            <a:bodyPr wrap="square" rtlCol="0">
              <a:spAutoFit/>
            </a:bodyPr>
            <a:lstStyle/>
            <a:p>
              <a:r>
                <a:rPr lang="en-US" altLang="zh-CN" sz="2400" b="1" dirty="0">
                  <a:solidFill>
                    <a:schemeClr val="bg1">
                      <a:lumMod val="95000"/>
                    </a:schemeClr>
                  </a:solidFill>
                  <a:latin typeface="Times New Roman" panose="02020603050405020304" pitchFamily="18" charset="0"/>
                  <a:cs typeface="Times New Roman" panose="02020603050405020304" pitchFamily="18" charset="0"/>
                </a:rPr>
                <a:t>Unit7       Hotel Reception</a:t>
              </a:r>
            </a:p>
          </p:txBody>
        </p:sp>
        <p:sp>
          <p:nvSpPr>
            <p:cNvPr id="56" name="文本框 55">
              <a:hlinkClick r:id="rId3" action="ppaction://hlinksldjump"/>
            </p:cNvPr>
            <p:cNvSpPr txBox="1"/>
            <p:nvPr/>
          </p:nvSpPr>
          <p:spPr>
            <a:xfrm>
              <a:off x="3089788" y="2102501"/>
              <a:ext cx="5934505" cy="461665"/>
            </a:xfrm>
            <a:prstGeom prst="rect">
              <a:avLst/>
            </a:prstGeom>
            <a:noFill/>
            <a:ln>
              <a:noFill/>
            </a:ln>
          </p:spPr>
          <p:txBody>
            <a:bodyPr wrap="square" rtlCol="0">
              <a:spAutoFit/>
            </a:bodyPr>
            <a:lstStyle/>
            <a:p>
              <a:r>
                <a:rPr lang="en-US" altLang="zh-CN" sz="2400" b="1" dirty="0">
                  <a:solidFill>
                    <a:schemeClr val="bg1">
                      <a:lumMod val="95000"/>
                    </a:schemeClr>
                  </a:solidFill>
                  <a:latin typeface="Times New Roman" panose="02020603050405020304" pitchFamily="18" charset="0"/>
                  <a:cs typeface="Times New Roman" panose="02020603050405020304" pitchFamily="18" charset="0"/>
                </a:rPr>
                <a:t>Unit 6       Hotel Concierge</a:t>
              </a:r>
            </a:p>
          </p:txBody>
        </p:sp>
        <p:sp>
          <p:nvSpPr>
            <p:cNvPr id="57" name="文本框 56">
              <a:hlinkClick r:id="rId4" action="ppaction://hlinksldjump"/>
            </p:cNvPr>
            <p:cNvSpPr txBox="1"/>
            <p:nvPr/>
          </p:nvSpPr>
          <p:spPr>
            <a:xfrm>
              <a:off x="3089788" y="4396737"/>
              <a:ext cx="6288566" cy="461665"/>
            </a:xfrm>
            <a:prstGeom prst="rect">
              <a:avLst/>
            </a:prstGeom>
            <a:noFill/>
            <a:ln>
              <a:noFill/>
            </a:ln>
          </p:spPr>
          <p:txBody>
            <a:bodyPr wrap="square" rtlCol="0">
              <a:spAutoFit/>
            </a:bodyPr>
            <a:lstStyle/>
            <a:p>
              <a:r>
                <a:rPr lang="en-US" altLang="zh-CN" sz="2400" b="1" dirty="0">
                  <a:solidFill>
                    <a:schemeClr val="bg1">
                      <a:lumMod val="95000"/>
                    </a:schemeClr>
                  </a:solidFill>
                  <a:latin typeface="Times New Roman" panose="02020603050405020304" pitchFamily="18" charset="0"/>
                  <a:cs typeface="Times New Roman" panose="02020603050405020304" pitchFamily="18" charset="0"/>
                </a:rPr>
                <a:t>Unit 8       Hotel Marketing</a:t>
              </a:r>
            </a:p>
          </p:txBody>
        </p:sp>
      </p:grpSp>
      <p:grpSp>
        <p:nvGrpSpPr>
          <p:cNvPr id="52" name="组合 51"/>
          <p:cNvGrpSpPr/>
          <p:nvPr/>
        </p:nvGrpSpPr>
        <p:grpSpPr>
          <a:xfrm>
            <a:off x="3902608" y="1009504"/>
            <a:ext cx="7482280" cy="4595149"/>
            <a:chOff x="2822468" y="1174243"/>
            <a:chExt cx="7482280" cy="4595149"/>
          </a:xfrm>
          <a:solidFill>
            <a:schemeClr val="accent2">
              <a:lumMod val="75000"/>
              <a:alpha val="50000"/>
            </a:schemeClr>
          </a:solidFill>
        </p:grpSpPr>
        <p:sp>
          <p:nvSpPr>
            <p:cNvPr id="47" name="矩形 46"/>
            <p:cNvSpPr/>
            <p:nvPr/>
          </p:nvSpPr>
          <p:spPr>
            <a:xfrm>
              <a:off x="2822468" y="1174243"/>
              <a:ext cx="7407798" cy="4595149"/>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sp>
          <p:nvSpPr>
            <p:cNvPr id="48" name="文本框 47">
              <a:hlinkClick r:id="rId5" action="ppaction://hlinksldjump"/>
            </p:cNvPr>
            <p:cNvSpPr txBox="1"/>
            <p:nvPr/>
          </p:nvSpPr>
          <p:spPr>
            <a:xfrm>
              <a:off x="2912448" y="3233314"/>
              <a:ext cx="7392300" cy="461665"/>
            </a:xfrm>
            <a:prstGeom prst="rect">
              <a:avLst/>
            </a:prstGeom>
            <a:noFill/>
            <a:ln>
              <a:noFill/>
            </a:ln>
          </p:spPr>
          <p:txBody>
            <a:bodyPr wrap="square" rtlCol="0">
              <a:spAutoFit/>
            </a:bodyPr>
            <a:lstStyle/>
            <a:p>
              <a:r>
                <a:rPr lang="en-US" altLang="zh-CN" sz="2400" b="1" dirty="0">
                  <a:solidFill>
                    <a:schemeClr val="bg1">
                      <a:lumMod val="95000"/>
                    </a:schemeClr>
                  </a:solidFill>
                  <a:latin typeface="Times New Roman" panose="02020603050405020304" pitchFamily="18" charset="0"/>
                  <a:cs typeface="Times New Roman" panose="02020603050405020304" pitchFamily="18" charset="0"/>
                </a:rPr>
                <a:t>Unit 4      Travel Marketing</a:t>
              </a:r>
            </a:p>
          </p:txBody>
        </p:sp>
        <p:sp>
          <p:nvSpPr>
            <p:cNvPr id="49" name="文本框 48">
              <a:hlinkClick r:id="rId6" action="ppaction://hlinksldjump"/>
            </p:cNvPr>
            <p:cNvSpPr txBox="1"/>
            <p:nvPr/>
          </p:nvSpPr>
          <p:spPr>
            <a:xfrm>
              <a:off x="2940888" y="2102501"/>
              <a:ext cx="6912976" cy="461665"/>
            </a:xfrm>
            <a:prstGeom prst="rect">
              <a:avLst/>
            </a:prstGeom>
            <a:noFill/>
            <a:ln>
              <a:noFill/>
            </a:ln>
          </p:spPr>
          <p:txBody>
            <a:bodyPr wrap="square" rtlCol="0">
              <a:spAutoFit/>
            </a:bodyPr>
            <a:lstStyle/>
            <a:p>
              <a:r>
                <a:rPr lang="en-US" altLang="zh-CN" sz="2400" b="1" dirty="0">
                  <a:solidFill>
                    <a:schemeClr val="bg1">
                      <a:lumMod val="95000"/>
                    </a:schemeClr>
                  </a:solidFill>
                  <a:latin typeface="Times New Roman" panose="02020603050405020304" pitchFamily="18" charset="0"/>
                  <a:cs typeface="Times New Roman" panose="02020603050405020304" pitchFamily="18" charset="0"/>
                </a:rPr>
                <a:t>Unit 3       Travel Consultation</a:t>
              </a:r>
            </a:p>
          </p:txBody>
        </p:sp>
        <p:sp>
          <p:nvSpPr>
            <p:cNvPr id="51" name="文本框 50">
              <a:hlinkClick r:id="rId7" action="ppaction://hlinksldjump"/>
            </p:cNvPr>
            <p:cNvSpPr txBox="1"/>
            <p:nvPr/>
          </p:nvSpPr>
          <p:spPr>
            <a:xfrm>
              <a:off x="2916416" y="4396737"/>
              <a:ext cx="7325414" cy="461665"/>
            </a:xfrm>
            <a:prstGeom prst="rect">
              <a:avLst/>
            </a:prstGeom>
            <a:noFill/>
            <a:ln>
              <a:noFill/>
            </a:ln>
          </p:spPr>
          <p:txBody>
            <a:bodyPr wrap="square" rtlCol="0">
              <a:spAutoFit/>
            </a:bodyPr>
            <a:lstStyle/>
            <a:p>
              <a:r>
                <a:rPr lang="en-US" altLang="zh-CN" sz="2400" b="1" dirty="0">
                  <a:solidFill>
                    <a:schemeClr val="bg1">
                      <a:lumMod val="95000"/>
                    </a:schemeClr>
                  </a:solidFill>
                  <a:latin typeface="Times New Roman" panose="02020603050405020304" pitchFamily="18" charset="0"/>
                  <a:cs typeface="Times New Roman" panose="02020603050405020304" pitchFamily="18" charset="0"/>
                </a:rPr>
                <a:t>Unit 5       Travel Documents</a:t>
              </a:r>
            </a:p>
          </p:txBody>
        </p:sp>
      </p:grpSp>
      <p:grpSp>
        <p:nvGrpSpPr>
          <p:cNvPr id="41" name="组合 40"/>
          <p:cNvGrpSpPr/>
          <p:nvPr/>
        </p:nvGrpSpPr>
        <p:grpSpPr>
          <a:xfrm>
            <a:off x="3914172" y="1001832"/>
            <a:ext cx="7407798" cy="4595149"/>
            <a:chOff x="3912853" y="979599"/>
            <a:chExt cx="7407798" cy="4595149"/>
          </a:xfrm>
          <a:solidFill>
            <a:schemeClr val="accent2">
              <a:lumMod val="50000"/>
              <a:alpha val="50000"/>
            </a:schemeClr>
          </a:solidFill>
          <a:effectLst>
            <a:reflection endPos="0" dist="50800" dir="5400000" sy="-100000" algn="bl" rotWithShape="0"/>
          </a:effectLst>
        </p:grpSpPr>
        <p:sp>
          <p:nvSpPr>
            <p:cNvPr id="35" name="矩形 34"/>
            <p:cNvSpPr/>
            <p:nvPr/>
          </p:nvSpPr>
          <p:spPr>
            <a:xfrm>
              <a:off x="3912853" y="979599"/>
              <a:ext cx="7407798" cy="4595149"/>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sp>
          <p:nvSpPr>
            <p:cNvPr id="36" name="文本框 35">
              <a:hlinkClick r:id="rId8" action="ppaction://hlinksldjump"/>
            </p:cNvPr>
            <p:cNvSpPr txBox="1"/>
            <p:nvPr/>
          </p:nvSpPr>
          <p:spPr>
            <a:xfrm>
              <a:off x="4008120" y="3777121"/>
              <a:ext cx="7092276" cy="461665"/>
            </a:xfrm>
            <a:prstGeom prst="rect">
              <a:avLst/>
            </a:prstGeom>
            <a:noFill/>
            <a:ln>
              <a:noFill/>
            </a:ln>
          </p:spPr>
          <p:txBody>
            <a:bodyPr wrap="square" rtlCol="0">
              <a:spAutoFit/>
            </a:bodyPr>
            <a:lstStyle/>
            <a:p>
              <a:r>
                <a:rPr lang="en-US" altLang="zh-CN" sz="2400" b="1" dirty="0">
                  <a:solidFill>
                    <a:schemeClr val="bg1">
                      <a:lumMod val="95000"/>
                    </a:schemeClr>
                  </a:solidFill>
                  <a:latin typeface="Times New Roman" panose="02020603050405020304" pitchFamily="18" charset="0"/>
                  <a:cs typeface="Times New Roman" panose="02020603050405020304" pitchFamily="18" charset="0"/>
                </a:rPr>
                <a:t>Unit 2      Museum Guide</a:t>
              </a:r>
            </a:p>
          </p:txBody>
        </p:sp>
        <p:sp>
          <p:nvSpPr>
            <p:cNvPr id="38" name="文本框 37">
              <a:hlinkClick r:id="rId9" action="ppaction://hlinksldjump"/>
            </p:cNvPr>
            <p:cNvSpPr txBox="1"/>
            <p:nvPr/>
          </p:nvSpPr>
          <p:spPr>
            <a:xfrm>
              <a:off x="4008120" y="2331460"/>
              <a:ext cx="7092276" cy="461665"/>
            </a:xfrm>
            <a:prstGeom prst="rect">
              <a:avLst/>
            </a:prstGeom>
            <a:noFill/>
            <a:ln>
              <a:noFill/>
            </a:ln>
          </p:spPr>
          <p:txBody>
            <a:bodyPr wrap="square" rtlCol="0">
              <a:spAutoFit/>
            </a:bodyPr>
            <a:lstStyle/>
            <a:p>
              <a:r>
                <a:rPr lang="en-US" altLang="zh-CN" sz="2400" b="1" dirty="0">
                  <a:solidFill>
                    <a:schemeClr val="bg1">
                      <a:lumMod val="95000"/>
                    </a:schemeClr>
                  </a:solidFill>
                  <a:latin typeface="Times New Roman" panose="02020603050405020304" pitchFamily="18" charset="0"/>
                  <a:cs typeface="Times New Roman" panose="02020603050405020304" pitchFamily="18" charset="0"/>
                </a:rPr>
                <a:t>Unit 1       Tour  Guide</a:t>
              </a:r>
            </a:p>
          </p:txBody>
        </p:sp>
      </p:grpSp>
      <p:sp>
        <p:nvSpPr>
          <p:cNvPr id="26" name="任意多边形 25"/>
          <p:cNvSpPr/>
          <p:nvPr/>
        </p:nvSpPr>
        <p:spPr>
          <a:xfrm>
            <a:off x="1357817" y="719762"/>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r>
              <a:rPr lang="en-US" altLang="zh-CN" dirty="0"/>
              <a:t>Chapter1</a:t>
            </a:r>
            <a:endParaRPr lang="zh-CN" altLang="en-US" sz="3200" dirty="0"/>
          </a:p>
        </p:txBody>
      </p:sp>
      <p:sp>
        <p:nvSpPr>
          <p:cNvPr id="29" name="任意多边形 28"/>
          <p:cNvSpPr/>
          <p:nvPr/>
        </p:nvSpPr>
        <p:spPr>
          <a:xfrm>
            <a:off x="410548" y="2424686"/>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2941338"/>
              <a:satOff val="-4090"/>
              <a:lumOff val="-1568"/>
              <a:alphaOff val="0"/>
            </a:schemeClr>
          </a:fillRef>
          <a:effectRef idx="2">
            <a:schemeClr val="accent5">
              <a:hueOff val="-2941338"/>
              <a:satOff val="-4090"/>
              <a:lumOff val="-1568"/>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r>
              <a:rPr lang="en-US" altLang="zh-CN" dirty="0"/>
              <a:t>Chapter2</a:t>
            </a:r>
            <a:endParaRPr lang="zh-CN" altLang="en-US" sz="3200" dirty="0"/>
          </a:p>
        </p:txBody>
      </p:sp>
      <p:sp>
        <p:nvSpPr>
          <p:cNvPr id="32" name="任意多边形 31"/>
          <p:cNvSpPr/>
          <p:nvPr/>
        </p:nvSpPr>
        <p:spPr>
          <a:xfrm>
            <a:off x="1357817" y="4129609"/>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5882676"/>
              <a:satOff val="-8181"/>
              <a:lumOff val="-3137"/>
              <a:alphaOff val="0"/>
            </a:schemeClr>
          </a:fillRef>
          <a:effectRef idx="2">
            <a:schemeClr val="accent5">
              <a:hueOff val="-5882676"/>
              <a:satOff val="-8181"/>
              <a:lumOff val="-3137"/>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r>
              <a:rPr lang="en-US" altLang="zh-CN" dirty="0"/>
              <a:t>Chapter3</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2"/>
                                        </p:tgtEl>
                                        <p:attrNameLst>
                                          <p:attrName>style.visibility</p:attrName>
                                        </p:attrNameLst>
                                      </p:cBhvr>
                                      <p:to>
                                        <p:strVal val="hidden"/>
                                      </p:to>
                                    </p:set>
                                  </p:childTnLst>
                                </p:cTn>
                              </p:par>
                            </p:childTnLst>
                          </p:cTn>
                        </p:par>
                        <p:par>
                          <p:cTn id="11" fill="hold">
                            <p:stCondLst>
                              <p:cond delay="0"/>
                            </p:stCondLst>
                            <p:childTnLst>
                              <p:par>
                                <p:cTn id="12" presetID="42"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withEffect">
                                  <p:stCondLst>
                                    <p:cond delay="0"/>
                                  </p:stCondLst>
                                  <p:childTnLst>
                                    <p:animEffect transition="out" filter="fade">
                                      <p:cBhvr>
                                        <p:cTn id="33" dur="500"/>
                                        <p:tgtEl>
                                          <p:spTgt spid="53"/>
                                        </p:tgtEl>
                                      </p:cBhvr>
                                    </p:animEffect>
                                    <p:set>
                                      <p:cBhvr>
                                        <p:cTn id="34" dur="1" fill="hold">
                                          <p:stCondLst>
                                            <p:cond delay="499"/>
                                          </p:stCondLst>
                                        </p:cTn>
                                        <p:tgtEl>
                                          <p:spTgt spid="53"/>
                                        </p:tgtEl>
                                        <p:attrNameLst>
                                          <p:attrName>style.visibility</p:attrName>
                                        </p:attrNameLst>
                                      </p:cBhvr>
                                      <p:to>
                                        <p:strVal val="hidden"/>
                                      </p:to>
                                    </p:set>
                                  </p:childTnLst>
                                </p:cTn>
                              </p:par>
                              <p:par>
                                <p:cTn id="35" presetID="42"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10" presetClass="exit" presetSubtype="0" fill="hold" nodeType="withEffect">
                                  <p:stCondLst>
                                    <p:cond delay="0"/>
                                  </p:stCondLst>
                                  <p:childTnLst>
                                    <p:animEffect transition="out" filter="fade">
                                      <p:cBhvr>
                                        <p:cTn id="41" dur="500"/>
                                        <p:tgtEl>
                                          <p:spTgt spid="52"/>
                                        </p:tgtEl>
                                      </p:cBhvr>
                                    </p:animEffect>
                                    <p:set>
                                      <p:cBhvr>
                                        <p:cTn id="4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withEffect">
                                  <p:stCondLst>
                                    <p:cond delay="0"/>
                                  </p:stCondLst>
                                  <p:childTnLst>
                                    <p:animEffect transition="out" filter="fade">
                                      <p:cBhvr>
                                        <p:cTn id="47" dur="500"/>
                                        <p:tgtEl>
                                          <p:spTgt spid="53"/>
                                        </p:tgtEl>
                                      </p:cBhvr>
                                    </p:animEffect>
                                    <p:set>
                                      <p:cBhvr>
                                        <p:cTn id="48" dur="1" fill="hold">
                                          <p:stCondLst>
                                            <p:cond delay="499"/>
                                          </p:stCondLst>
                                        </p:cTn>
                                        <p:tgtEl>
                                          <p:spTgt spid="5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41"/>
                                        </p:tgtEl>
                                      </p:cBhvr>
                                    </p:animEffect>
                                    <p:set>
                                      <p:cBhvr>
                                        <p:cTn id="51" dur="1" fill="hold">
                                          <p:stCondLst>
                                            <p:cond delay="499"/>
                                          </p:stCondLst>
                                        </p:cTn>
                                        <p:tgtEl>
                                          <p:spTgt spid="41"/>
                                        </p:tgtEl>
                                        <p:attrNameLst>
                                          <p:attrName>style.visibility</p:attrName>
                                        </p:attrNameLst>
                                      </p:cBhvr>
                                      <p:to>
                                        <p:strVal val="hidden"/>
                                      </p:to>
                                    </p:set>
                                  </p:childTnLst>
                                </p:cTn>
                              </p:par>
                              <p:par>
                                <p:cTn id="52" presetID="42" presetClass="entr" presetSubtype="0"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1000"/>
                                        <p:tgtEl>
                                          <p:spTgt spid="52"/>
                                        </p:tgtEl>
                                      </p:cBhvr>
                                    </p:animEffect>
                                    <p:anim calcmode="lin" valueType="num">
                                      <p:cBhvr>
                                        <p:cTn id="55" dur="1000" fill="hold"/>
                                        <p:tgtEl>
                                          <p:spTgt spid="52"/>
                                        </p:tgtEl>
                                        <p:attrNameLst>
                                          <p:attrName>ppt_x</p:attrName>
                                        </p:attrNameLst>
                                      </p:cBhvr>
                                      <p:tavLst>
                                        <p:tav tm="0">
                                          <p:val>
                                            <p:strVal val="#ppt_x"/>
                                          </p:val>
                                        </p:tav>
                                        <p:tav tm="100000">
                                          <p:val>
                                            <p:strVal val="#ppt_x"/>
                                          </p:val>
                                        </p:tav>
                                      </p:tavLst>
                                    </p:anim>
                                    <p:anim calcmode="lin" valueType="num">
                                      <p:cBhvr>
                                        <p:cTn id="5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seq concurrent="1" nextAc="seek">
              <p:cTn id="57" restart="whenNotActive" fill="hold" evtFilter="cancelBubble" nodeType="interactiveSeq">
                <p:stCondLst>
                  <p:cond evt="onClick" delay="0">
                    <p:tgtEl>
                      <p:spTgt spid="32"/>
                    </p:tgtEl>
                  </p:cond>
                </p:stCondLst>
                <p:endSync evt="end" delay="0">
                  <p:rtn val="all"/>
                </p:endSync>
                <p:childTnLst>
                  <p:par>
                    <p:cTn id="58" fill="hold">
                      <p:stCondLst>
                        <p:cond delay="0"/>
                      </p:stCondLst>
                      <p:childTnLst>
                        <p:par>
                          <p:cTn id="59" fill="hold">
                            <p:stCondLst>
                              <p:cond delay="0"/>
                            </p:stCondLst>
                            <p:childTnLst>
                              <p:par>
                                <p:cTn id="60" presetID="42"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1000"/>
                                        <p:tgtEl>
                                          <p:spTgt spid="53"/>
                                        </p:tgtEl>
                                      </p:cBhvr>
                                    </p:animEffect>
                                    <p:anim calcmode="lin" valueType="num">
                                      <p:cBhvr>
                                        <p:cTn id="63" dur="1000" fill="hold"/>
                                        <p:tgtEl>
                                          <p:spTgt spid="53"/>
                                        </p:tgtEl>
                                        <p:attrNameLst>
                                          <p:attrName>ppt_x</p:attrName>
                                        </p:attrNameLst>
                                      </p:cBhvr>
                                      <p:tavLst>
                                        <p:tav tm="0">
                                          <p:val>
                                            <p:strVal val="#ppt_x"/>
                                          </p:val>
                                        </p:tav>
                                        <p:tav tm="100000">
                                          <p:val>
                                            <p:strVal val="#ppt_x"/>
                                          </p:val>
                                        </p:tav>
                                      </p:tavLst>
                                    </p:anim>
                                    <p:anim calcmode="lin" valueType="num">
                                      <p:cBhvr>
                                        <p:cTn id="64" dur="1000" fill="hold"/>
                                        <p:tgtEl>
                                          <p:spTgt spid="53"/>
                                        </p:tgtEl>
                                        <p:attrNameLst>
                                          <p:attrName>ppt_y</p:attrName>
                                        </p:attrNameLst>
                                      </p:cBhvr>
                                      <p:tavLst>
                                        <p:tav tm="0">
                                          <p:val>
                                            <p:strVal val="#ppt_y+.1"/>
                                          </p:val>
                                        </p:tav>
                                        <p:tav tm="100000">
                                          <p:val>
                                            <p:strVal val="#ppt_y"/>
                                          </p:val>
                                        </p:tav>
                                      </p:tavLst>
                                    </p:anim>
                                  </p:childTnLst>
                                </p:cTn>
                              </p:par>
                              <p:par>
                                <p:cTn id="65" presetID="10" presetClass="exit" presetSubtype="0" fill="hold" nodeType="withEffect">
                                  <p:stCondLst>
                                    <p:cond delay="0"/>
                                  </p:stCondLst>
                                  <p:childTnLst>
                                    <p:animEffect transition="out" filter="fade">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52"/>
                                        </p:tgtEl>
                                      </p:cBhvr>
                                    </p:animEffect>
                                    <p:set>
                                      <p:cBhvr>
                                        <p:cTn id="70"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6" grpId="0" animBg="1"/>
      <p:bldP spid="29" grpId="0" animBg="1"/>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a:t>
            </a:r>
            <a:r>
              <a:rPr lang="en-US" altLang="zh-CN" sz="3600" b="1" spc="50" dirty="0">
                <a:ln w="9525" cmpd="sng">
                  <a:solidFill>
                    <a:schemeClr val="accent1"/>
                  </a:solidFill>
                  <a:prstDash val="solid"/>
                </a:ln>
                <a:solidFill>
                  <a:srgbClr val="70AD47">
                    <a:tint val="1000"/>
                  </a:srgbClr>
                </a:solidFill>
                <a:effectLst>
                  <a:glow rad="38100">
                    <a:schemeClr val="accent1">
                      <a:alpha val="40000"/>
                    </a:schemeClr>
                  </a:glow>
                </a:effectLst>
              </a:rPr>
              <a:t>U</a:t>
            </a: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nit</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18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1" descr="#wm#_48_07_*Z">
            <a:hlinkClick r:id="rId19" action="ppaction://hlinksldjump"/>
          </p:cNvPr>
          <p:cNvSpPr>
            <a:spLocks noChangeArrowheads="1"/>
          </p:cNvSpPr>
          <p:nvPr>
            <p:custDataLst>
              <p:tags r:id="rId1"/>
            </p:custDataLst>
          </p:nvPr>
        </p:nvSpPr>
        <p:spPr bwMode="auto">
          <a:xfrm>
            <a:off x="562547" y="1355154"/>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1</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3" name="MH_Others_1" descr="#wm#_48_07_*Z"/>
          <p:cNvSpPr>
            <a:spLocks noChangeArrowheads="1"/>
          </p:cNvSpPr>
          <p:nvPr>
            <p:custDataLst>
              <p:tags r:id="rId2"/>
            </p:custDataLst>
          </p:nvPr>
        </p:nvSpPr>
        <p:spPr bwMode="auto">
          <a:xfrm>
            <a:off x="532384" y="1621854"/>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4" name="MH_Entry_1">
            <a:hlinkClick r:id="rId20" action="ppaction://hlinksldjump"/>
          </p:cNvPr>
          <p:cNvSpPr txBox="1">
            <a:spLocks noChangeArrowheads="1"/>
          </p:cNvSpPr>
          <p:nvPr>
            <p:custDataLst>
              <p:tags r:id="rId3"/>
            </p:custDataLst>
          </p:nvPr>
        </p:nvSpPr>
        <p:spPr bwMode="auto">
          <a:xfrm>
            <a:off x="1156272" y="1336104"/>
            <a:ext cx="950040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    Introduction: Museum Guide</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5" name="MH_Number_2" descr="#wm#_48_07_*Z">
            <a:hlinkClick r:id="" action="ppaction://noaction"/>
          </p:cNvPr>
          <p:cNvSpPr>
            <a:spLocks noChangeArrowheads="1"/>
          </p:cNvSpPr>
          <p:nvPr>
            <p:custDataLst>
              <p:tags r:id="rId4"/>
            </p:custDataLst>
          </p:nvPr>
        </p:nvSpPr>
        <p:spPr bwMode="auto">
          <a:xfrm>
            <a:off x="562547" y="2040954"/>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2</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6" name="MH_Others_2" descr="#wm#_48_07_*Z"/>
          <p:cNvSpPr>
            <a:spLocks noChangeArrowheads="1"/>
          </p:cNvSpPr>
          <p:nvPr>
            <p:custDataLst>
              <p:tags r:id="rId5"/>
            </p:custDataLst>
          </p:nvPr>
        </p:nvSpPr>
        <p:spPr bwMode="auto">
          <a:xfrm>
            <a:off x="532384" y="2307654"/>
            <a:ext cx="169863" cy="169862"/>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7" name="MH_Entry_2">
            <a:hlinkClick r:id="rId21" action="ppaction://hlinksldjump"/>
          </p:cNvPr>
          <p:cNvSpPr txBox="1">
            <a:spLocks noChangeArrowheads="1"/>
          </p:cNvSpPr>
          <p:nvPr>
            <p:custDataLst>
              <p:tags r:id="rId6"/>
            </p:custDataLst>
          </p:nvPr>
        </p:nvSpPr>
        <p:spPr bwMode="auto">
          <a:xfrm>
            <a:off x="1156272" y="1850157"/>
            <a:ext cx="1022470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   Intensive Reading: National Museum of China</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8" name="MH_Number_3" descr="#wm#_48_07_*Z">
            <a:hlinkClick r:id="rId22" action="ppaction://hlinksldjump"/>
          </p:cNvPr>
          <p:cNvSpPr>
            <a:spLocks noChangeArrowheads="1"/>
          </p:cNvSpPr>
          <p:nvPr>
            <p:custDataLst>
              <p:tags r:id="rId7"/>
            </p:custDataLst>
          </p:nvPr>
        </p:nvSpPr>
        <p:spPr bwMode="auto">
          <a:xfrm>
            <a:off x="562547" y="2913173"/>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3</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9" name="MH_Others_3" descr="#wm#_48_07_*Z"/>
          <p:cNvSpPr>
            <a:spLocks noChangeArrowheads="1"/>
          </p:cNvSpPr>
          <p:nvPr>
            <p:custDataLst>
              <p:tags r:id="rId8"/>
            </p:custDataLst>
          </p:nvPr>
        </p:nvSpPr>
        <p:spPr bwMode="auto">
          <a:xfrm>
            <a:off x="532384" y="3179873"/>
            <a:ext cx="169863" cy="169863"/>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0" name="MH_Entry_3">
            <a:hlinkClick r:id="rId23" action="ppaction://hlinksldjump"/>
          </p:cNvPr>
          <p:cNvSpPr txBox="1">
            <a:spLocks noChangeArrowheads="1"/>
          </p:cNvSpPr>
          <p:nvPr>
            <p:custDataLst>
              <p:tags r:id="rId9"/>
            </p:custDataLst>
          </p:nvPr>
        </p:nvSpPr>
        <p:spPr bwMode="auto">
          <a:xfrm>
            <a:off x="1138807" y="2875073"/>
            <a:ext cx="1131009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III  Extensive Reading: Nanjing Museum</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1" name="MH_Number_4" descr="#wm#_48_07_*Z">
            <a:hlinkClick r:id="rId24" action="ppaction://hlinksldjump"/>
          </p:cNvPr>
          <p:cNvSpPr>
            <a:spLocks noChangeArrowheads="1"/>
          </p:cNvSpPr>
          <p:nvPr>
            <p:custDataLst>
              <p:tags r:id="rId10"/>
            </p:custDataLst>
          </p:nvPr>
        </p:nvSpPr>
        <p:spPr bwMode="auto">
          <a:xfrm>
            <a:off x="562547" y="3600561"/>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4</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2" name="MH_Others_4" descr="#wm#_48_07_*Z"/>
          <p:cNvSpPr>
            <a:spLocks noChangeArrowheads="1"/>
          </p:cNvSpPr>
          <p:nvPr>
            <p:custDataLst>
              <p:tags r:id="rId11"/>
            </p:custDataLst>
          </p:nvPr>
        </p:nvSpPr>
        <p:spPr bwMode="auto">
          <a:xfrm>
            <a:off x="532384" y="3867261"/>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3" name="MH_Entry_4">
            <a:hlinkClick r:id="rId25" action="ppaction://hlinksldjump"/>
          </p:cNvPr>
          <p:cNvSpPr txBox="1">
            <a:spLocks noChangeArrowheads="1"/>
          </p:cNvSpPr>
          <p:nvPr>
            <p:custDataLst>
              <p:tags r:id="rId12"/>
            </p:custDataLst>
          </p:nvPr>
        </p:nvSpPr>
        <p:spPr bwMode="auto">
          <a:xfrm>
            <a:off x="1138808" y="3562461"/>
            <a:ext cx="10234231"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IV   Writing: Introduction to a Museum</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4" name="MH_Number_5" descr="#wm#_48_07_*Z">
            <a:hlinkClick r:id="rId26" action="ppaction://hlinksldjump"/>
          </p:cNvPr>
          <p:cNvSpPr>
            <a:spLocks noChangeArrowheads="1"/>
          </p:cNvSpPr>
          <p:nvPr>
            <p:custDataLst>
              <p:tags r:id="rId13"/>
            </p:custDataLst>
          </p:nvPr>
        </p:nvSpPr>
        <p:spPr bwMode="auto">
          <a:xfrm>
            <a:off x="562547" y="4286361"/>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5</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5" name="MH_Others_5" descr="#wm#_48_07_*Z"/>
          <p:cNvSpPr>
            <a:spLocks noChangeArrowheads="1"/>
          </p:cNvSpPr>
          <p:nvPr>
            <p:custDataLst>
              <p:tags r:id="rId14"/>
            </p:custDataLst>
          </p:nvPr>
        </p:nvSpPr>
        <p:spPr bwMode="auto">
          <a:xfrm>
            <a:off x="532384" y="4554648"/>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6" name="MH_Entry_5">
            <a:hlinkClick r:id="rId27" action="ppaction://hlinksldjump"/>
          </p:cNvPr>
          <p:cNvSpPr txBox="1">
            <a:spLocks noChangeArrowheads="1"/>
          </p:cNvSpPr>
          <p:nvPr>
            <p:custDataLst>
              <p:tags r:id="rId15"/>
            </p:custDataLst>
          </p:nvPr>
        </p:nvSpPr>
        <p:spPr bwMode="auto">
          <a:xfrm>
            <a:off x="1138808" y="4249848"/>
            <a:ext cx="10447946"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V    Career Salon: Western Greetings</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23" name="MH_Others_10" descr="#wm#_48_07_*Z"/>
          <p:cNvSpPr>
            <a:spLocks noChangeArrowheads="1"/>
          </p:cNvSpPr>
          <p:nvPr>
            <p:custDataLst>
              <p:tags r:id="rId16"/>
            </p:custDataLst>
          </p:nvPr>
        </p:nvSpPr>
        <p:spPr bwMode="auto">
          <a:xfrm rot="16200000">
            <a:off x="-943255" y="232400"/>
            <a:ext cx="887412" cy="889000"/>
          </a:xfrm>
          <a:prstGeom prst="ellipse">
            <a:avLst/>
          </a:prstGeom>
          <a:solidFill>
            <a:srgbClr val="84BCA1"/>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Others_12"/>
          <p:cNvSpPr txBox="1">
            <a:spLocks noChangeArrowheads="1"/>
          </p:cNvSpPr>
          <p:nvPr>
            <p:custDataLst>
              <p:tags r:id="rId17"/>
            </p:custDataLst>
          </p:nvPr>
        </p:nvSpPr>
        <p:spPr bwMode="auto">
          <a:xfrm rot="16200000">
            <a:off x="4287806" y="-3249303"/>
            <a:ext cx="612775" cy="781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4000" b="1" dirty="0">
                <a:solidFill>
                  <a:schemeClr val="bg2"/>
                </a:solidFill>
                <a:latin typeface="+mn-lt"/>
                <a:ea typeface="造字工房尚黑 G0v1 粗体" pitchFamily="50" charset="-122"/>
              </a:rPr>
              <a:t>Unit 2 Museum Guide</a:t>
            </a:r>
            <a:endParaRPr lang="zh-CN" altLang="en-US" sz="4000" b="1" dirty="0">
              <a:solidFill>
                <a:schemeClr val="bg2"/>
              </a:solidFill>
              <a:latin typeface="+mn-lt"/>
              <a:ea typeface="造字工房尚黑 G0v1 粗体" pitchFamily="50" charset="-122"/>
            </a:endParaRPr>
          </a:p>
        </p:txBody>
      </p:sp>
      <p:pic>
        <p:nvPicPr>
          <p:cNvPr id="25" name="图片 11">
            <a:hlinkClick r:id="rId28" action="ppaction://hlinksldjump"/>
          </p:cNvPr>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5400000">
            <a:off x="2175619" y="5001467"/>
            <a:ext cx="619698" cy="309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a:hlinkClick r:id="rId28" action="ppaction://hlinksldjump"/>
          </p:cNvPr>
          <p:cNvSpPr txBox="1"/>
          <p:nvPr/>
        </p:nvSpPr>
        <p:spPr>
          <a:xfrm>
            <a:off x="59337" y="6265946"/>
            <a:ext cx="946093" cy="523220"/>
          </a:xfrm>
          <a:prstGeom prst="rect">
            <a:avLst/>
          </a:prstGeom>
          <a:noFill/>
        </p:spPr>
        <p:txBody>
          <a:bodyPr wrap="none" rtlCol="0">
            <a:spAutoFit/>
          </a:bodyPr>
          <a:lstStyle/>
          <a:p>
            <a:r>
              <a:rPr lang="en-US" altLang="zh-CN" sz="2800" b="1" dirty="0">
                <a:solidFill>
                  <a:schemeClr val="bg1"/>
                </a:solidFill>
              </a:rPr>
              <a:t>Back</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58333E-6 -1.11111E-6 L 0.09844 -1.11111E-6 " pathEditMode="relative" rAng="0" ptsTypes="AA">
                                      <p:cBhvr>
                                        <p:cTn id="6" dur="500" fill="hold"/>
                                        <p:tgtEl>
                                          <p:spTgt spid="23"/>
                                        </p:tgtEl>
                                        <p:attrNameLst>
                                          <p:attrName>ppt_x</p:attrName>
                                          <p:attrName>ppt_y</p:attrName>
                                        </p:attrNameLst>
                                      </p:cBhvr>
                                      <p:rCtr x="4922" y="0"/>
                                    </p:animMotion>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4" grpId="0" animBg="1"/>
      <p:bldP spid="15" grpId="0" animBg="1"/>
      <p:bldP spid="16" grpId="0"/>
      <p:bldP spid="23" grpId="0" animBg="1"/>
      <p:bldP spid="24"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7129" y="464795"/>
            <a:ext cx="8010280" cy="584775"/>
          </a:xfrm>
          <a:prstGeom prst="rect">
            <a:avLst/>
          </a:prstGeom>
        </p:spPr>
        <p:txBody>
          <a:bodyPr wrap="square">
            <a:spAutoFit/>
          </a:bodyPr>
          <a:lstStyle/>
          <a:p>
            <a:r>
              <a:rPr lang="en-US" altLang="zh-CN" sz="3200" b="1" dirty="0">
                <a:solidFill>
                  <a:srgbClr val="FFFF00"/>
                </a:solidFill>
                <a:effectLst>
                  <a:outerShdw blurRad="38100" dist="38100" dir="2700000" algn="tl">
                    <a:srgbClr val="DDDDDD"/>
                  </a:outerShdw>
                </a:effectLst>
                <a:latin typeface="Times New Roman" panose="02020603050405020304" pitchFamily="18" charset="0"/>
                <a:ea typeface="宋体" panose="02010600030101010101" pitchFamily="2" charset="-122"/>
              </a:rPr>
              <a:t>Section  I  Introduction: Museum Guide</a:t>
            </a:r>
          </a:p>
        </p:txBody>
      </p:sp>
      <p:sp>
        <p:nvSpPr>
          <p:cNvPr id="3" name="文本框 2"/>
          <p:cNvSpPr txBox="1"/>
          <p:nvPr/>
        </p:nvSpPr>
        <p:spPr>
          <a:xfrm>
            <a:off x="1129943" y="1995150"/>
            <a:ext cx="10046057" cy="3416320"/>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If you are interested in art or history, you can get paid for talking about the things you love by becoming a museum guide. A museum guide should become familiar with the person or building on display (</a:t>
            </a:r>
            <a:r>
              <a:rPr lang="zh-CN" altLang="en-US" sz="2400" dirty="0">
                <a:solidFill>
                  <a:schemeClr val="bg1"/>
                </a:solidFill>
                <a:latin typeface="Times New Roman" panose="02020603050405020304" pitchFamily="18" charset="0"/>
                <a:cs typeface="Times New Roman" panose="02020603050405020304" pitchFamily="18" charset="0"/>
              </a:rPr>
              <a:t>展示</a:t>
            </a:r>
            <a:r>
              <a:rPr lang="en-US" altLang="zh-CN" sz="2400" dirty="0">
                <a:solidFill>
                  <a:schemeClr val="bg1"/>
                </a:solidFill>
                <a:latin typeface="Times New Roman" panose="02020603050405020304" pitchFamily="18" charset="0"/>
                <a:cs typeface="Times New Roman" panose="02020603050405020304" pitchFamily="18" charset="0"/>
              </a:rPr>
              <a:t>) and be able to relate facts about the subject, such as important events and a timeline (</a:t>
            </a:r>
            <a:r>
              <a:rPr lang="zh-CN" altLang="en-US" sz="2400" dirty="0">
                <a:solidFill>
                  <a:schemeClr val="bg1"/>
                </a:solidFill>
                <a:latin typeface="Times New Roman" panose="02020603050405020304" pitchFamily="18" charset="0"/>
                <a:cs typeface="Times New Roman" panose="02020603050405020304" pitchFamily="18" charset="0"/>
              </a:rPr>
              <a:t>时间轴</a:t>
            </a:r>
            <a:r>
              <a:rPr lang="en-US" altLang="zh-CN" sz="2400" dirty="0">
                <a:solidFill>
                  <a:schemeClr val="bg1"/>
                </a:solidFill>
                <a:latin typeface="Times New Roman" panose="02020603050405020304" pitchFamily="18" charset="0"/>
                <a:cs typeface="Times New Roman" panose="02020603050405020304" pitchFamily="18" charset="0"/>
              </a:rPr>
              <a:t>) of the subject’s life span or existence. Here are some tips for a museum guide:</a:t>
            </a:r>
          </a:p>
          <a:p>
            <a:r>
              <a:rPr lang="en-US" altLang="zh-CN" sz="2400" dirty="0">
                <a:solidFill>
                  <a:schemeClr val="bg1"/>
                </a:solidFill>
                <a:latin typeface="Times New Roman" panose="02020603050405020304" pitchFamily="18" charset="0"/>
                <a:cs typeface="Times New Roman" panose="02020603050405020304" pitchFamily="18" charset="0"/>
              </a:rPr>
              <a:t>	 Search the internet for news stories related to your tour.</a:t>
            </a:r>
          </a:p>
          <a:p>
            <a:r>
              <a:rPr lang="en-US" altLang="zh-CN" sz="2400" dirty="0">
                <a:solidFill>
                  <a:schemeClr val="bg1"/>
                </a:solidFill>
                <a:latin typeface="Times New Roman" panose="02020603050405020304" pitchFamily="18" charset="0"/>
                <a:cs typeface="Times New Roman" panose="02020603050405020304" pitchFamily="18" charset="0"/>
              </a:rPr>
              <a:t>	 Be enthusiastic (</a:t>
            </a:r>
            <a:r>
              <a:rPr lang="zh-CN" altLang="en-US" sz="2400" dirty="0">
                <a:solidFill>
                  <a:schemeClr val="bg1"/>
                </a:solidFill>
                <a:latin typeface="Times New Roman" panose="02020603050405020304" pitchFamily="18" charset="0"/>
                <a:cs typeface="Times New Roman" panose="02020603050405020304" pitchFamily="18" charset="0"/>
              </a:rPr>
              <a:t>热情的</a:t>
            </a:r>
            <a:r>
              <a:rPr lang="en-US" altLang="zh-CN" sz="2400" dirty="0">
                <a:solidFill>
                  <a:schemeClr val="bg1"/>
                </a:solidFill>
                <a:latin typeface="Times New Roman" panose="02020603050405020304" pitchFamily="18" charset="0"/>
                <a:cs typeface="Times New Roman" panose="02020603050405020304" pitchFamily="18" charset="0"/>
              </a:rPr>
              <a:t>) when you greet your tour group.</a:t>
            </a:r>
          </a:p>
          <a:p>
            <a:r>
              <a:rPr lang="en-US" altLang="zh-CN" sz="2400" dirty="0">
                <a:solidFill>
                  <a:schemeClr val="bg1"/>
                </a:solidFill>
                <a:latin typeface="Times New Roman" panose="02020603050405020304" pitchFamily="18" charset="0"/>
                <a:cs typeface="Times New Roman" panose="02020603050405020304" pitchFamily="18" charset="0"/>
              </a:rPr>
              <a:t>	 Make eye contact.</a:t>
            </a:r>
          </a:p>
          <a:p>
            <a:r>
              <a:rPr lang="en-US" altLang="zh-CN" sz="2400" dirty="0">
                <a:solidFill>
                  <a:schemeClr val="bg1"/>
                </a:solidFill>
                <a:latin typeface="Times New Roman" panose="02020603050405020304" pitchFamily="18" charset="0"/>
                <a:cs typeface="Times New Roman" panose="02020603050405020304" pitchFamily="18" charset="0"/>
              </a:rPr>
              <a:t>	 Use humor to keep people interested.</a:t>
            </a: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0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90107" y="1209425"/>
            <a:ext cx="2911894" cy="564570"/>
            <a:chOff x="297174" y="1736630"/>
            <a:chExt cx="7137156" cy="858019"/>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803864" y="1736630"/>
              <a:ext cx="6298426" cy="701627"/>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Before Reading</a:t>
              </a:r>
            </a:p>
          </p:txBody>
        </p:sp>
      </p:grpSp>
      <p:sp>
        <p:nvSpPr>
          <p:cNvPr id="2" name="矩形 1"/>
          <p:cNvSpPr/>
          <p:nvPr/>
        </p:nvSpPr>
        <p:spPr>
          <a:xfrm>
            <a:off x="1649934" y="3382481"/>
            <a:ext cx="8195413" cy="181588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The Palace Museum  </a:t>
            </a:r>
          </a:p>
          <a:p>
            <a:r>
              <a:rPr lang="en-US" altLang="zh-CN" sz="2800" dirty="0">
                <a:solidFill>
                  <a:schemeClr val="bg1"/>
                </a:solidFill>
                <a:latin typeface="Times New Roman" panose="02020603050405020304" pitchFamily="18" charset="0"/>
                <a:cs typeface="Times New Roman" panose="02020603050405020304" pitchFamily="18" charset="0"/>
              </a:rPr>
              <a:t>Emperor </a:t>
            </a:r>
            <a:r>
              <a:rPr lang="en-US" altLang="zh-CN" sz="2800" dirty="0" err="1">
                <a:solidFill>
                  <a:schemeClr val="bg1"/>
                </a:solidFill>
                <a:latin typeface="Times New Roman" panose="02020603050405020304" pitchFamily="18" charset="0"/>
                <a:cs typeface="Times New Roman" panose="02020603050405020304" pitchFamily="18" charset="0"/>
              </a:rPr>
              <a:t>Qinshihuang’s</a:t>
            </a:r>
            <a:r>
              <a:rPr lang="en-US" altLang="zh-CN" sz="2800" dirty="0">
                <a:solidFill>
                  <a:schemeClr val="bg1"/>
                </a:solidFill>
                <a:latin typeface="Times New Roman" panose="02020603050405020304" pitchFamily="18" charset="0"/>
                <a:cs typeface="Times New Roman" panose="02020603050405020304" pitchFamily="18" charset="0"/>
              </a:rPr>
              <a:t> Mausoleum Site Museum</a:t>
            </a:r>
          </a:p>
          <a:p>
            <a:r>
              <a:rPr lang="en-US" altLang="zh-CN" sz="2800" dirty="0">
                <a:solidFill>
                  <a:schemeClr val="bg1"/>
                </a:solidFill>
                <a:latin typeface="Times New Roman" panose="02020603050405020304" pitchFamily="18" charset="0"/>
                <a:cs typeface="Times New Roman" panose="02020603050405020304" pitchFamily="18" charset="0"/>
              </a:rPr>
              <a:t>Beijing Capital Museum  </a:t>
            </a:r>
          </a:p>
          <a:p>
            <a:r>
              <a:rPr lang="en-US" altLang="zh-CN" sz="2800" dirty="0">
                <a:solidFill>
                  <a:schemeClr val="bg1"/>
                </a:solidFill>
                <a:latin typeface="Times New Roman" panose="02020603050405020304" pitchFamily="18" charset="0"/>
                <a:cs typeface="Times New Roman" panose="02020603050405020304" pitchFamily="18" charset="0"/>
              </a:rPr>
              <a:t>National Museum of China</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596832" y="1773995"/>
            <a:ext cx="10301618" cy="954107"/>
          </a:xfrm>
          <a:prstGeom prst="rect">
            <a:avLst/>
          </a:prstGeom>
        </p:spPr>
        <p:txBody>
          <a:bodyPr wrap="square">
            <a:spAutoFit/>
          </a:bodyPr>
          <a:lstStyle/>
          <a:p>
            <a:r>
              <a:rPr lang="en-US" altLang="zh-CN" sz="2800" b="1" dirty="0">
                <a:solidFill>
                  <a:srgbClr val="FFC000"/>
                </a:solidFill>
              </a:rPr>
              <a:t>Exercise 1: Have you ever been to the following museums in China? Are you interested in museums?</a:t>
            </a:r>
            <a:endParaRPr lang="zh-CN" altLang="en-US" dirty="0"/>
          </a:p>
        </p:txBody>
      </p:sp>
      <p:sp>
        <p:nvSpPr>
          <p:cNvPr id="13" name="矩形 12"/>
          <p:cNvSpPr/>
          <p:nvPr/>
        </p:nvSpPr>
        <p:spPr>
          <a:xfrm>
            <a:off x="85922" y="382369"/>
            <a:ext cx="11793040"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  Intensive Reading: National Museum of China</a:t>
            </a:r>
            <a:endParaRPr lang="zh-CN" altLang="en-US" sz="3200" b="1" dirty="0">
              <a:solidFill>
                <a:srgbClr val="FFFF00"/>
              </a:solidFill>
              <a:latin typeface="Times New Roman" panose="02020603050405020304" pitchFamily="18" charset="0"/>
              <a:ea typeface="宋体" panose="02010600030101010101" pitchFamily="2" charset="-122"/>
            </a:endParaRPr>
          </a:p>
        </p:txBody>
      </p:sp>
      <p:pic>
        <p:nvPicPr>
          <p:cNvPr id="9" name="图片 6">
            <a:hlinkClick r:id="rId2" action="ppaction://hlinksldjump"/>
            <a:extLst>
              <a:ext uri="{FF2B5EF4-FFF2-40B4-BE49-F238E27FC236}">
                <a16:creationId xmlns:a16="http://schemas.microsoft.com/office/drawing/2014/main" xmlns="" id="{9E2541C8-BD60-4A91-AE52-D998A68601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7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500"/>
                                        <p:tgtEl>
                                          <p:spTgt spid="2">
                                            <p:txEl>
                                              <p:pRg st="1" end="1"/>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500"/>
                                        <p:tgtEl>
                                          <p:spTgt spid="2">
                                            <p:txEl>
                                              <p:pRg st="2" end="2"/>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21561" y="1073648"/>
            <a:ext cx="10122171" cy="523220"/>
          </a:xfrm>
          <a:prstGeom prst="rect">
            <a:avLst/>
          </a:prstGeom>
        </p:spPr>
        <p:txBody>
          <a:bodyPr wrap="square">
            <a:spAutoFit/>
          </a:bodyPr>
          <a:lstStyle/>
          <a:p>
            <a:pPr lvl="0"/>
            <a:r>
              <a:rPr lang="en-US" altLang="zh-CN" sz="2800" b="1" dirty="0">
                <a:solidFill>
                  <a:srgbClr val="FFC000"/>
                </a:solidFill>
              </a:rPr>
              <a:t>Exercise 2: Do you know the functions of museums?</a:t>
            </a:r>
          </a:p>
        </p:txBody>
      </p:sp>
      <p:sp>
        <p:nvSpPr>
          <p:cNvPr id="4" name="矩形 3">
            <a:extLst>
              <a:ext uri="{FF2B5EF4-FFF2-40B4-BE49-F238E27FC236}">
                <a16:creationId xmlns:a16="http://schemas.microsoft.com/office/drawing/2014/main" xmlns="" id="{2A016B9E-6B9C-4516-892B-3C0190F2DF6A}"/>
              </a:ext>
            </a:extLst>
          </p:cNvPr>
          <p:cNvSpPr/>
          <p:nvPr/>
        </p:nvSpPr>
        <p:spPr>
          <a:xfrm>
            <a:off x="1861002" y="2645498"/>
            <a:ext cx="8195413" cy="2246769"/>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cultural relics and artworks collection;</a:t>
            </a:r>
          </a:p>
          <a:p>
            <a:r>
              <a:rPr lang="en-US" altLang="zh-CN" sz="2800" dirty="0">
                <a:solidFill>
                  <a:schemeClr val="bg1"/>
                </a:solidFill>
                <a:latin typeface="Times New Roman" panose="02020603050405020304" pitchFamily="18" charset="0"/>
                <a:cs typeface="Times New Roman" panose="02020603050405020304" pitchFamily="18" charset="0"/>
              </a:rPr>
              <a:t>exhibition display;</a:t>
            </a:r>
          </a:p>
          <a:p>
            <a:r>
              <a:rPr lang="en-US" altLang="zh-CN" sz="2800" dirty="0">
                <a:solidFill>
                  <a:schemeClr val="bg1"/>
                </a:solidFill>
                <a:latin typeface="Times New Roman" panose="02020603050405020304" pitchFamily="18" charset="0"/>
                <a:cs typeface="Times New Roman" panose="02020603050405020304" pitchFamily="18" charset="0"/>
              </a:rPr>
              <a:t>public education;</a:t>
            </a:r>
          </a:p>
          <a:p>
            <a:r>
              <a:rPr lang="en-US" altLang="zh-CN" sz="2800" dirty="0">
                <a:solidFill>
                  <a:schemeClr val="bg1"/>
                </a:solidFill>
                <a:latin typeface="Times New Roman" panose="02020603050405020304" pitchFamily="18" charset="0"/>
                <a:cs typeface="Times New Roman" panose="02020603050405020304" pitchFamily="18" charset="0"/>
              </a:rPr>
              <a:t>history and art research;</a:t>
            </a:r>
          </a:p>
          <a:p>
            <a:r>
              <a:rPr lang="en-US" altLang="zh-CN" sz="2800" dirty="0">
                <a:solidFill>
                  <a:schemeClr val="bg1"/>
                </a:solidFill>
                <a:latin typeface="Times New Roman" panose="02020603050405020304" pitchFamily="18" charset="0"/>
                <a:cs typeface="Times New Roman" panose="02020603050405020304" pitchFamily="18" charset="0"/>
              </a:rPr>
              <a:t>cultural communication.</a:t>
            </a:r>
          </a:p>
        </p:txBody>
      </p:sp>
      <p:pic>
        <p:nvPicPr>
          <p:cNvPr id="5" name="图片 6">
            <a:hlinkClick r:id="rId2" action="ppaction://hlinksldjump"/>
            <a:extLst>
              <a:ext uri="{FF2B5EF4-FFF2-40B4-BE49-F238E27FC236}">
                <a16:creationId xmlns:a16="http://schemas.microsoft.com/office/drawing/2014/main" xmlns="" id="{67D8BA24-E7F7-4596-8A79-A707CD03A5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692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346166"/>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873379" y="1878446"/>
            <a:ext cx="10576184" cy="415498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The National Museum of China (NMC) is located at the east side of Tiananmen Square. It was founded in February 2003, based on the merging of two previous museums, namely the National Museum of Chinese History and the National Museum of the Chinese Revolution. Its basic functions are the collection of cultural relics and artworks displaying, exhibits, public education, history and art research, and cultural exchange. </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Today NMC is the largest museum in the world with first class facilities and capabilities. With more than forty halls, we have Ancient China and The Road to Rejuvenation (</a:t>
            </a:r>
            <a:r>
              <a:rPr lang="zh-CN" altLang="zh-CN" sz="2400" dirty="0">
                <a:solidFill>
                  <a:schemeClr val="bg1"/>
                </a:solidFill>
                <a:latin typeface="Times New Roman" panose="02020603050405020304" pitchFamily="18" charset="0"/>
                <a:cs typeface="Times New Roman" panose="02020603050405020304" pitchFamily="18" charset="0"/>
              </a:rPr>
              <a:t>复兴</a:t>
            </a:r>
            <a:r>
              <a:rPr lang="en-US" altLang="zh-CN" sz="2400" dirty="0">
                <a:solidFill>
                  <a:schemeClr val="bg1"/>
                </a:solidFill>
                <a:latin typeface="Times New Roman" panose="02020603050405020304" pitchFamily="18" charset="0"/>
                <a:cs typeface="Times New Roman" panose="02020603050405020304" pitchFamily="18" charset="0"/>
              </a:rPr>
              <a:t>) exhibitions on regular display and more than a dozen categories of displays related to special exhibitions and international exchange exhibitions.  Here are some of the exhibitions: Ancient Chinese Porcelain Art </a:t>
            </a:r>
          </a:p>
        </p:txBody>
      </p:sp>
      <p:sp>
        <p:nvSpPr>
          <p:cNvPr id="15" name="矩形 14"/>
          <p:cNvSpPr/>
          <p:nvPr/>
        </p:nvSpPr>
        <p:spPr>
          <a:xfrm>
            <a:off x="696517" y="1014268"/>
            <a:ext cx="10773096" cy="584775"/>
          </a:xfrm>
          <a:prstGeom prst="rect">
            <a:avLst/>
          </a:prstGeom>
        </p:spPr>
        <p:txBody>
          <a:bodyPr wrap="square">
            <a:spAutoFit/>
          </a:bodyPr>
          <a:lstStyle/>
          <a:p>
            <a:pPr algn="ctr"/>
            <a:r>
              <a:rPr lang="en-US" altLang="zh-CN" sz="3200" b="1" dirty="0">
                <a:solidFill>
                  <a:srgbClr val="FFC000"/>
                </a:solidFill>
              </a:rPr>
              <a:t>National Museum of China</a:t>
            </a:r>
            <a:endParaRPr lang="zh-CN" altLang="en-US" sz="2000" dirty="0"/>
          </a:p>
        </p:txBody>
      </p:sp>
      <p:pic>
        <p:nvPicPr>
          <p:cNvPr id="8" name="图片 6">
            <a:hlinkClick r:id="rId2" action="ppaction://hlinksldjump"/>
            <a:extLst>
              <a:ext uri="{FF2B5EF4-FFF2-40B4-BE49-F238E27FC236}">
                <a16:creationId xmlns:a16="http://schemas.microsoft.com/office/drawing/2014/main" xmlns="" id="{C49D9D87-7566-46B0-B500-77E4324107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00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8140" y="889491"/>
            <a:ext cx="11233954" cy="4893647"/>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Date: July 3, 2016 – April 19, 2017 </a:t>
            </a:r>
          </a:p>
          <a:p>
            <a:r>
              <a:rPr lang="en-US" altLang="zh-CN" sz="2400" dirty="0">
                <a:solidFill>
                  <a:schemeClr val="bg1"/>
                </a:solidFill>
                <a:latin typeface="Times New Roman" panose="02020603050405020304" pitchFamily="18" charset="0"/>
                <a:cs typeface="Times New Roman" panose="02020603050405020304" pitchFamily="18" charset="0"/>
              </a:rPr>
              <a:t>	Venue: Gallery N17</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The National Museum of China boasts a rich collection of porcelain, and over 100 pieces (sets) of them are selected to be on display. The exhibits span from the Western Zhou Dynasty to the late Qing Dynasty. </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The Mediterranean World from the Collections of the </a:t>
            </a:r>
            <a:r>
              <a:rPr lang="en-US" altLang="zh-CN" sz="2400" dirty="0" err="1">
                <a:solidFill>
                  <a:schemeClr val="bg1"/>
                </a:solidFill>
                <a:latin typeface="Times New Roman" panose="02020603050405020304" pitchFamily="18" charset="0"/>
                <a:cs typeface="Times New Roman" panose="02020603050405020304" pitchFamily="18" charset="0"/>
              </a:rPr>
              <a:t>Musée</a:t>
            </a:r>
            <a:r>
              <a:rPr lang="en-US" altLang="zh-CN" sz="2400" dirty="0">
                <a:solidFill>
                  <a:schemeClr val="bg1"/>
                </a:solidFill>
                <a:latin typeface="Times New Roman" panose="02020603050405020304" pitchFamily="18" charset="0"/>
                <a:cs typeface="Times New Roman" panose="02020603050405020304" pitchFamily="18" charset="0"/>
              </a:rPr>
              <a:t> du Louvre </a:t>
            </a:r>
          </a:p>
          <a:p>
            <a:r>
              <a:rPr lang="en-US" altLang="zh-CN" sz="2400" dirty="0">
                <a:solidFill>
                  <a:schemeClr val="bg1"/>
                </a:solidFill>
                <a:latin typeface="Times New Roman" panose="02020603050405020304" pitchFamily="18" charset="0"/>
                <a:cs typeface="Times New Roman" panose="02020603050405020304" pitchFamily="18" charset="0"/>
              </a:rPr>
              <a:t>	Date : 	October 29, 2015 – February 9, 2016</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Venue : Gallery N2</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The Mediterranean region has seen the convergence (</a:t>
            </a:r>
            <a:r>
              <a:rPr lang="zh-CN" altLang="zh-CN" sz="2400" dirty="0">
                <a:solidFill>
                  <a:schemeClr val="bg1"/>
                </a:solidFill>
                <a:latin typeface="Times New Roman" panose="02020603050405020304" pitchFamily="18" charset="0"/>
                <a:cs typeface="Times New Roman" panose="02020603050405020304" pitchFamily="18" charset="0"/>
              </a:rPr>
              <a:t>汇集</a:t>
            </a:r>
            <a:r>
              <a:rPr lang="en-US" altLang="zh-CN" sz="2400" dirty="0">
                <a:solidFill>
                  <a:schemeClr val="bg1"/>
                </a:solidFill>
                <a:latin typeface="Times New Roman" panose="02020603050405020304" pitchFamily="18" charset="0"/>
                <a:cs typeface="Times New Roman" panose="02020603050405020304" pitchFamily="18" charset="0"/>
              </a:rPr>
              <a:t>) of diversified cultures, and its complicated and multi-faceted (</a:t>
            </a:r>
            <a:r>
              <a:rPr lang="zh-CN" altLang="zh-CN" sz="2400" dirty="0">
                <a:solidFill>
                  <a:schemeClr val="bg1"/>
                </a:solidFill>
                <a:latin typeface="Times New Roman" panose="02020603050405020304" pitchFamily="18" charset="0"/>
                <a:cs typeface="Times New Roman" panose="02020603050405020304" pitchFamily="18" charset="0"/>
              </a:rPr>
              <a:t>多方面的</a:t>
            </a:r>
            <a:r>
              <a:rPr lang="en-US" altLang="zh-CN" sz="2400" dirty="0">
                <a:solidFill>
                  <a:schemeClr val="bg1"/>
                </a:solidFill>
                <a:latin typeface="Times New Roman" panose="02020603050405020304" pitchFamily="18" charset="0"/>
                <a:cs typeface="Times New Roman" panose="02020603050405020304" pitchFamily="18" charset="0"/>
              </a:rPr>
              <a:t>)  history of civilization has made an important contribution to the development of humanity and world civilization. The exhibition shows the development of civilizations in important historic periods around this region. </a:t>
            </a:r>
          </a:p>
        </p:txBody>
      </p:sp>
      <p:pic>
        <p:nvPicPr>
          <p:cNvPr id="4" name="图片 6">
            <a:hlinkClick r:id="rId2" action="ppaction://hlinksldjump"/>
            <a:extLst>
              <a:ext uri="{FF2B5EF4-FFF2-40B4-BE49-F238E27FC236}">
                <a16:creationId xmlns:a16="http://schemas.microsoft.com/office/drawing/2014/main" xmlns="" id="{1A7D7EB6-759D-4BCF-A8E4-980181CD91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a:cxnSpLocks/>
          </p:cNvCxnSpPr>
          <p:nvPr/>
        </p:nvCxnSpPr>
        <p:spPr>
          <a:xfrm>
            <a:off x="3131638" y="2074509"/>
            <a:ext cx="4883332" cy="436038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 name="直接箭头连接符 20"/>
          <p:cNvCxnSpPr>
            <a:cxnSpLocks/>
          </p:cNvCxnSpPr>
          <p:nvPr/>
        </p:nvCxnSpPr>
        <p:spPr>
          <a:xfrm>
            <a:off x="3131638" y="3054783"/>
            <a:ext cx="4883332" cy="292268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2" name="直接箭头连接符 21"/>
          <p:cNvCxnSpPr>
            <a:cxnSpLocks/>
          </p:cNvCxnSpPr>
          <p:nvPr/>
        </p:nvCxnSpPr>
        <p:spPr>
          <a:xfrm>
            <a:off x="3137843" y="3524902"/>
            <a:ext cx="4877127" cy="150734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直接箭头连接符 22"/>
          <p:cNvCxnSpPr>
            <a:cxnSpLocks/>
          </p:cNvCxnSpPr>
          <p:nvPr/>
        </p:nvCxnSpPr>
        <p:spPr>
          <a:xfrm>
            <a:off x="3131638" y="2593393"/>
            <a:ext cx="4883332" cy="285482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4" name="直接箭头连接符 23"/>
          <p:cNvCxnSpPr>
            <a:cxnSpLocks/>
          </p:cNvCxnSpPr>
          <p:nvPr/>
        </p:nvCxnSpPr>
        <p:spPr>
          <a:xfrm>
            <a:off x="3105875" y="4027155"/>
            <a:ext cx="4909095" cy="51852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28" name="组合 27"/>
          <p:cNvGrpSpPr/>
          <p:nvPr/>
        </p:nvGrpSpPr>
        <p:grpSpPr>
          <a:xfrm>
            <a:off x="647083" y="378347"/>
            <a:ext cx="2562275" cy="671520"/>
            <a:chOff x="147058" y="547680"/>
            <a:chExt cx="7382747" cy="896162"/>
          </a:xfrm>
        </p:grpSpPr>
        <p:sp>
          <p:nvSpPr>
            <p:cNvPr id="29" name="圆角矩形 28"/>
            <p:cNvSpPr/>
            <p:nvPr/>
          </p:nvSpPr>
          <p:spPr>
            <a:xfrm>
              <a:off x="147058" y="821094"/>
              <a:ext cx="7382747" cy="622748"/>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30" name="文本框 29"/>
            <p:cNvSpPr txBox="1"/>
            <p:nvPr/>
          </p:nvSpPr>
          <p:spPr>
            <a:xfrm>
              <a:off x="433220" y="547680"/>
              <a:ext cx="6872649"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25" name="矩形 24">
            <a:extLst>
              <a:ext uri="{FF2B5EF4-FFF2-40B4-BE49-F238E27FC236}">
                <a16:creationId xmlns:a16="http://schemas.microsoft.com/office/drawing/2014/main" xmlns="" id="{61F76BAA-42E9-406A-B701-AA32ADDFFB74}"/>
              </a:ext>
            </a:extLst>
          </p:cNvPr>
          <p:cNvSpPr/>
          <p:nvPr/>
        </p:nvSpPr>
        <p:spPr>
          <a:xfrm>
            <a:off x="924673" y="1222844"/>
            <a:ext cx="11267327" cy="523220"/>
          </a:xfrm>
          <a:prstGeom prst="rect">
            <a:avLst/>
          </a:prstGeom>
        </p:spPr>
        <p:txBody>
          <a:bodyPr wrap="square">
            <a:spAutoFit/>
          </a:bodyPr>
          <a:lstStyle/>
          <a:p>
            <a:r>
              <a:rPr lang="en-US" altLang="zh-CN" sz="2800" b="1" dirty="0">
                <a:solidFill>
                  <a:srgbClr val="FFC000"/>
                </a:solidFill>
              </a:rPr>
              <a:t>Exercise 3: Match the following two groups of words and phrases.</a:t>
            </a:r>
            <a:endParaRPr lang="zh-CN" altLang="en-US" dirty="0"/>
          </a:p>
        </p:txBody>
      </p:sp>
      <p:graphicFrame>
        <p:nvGraphicFramePr>
          <p:cNvPr id="2" name="表格 1">
            <a:extLst>
              <a:ext uri="{FF2B5EF4-FFF2-40B4-BE49-F238E27FC236}">
                <a16:creationId xmlns:a16="http://schemas.microsoft.com/office/drawing/2014/main" xmlns="" id="{1287DB19-CE21-4D11-89A2-E8B5A6F2D0E1}"/>
              </a:ext>
            </a:extLst>
          </p:cNvPr>
          <p:cNvGraphicFramePr>
            <a:graphicFrameLocks noGrp="1"/>
          </p:cNvGraphicFramePr>
          <p:nvPr>
            <p:extLst>
              <p:ext uri="{D42A27DB-BD31-4B8C-83A1-F6EECF244321}">
                <p14:modId xmlns:p14="http://schemas.microsoft.com/office/powerpoint/2010/main" val="3321593148"/>
              </p:ext>
            </p:extLst>
          </p:nvPr>
        </p:nvGraphicFramePr>
        <p:xfrm>
          <a:off x="1158721" y="1934572"/>
          <a:ext cx="2037624" cy="4676040"/>
        </p:xfrm>
        <a:graphic>
          <a:graphicData uri="http://schemas.openxmlformats.org/drawingml/2006/table">
            <a:tbl>
              <a:tblPr firstRow="1" firstCol="1" bandRow="1">
                <a:tableStyleId>{5C22544A-7EE6-4342-B048-85BDC9FD1C3A}</a:tableStyleId>
              </a:tblPr>
              <a:tblGrid>
                <a:gridCol w="2037624">
                  <a:extLst>
                    <a:ext uri="{9D8B030D-6E8A-4147-A177-3AD203B41FA5}">
                      <a16:colId xmlns:a16="http://schemas.microsoft.com/office/drawing/2014/main" xmlns="" val="3309058995"/>
                    </a:ext>
                  </a:extLst>
                </a:gridCol>
              </a:tblGrid>
              <a:tr h="467604">
                <a:tc>
                  <a:txBody>
                    <a:bodyPr/>
                    <a:lstStyle/>
                    <a:p>
                      <a:pPr marL="0" algn="l" defTabSz="914400" rtl="0" eaLnBrk="1" fontAlgn="b" latinLnBrk="0" hangingPunct="1"/>
                      <a:r>
                        <a:rPr lang="en-US" altLang="zh-CN" sz="2400" kern="1200">
                          <a:solidFill>
                            <a:schemeClr val="bg1"/>
                          </a:solidFill>
                          <a:latin typeface="Times New Roman" panose="02020603050405020304" pitchFamily="18" charset="0"/>
                          <a:ea typeface="+mn-ea"/>
                          <a:cs typeface="Times New Roman" panose="02020603050405020304" pitchFamily="18" charset="0"/>
                        </a:rPr>
                        <a:t>1. </a:t>
                      </a:r>
                      <a:r>
                        <a:rPr lang="zh-CN" altLang="en-US" sz="2400" kern="1200">
                          <a:solidFill>
                            <a:schemeClr val="bg1"/>
                          </a:solidFill>
                          <a:latin typeface="Times New Roman" panose="02020603050405020304" pitchFamily="18" charset="0"/>
                          <a:ea typeface="+mn-ea"/>
                          <a:cs typeface="Times New Roman" panose="02020603050405020304" pitchFamily="18" charset="0"/>
                        </a:rPr>
                        <a:t>文明</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43011862"/>
                  </a:ext>
                </a:extLst>
              </a:tr>
              <a:tr h="467604">
                <a:tc>
                  <a:txBody>
                    <a:bodyPr/>
                    <a:lstStyle/>
                    <a:p>
                      <a:pPr marL="0" algn="l" defTabSz="914400" rtl="0" eaLnBrk="1" fontAlgn="b" latinLnBrk="0" hangingPunct="1"/>
                      <a:r>
                        <a:rPr lang="en-US" altLang="zh-CN" sz="2400" kern="1200">
                          <a:solidFill>
                            <a:schemeClr val="bg1"/>
                          </a:solidFill>
                          <a:latin typeface="Times New Roman" panose="02020603050405020304" pitchFamily="18" charset="0"/>
                          <a:ea typeface="+mn-ea"/>
                          <a:cs typeface="Times New Roman" panose="02020603050405020304" pitchFamily="18" charset="0"/>
                        </a:rPr>
                        <a:t>2. </a:t>
                      </a:r>
                      <a:r>
                        <a:rPr lang="zh-CN" altLang="en-US" sz="2400" kern="1200">
                          <a:solidFill>
                            <a:schemeClr val="bg1"/>
                          </a:solidFill>
                          <a:latin typeface="Times New Roman" panose="02020603050405020304" pitchFamily="18" charset="0"/>
                          <a:ea typeface="+mn-ea"/>
                          <a:cs typeface="Times New Roman" panose="02020603050405020304" pitchFamily="18" charset="0"/>
                        </a:rPr>
                        <a:t>文化交流</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94866926"/>
                  </a:ext>
                </a:extLst>
              </a:tr>
              <a:tr h="467604">
                <a:tc>
                  <a:txBody>
                    <a:bodyPr/>
                    <a:lstStyle/>
                    <a:p>
                      <a:pPr marL="0" algn="l" defTabSz="914400" rtl="0" eaLnBrk="1" fontAlgn="b" latinLnBrk="0" hangingPunct="1"/>
                      <a:r>
                        <a:rPr lang="en-US" altLang="zh-CN" sz="2400" kern="1200">
                          <a:solidFill>
                            <a:schemeClr val="bg1"/>
                          </a:solidFill>
                          <a:latin typeface="Times New Roman" panose="02020603050405020304" pitchFamily="18" charset="0"/>
                          <a:ea typeface="+mn-ea"/>
                          <a:cs typeface="Times New Roman" panose="02020603050405020304" pitchFamily="18" charset="0"/>
                        </a:rPr>
                        <a:t>3. </a:t>
                      </a:r>
                      <a:r>
                        <a:rPr lang="zh-CN" altLang="en-US" sz="2400" kern="1200">
                          <a:solidFill>
                            <a:schemeClr val="bg1"/>
                          </a:solidFill>
                          <a:latin typeface="Times New Roman" panose="02020603050405020304" pitchFamily="18" charset="0"/>
                          <a:ea typeface="+mn-ea"/>
                          <a:cs typeface="Times New Roman" panose="02020603050405020304" pitchFamily="18" charset="0"/>
                        </a:rPr>
                        <a:t>遗迹</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6659209"/>
                  </a:ext>
                </a:extLst>
              </a:tr>
              <a:tr h="467604">
                <a:tc>
                  <a:txBody>
                    <a:bodyPr/>
                    <a:lstStyle/>
                    <a:p>
                      <a:pPr marL="0" algn="l" defTabSz="914400" rtl="0" eaLnBrk="1" fontAlgn="b" latinLnBrk="0" hangingPunct="1"/>
                      <a:r>
                        <a:rPr lang="en-US" altLang="zh-CN" sz="2400" kern="1200" dirty="0">
                          <a:solidFill>
                            <a:schemeClr val="bg1"/>
                          </a:solidFill>
                          <a:latin typeface="Times New Roman" panose="02020603050405020304" pitchFamily="18" charset="0"/>
                          <a:ea typeface="+mn-ea"/>
                          <a:cs typeface="Times New Roman" panose="02020603050405020304" pitchFamily="18" charset="0"/>
                        </a:rPr>
                        <a:t>4. </a:t>
                      </a:r>
                      <a:r>
                        <a:rPr lang="zh-CN" altLang="en-US" sz="2400" kern="1200" dirty="0">
                          <a:solidFill>
                            <a:schemeClr val="bg1"/>
                          </a:solidFill>
                          <a:latin typeface="Times New Roman" panose="02020603050405020304" pitchFamily="18" charset="0"/>
                          <a:ea typeface="+mn-ea"/>
                          <a:cs typeface="Times New Roman" panose="02020603050405020304" pitchFamily="18" charset="0"/>
                        </a:rPr>
                        <a:t>举办地点</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12425083"/>
                  </a:ext>
                </a:extLst>
              </a:tr>
              <a:tr h="467604">
                <a:tc>
                  <a:txBody>
                    <a:bodyPr/>
                    <a:lstStyle/>
                    <a:p>
                      <a:pPr marL="0" algn="l" defTabSz="914400" rtl="0" eaLnBrk="1" fontAlgn="b" latinLnBrk="0" hangingPunct="1"/>
                      <a:r>
                        <a:rPr lang="en-US" altLang="zh-CN" sz="2400" kern="1200">
                          <a:solidFill>
                            <a:schemeClr val="bg1"/>
                          </a:solidFill>
                          <a:latin typeface="Times New Roman" panose="02020603050405020304" pitchFamily="18" charset="0"/>
                          <a:ea typeface="+mn-ea"/>
                          <a:cs typeface="Times New Roman" panose="02020603050405020304" pitchFamily="18" charset="0"/>
                        </a:rPr>
                        <a:t>5. </a:t>
                      </a:r>
                      <a:r>
                        <a:rPr lang="zh-CN" altLang="en-US" sz="2400" kern="1200">
                          <a:solidFill>
                            <a:schemeClr val="bg1"/>
                          </a:solidFill>
                          <a:latin typeface="Times New Roman" panose="02020603050405020304" pitchFamily="18" charset="0"/>
                          <a:ea typeface="+mn-ea"/>
                          <a:cs typeface="Times New Roman" panose="02020603050405020304" pitchFamily="18" charset="0"/>
                        </a:rPr>
                        <a:t>瓷器</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01351104"/>
                  </a:ext>
                </a:extLst>
              </a:tr>
              <a:tr h="467604">
                <a:tc>
                  <a:txBody>
                    <a:bodyPr/>
                    <a:lstStyle/>
                    <a:p>
                      <a:pPr marL="0" algn="l" defTabSz="914400" rtl="0" eaLnBrk="1" fontAlgn="b" latinLnBrk="0" hangingPunct="1"/>
                      <a:r>
                        <a:rPr lang="en-US" altLang="zh-CN" sz="2400" kern="1200">
                          <a:solidFill>
                            <a:schemeClr val="bg1"/>
                          </a:solidFill>
                          <a:latin typeface="Times New Roman" panose="02020603050405020304" pitchFamily="18" charset="0"/>
                          <a:ea typeface="+mn-ea"/>
                          <a:cs typeface="Times New Roman" panose="02020603050405020304" pitchFamily="18" charset="0"/>
                        </a:rPr>
                        <a:t>6. </a:t>
                      </a:r>
                      <a:r>
                        <a:rPr lang="zh-CN" altLang="en-US" sz="2400" kern="1200">
                          <a:solidFill>
                            <a:schemeClr val="bg1"/>
                          </a:solidFill>
                          <a:latin typeface="Times New Roman" panose="02020603050405020304" pitchFamily="18" charset="0"/>
                          <a:ea typeface="+mn-ea"/>
                          <a:cs typeface="Times New Roman" panose="02020603050405020304" pitchFamily="18" charset="0"/>
                        </a:rPr>
                        <a:t>博物馆</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71608996"/>
                  </a:ext>
                </a:extLst>
              </a:tr>
              <a:tr h="467604">
                <a:tc>
                  <a:txBody>
                    <a:bodyPr/>
                    <a:lstStyle/>
                    <a:p>
                      <a:pPr marL="0" algn="l" defTabSz="914400" rtl="0" eaLnBrk="1" fontAlgn="b" latinLnBrk="0" hangingPunct="1"/>
                      <a:r>
                        <a:rPr lang="en-US" altLang="zh-CN" sz="2400" kern="1200">
                          <a:solidFill>
                            <a:schemeClr val="bg1"/>
                          </a:solidFill>
                          <a:latin typeface="Times New Roman" panose="02020603050405020304" pitchFamily="18" charset="0"/>
                          <a:ea typeface="+mn-ea"/>
                          <a:cs typeface="Times New Roman" panose="02020603050405020304" pitchFamily="18" charset="0"/>
                        </a:rPr>
                        <a:t>7. </a:t>
                      </a:r>
                      <a:r>
                        <a:rPr lang="zh-CN" altLang="en-US" sz="2400" kern="1200">
                          <a:solidFill>
                            <a:schemeClr val="bg1"/>
                          </a:solidFill>
                          <a:latin typeface="Times New Roman" panose="02020603050405020304" pitchFamily="18" charset="0"/>
                          <a:ea typeface="+mn-ea"/>
                          <a:cs typeface="Times New Roman" panose="02020603050405020304" pitchFamily="18" charset="0"/>
                        </a:rPr>
                        <a:t>收藏品</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5653872"/>
                  </a:ext>
                </a:extLst>
              </a:tr>
              <a:tr h="467604">
                <a:tc>
                  <a:txBody>
                    <a:bodyPr/>
                    <a:lstStyle/>
                    <a:p>
                      <a:pPr marL="0" algn="l" defTabSz="914400" rtl="0" eaLnBrk="1" fontAlgn="b" latinLnBrk="0" hangingPunct="1"/>
                      <a:r>
                        <a:rPr lang="en-US" altLang="zh-CN" sz="2400" kern="1200">
                          <a:solidFill>
                            <a:schemeClr val="bg1"/>
                          </a:solidFill>
                          <a:latin typeface="Times New Roman" panose="02020603050405020304" pitchFamily="18" charset="0"/>
                          <a:ea typeface="+mn-ea"/>
                          <a:cs typeface="Times New Roman" panose="02020603050405020304" pitchFamily="18" charset="0"/>
                        </a:rPr>
                        <a:t>8. </a:t>
                      </a:r>
                      <a:r>
                        <a:rPr lang="zh-CN" altLang="en-US" sz="2400" kern="1200">
                          <a:solidFill>
                            <a:schemeClr val="bg1"/>
                          </a:solidFill>
                          <a:latin typeface="Times New Roman" panose="02020603050405020304" pitchFamily="18" charset="0"/>
                          <a:ea typeface="+mn-ea"/>
                          <a:cs typeface="Times New Roman" panose="02020603050405020304" pitchFamily="18" charset="0"/>
                        </a:rPr>
                        <a:t>展览，陈列</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942939"/>
                  </a:ext>
                </a:extLst>
              </a:tr>
              <a:tr h="467604">
                <a:tc>
                  <a:txBody>
                    <a:bodyPr/>
                    <a:lstStyle/>
                    <a:p>
                      <a:pPr marL="0" algn="l" defTabSz="914400" rtl="0" eaLnBrk="1" fontAlgn="b" latinLnBrk="0" hangingPunct="1"/>
                      <a:r>
                        <a:rPr lang="en-US" altLang="zh-CN" sz="2400" kern="1200">
                          <a:solidFill>
                            <a:schemeClr val="bg1"/>
                          </a:solidFill>
                          <a:latin typeface="Times New Roman" panose="02020603050405020304" pitchFamily="18" charset="0"/>
                          <a:ea typeface="+mn-ea"/>
                          <a:cs typeface="Times New Roman" panose="02020603050405020304" pitchFamily="18" charset="0"/>
                        </a:rPr>
                        <a:t>9. </a:t>
                      </a:r>
                      <a:r>
                        <a:rPr lang="zh-CN" altLang="en-US" sz="2400" kern="1200">
                          <a:solidFill>
                            <a:schemeClr val="bg1"/>
                          </a:solidFill>
                          <a:latin typeface="Times New Roman" panose="02020603050405020304" pitchFamily="18" charset="0"/>
                          <a:ea typeface="+mn-ea"/>
                          <a:cs typeface="Times New Roman" panose="02020603050405020304" pitchFamily="18" charset="0"/>
                        </a:rPr>
                        <a:t>历史</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64237788"/>
                  </a:ext>
                </a:extLst>
              </a:tr>
              <a:tr h="467604">
                <a:tc>
                  <a:txBody>
                    <a:bodyPr/>
                    <a:lstStyle/>
                    <a:p>
                      <a:pPr marL="0" algn="l" defTabSz="914400" rtl="0" eaLnBrk="1" fontAlgn="b" latinLnBrk="0" hangingPunct="1"/>
                      <a:r>
                        <a:rPr lang="en-US" altLang="zh-CN" sz="2400" kern="1200" dirty="0">
                          <a:solidFill>
                            <a:schemeClr val="bg1"/>
                          </a:solidFill>
                          <a:latin typeface="Times New Roman" panose="02020603050405020304" pitchFamily="18" charset="0"/>
                          <a:ea typeface="+mn-ea"/>
                          <a:cs typeface="Times New Roman" panose="02020603050405020304" pitchFamily="18" charset="0"/>
                        </a:rPr>
                        <a:t>10. </a:t>
                      </a:r>
                      <a:r>
                        <a:rPr lang="zh-CN" altLang="en-US" sz="2400" kern="1200" dirty="0">
                          <a:solidFill>
                            <a:schemeClr val="bg1"/>
                          </a:solidFill>
                          <a:latin typeface="Times New Roman" panose="02020603050405020304" pitchFamily="18" charset="0"/>
                          <a:ea typeface="+mn-ea"/>
                          <a:cs typeface="Times New Roman" panose="02020603050405020304" pitchFamily="18" charset="0"/>
                        </a:rPr>
                        <a:t>艺术</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9669759"/>
                  </a:ext>
                </a:extLst>
              </a:tr>
            </a:tbl>
          </a:graphicData>
        </a:graphic>
      </p:graphicFrame>
      <p:graphicFrame>
        <p:nvGraphicFramePr>
          <p:cNvPr id="3" name="表格 2">
            <a:extLst>
              <a:ext uri="{FF2B5EF4-FFF2-40B4-BE49-F238E27FC236}">
                <a16:creationId xmlns:a16="http://schemas.microsoft.com/office/drawing/2014/main" xmlns="" id="{6FC5C628-1ABF-4BA9-A6C0-AA08318A1BBB}"/>
              </a:ext>
            </a:extLst>
          </p:cNvPr>
          <p:cNvGraphicFramePr>
            <a:graphicFrameLocks noGrp="1"/>
          </p:cNvGraphicFramePr>
          <p:nvPr>
            <p:extLst>
              <p:ext uri="{D42A27DB-BD31-4B8C-83A1-F6EECF244321}">
                <p14:modId xmlns:p14="http://schemas.microsoft.com/office/powerpoint/2010/main" val="3206203603"/>
              </p:ext>
            </p:extLst>
          </p:nvPr>
        </p:nvGraphicFramePr>
        <p:xfrm>
          <a:off x="8014970" y="1926806"/>
          <a:ext cx="4177030" cy="4738200"/>
        </p:xfrm>
        <a:graphic>
          <a:graphicData uri="http://schemas.openxmlformats.org/drawingml/2006/table">
            <a:tbl>
              <a:tblPr firstRow="1" firstCol="1" bandRow="1">
                <a:tableStyleId>{5C22544A-7EE6-4342-B048-85BDC9FD1C3A}</a:tableStyleId>
              </a:tblPr>
              <a:tblGrid>
                <a:gridCol w="4177030">
                  <a:extLst>
                    <a:ext uri="{9D8B030D-6E8A-4147-A177-3AD203B41FA5}">
                      <a16:colId xmlns:a16="http://schemas.microsoft.com/office/drawing/2014/main" xmlns="" val="3926250215"/>
                    </a:ext>
                  </a:extLst>
                </a:gridCol>
              </a:tblGrid>
              <a:tr h="473820">
                <a:tc>
                  <a:txBody>
                    <a:bodyPr/>
                    <a:lstStyle/>
                    <a:p>
                      <a:pPr marL="0" algn="l" defTabSz="914400" rtl="0" eaLnBrk="1" fontAlgn="b" latinLnBrk="0" hangingPunct="1"/>
                      <a:r>
                        <a:rPr lang="en-US" sz="2400" kern="1200">
                          <a:solidFill>
                            <a:schemeClr val="bg1"/>
                          </a:solidFill>
                          <a:latin typeface="Times New Roman" panose="02020603050405020304" pitchFamily="18" charset="0"/>
                          <a:ea typeface="+mn-ea"/>
                          <a:cs typeface="Times New Roman" panose="02020603050405020304" pitchFamily="18" charset="0"/>
                        </a:rPr>
                        <a:t>a. museum</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17299039"/>
                  </a:ext>
                </a:extLst>
              </a:tr>
              <a:tr h="473820">
                <a:tc>
                  <a:txBody>
                    <a:bodyPr/>
                    <a:lstStyle/>
                    <a:p>
                      <a:pPr marL="0" algn="l" defTabSz="914400" rtl="0" eaLnBrk="1" fontAlgn="b" latinLnBrk="0" hangingPunct="1"/>
                      <a:r>
                        <a:rPr lang="en-US" sz="2400" kern="1200">
                          <a:solidFill>
                            <a:schemeClr val="bg1"/>
                          </a:solidFill>
                          <a:latin typeface="Times New Roman" panose="02020603050405020304" pitchFamily="18" charset="0"/>
                          <a:ea typeface="+mn-ea"/>
                          <a:cs typeface="Times New Roman" panose="02020603050405020304" pitchFamily="18" charset="0"/>
                        </a:rPr>
                        <a:t>b. display</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72456290"/>
                  </a:ext>
                </a:extLst>
              </a:tr>
              <a:tr h="473820">
                <a:tc>
                  <a:txBody>
                    <a:bodyPr/>
                    <a:lstStyle/>
                    <a:p>
                      <a:pPr marL="0" algn="l" defTabSz="914400" rtl="0" eaLnBrk="1" fontAlgn="b" latinLnBrk="0" hangingPunct="1"/>
                      <a:r>
                        <a:rPr lang="en-US" sz="2400" kern="1200">
                          <a:solidFill>
                            <a:schemeClr val="bg1"/>
                          </a:solidFill>
                          <a:latin typeface="Times New Roman" panose="02020603050405020304" pitchFamily="18" charset="0"/>
                          <a:ea typeface="+mn-ea"/>
                          <a:cs typeface="Times New Roman" panose="02020603050405020304" pitchFamily="18" charset="0"/>
                        </a:rPr>
                        <a:t>c. collection</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6764382"/>
                  </a:ext>
                </a:extLst>
              </a:tr>
              <a:tr h="473820">
                <a:tc>
                  <a:txBody>
                    <a:bodyPr/>
                    <a:lstStyle/>
                    <a:p>
                      <a:pPr marL="0" algn="l" defTabSz="914400" rtl="0" eaLnBrk="1" fontAlgn="b" latinLnBrk="0" hangingPunct="1"/>
                      <a:r>
                        <a:rPr lang="en-US" sz="2400" kern="1200" dirty="0">
                          <a:solidFill>
                            <a:schemeClr val="bg1"/>
                          </a:solidFill>
                          <a:latin typeface="Times New Roman" panose="02020603050405020304" pitchFamily="18" charset="0"/>
                          <a:ea typeface="+mn-ea"/>
                          <a:cs typeface="Times New Roman" panose="02020603050405020304" pitchFamily="18" charset="0"/>
                        </a:rPr>
                        <a:t>d. history</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62370349"/>
                  </a:ext>
                </a:extLst>
              </a:tr>
              <a:tr h="473820">
                <a:tc>
                  <a:txBody>
                    <a:bodyPr/>
                    <a:lstStyle/>
                    <a:p>
                      <a:pPr marL="0" algn="l" defTabSz="914400" rtl="0" eaLnBrk="1" fontAlgn="b" latinLnBrk="0" hangingPunct="1"/>
                      <a:r>
                        <a:rPr lang="en-US" sz="2400" kern="1200" dirty="0">
                          <a:solidFill>
                            <a:schemeClr val="bg1"/>
                          </a:solidFill>
                          <a:latin typeface="Times New Roman" panose="02020603050405020304" pitchFamily="18" charset="0"/>
                          <a:ea typeface="+mn-ea"/>
                          <a:cs typeface="Times New Roman" panose="02020603050405020304" pitchFamily="18" charset="0"/>
                        </a:rPr>
                        <a:t>e. art</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060674624"/>
                  </a:ext>
                </a:extLst>
              </a:tr>
              <a:tr h="473820">
                <a:tc>
                  <a:txBody>
                    <a:bodyPr/>
                    <a:lstStyle/>
                    <a:p>
                      <a:pPr marL="0" algn="l" defTabSz="914400" rtl="0" eaLnBrk="1" fontAlgn="b" latinLnBrk="0" hangingPunct="1"/>
                      <a:r>
                        <a:rPr lang="en-US" sz="2400" kern="1200">
                          <a:solidFill>
                            <a:schemeClr val="bg1"/>
                          </a:solidFill>
                          <a:latin typeface="Times New Roman" panose="02020603050405020304" pitchFamily="18" charset="0"/>
                          <a:ea typeface="+mn-ea"/>
                          <a:cs typeface="Times New Roman" panose="02020603050405020304" pitchFamily="18" charset="0"/>
                        </a:rPr>
                        <a:t>f. porcelain</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95075442"/>
                  </a:ext>
                </a:extLst>
              </a:tr>
              <a:tr h="473820">
                <a:tc>
                  <a:txBody>
                    <a:bodyPr/>
                    <a:lstStyle/>
                    <a:p>
                      <a:pPr marL="0" algn="l" defTabSz="914400" rtl="0" eaLnBrk="1" fontAlgn="b" latinLnBrk="0" hangingPunct="1"/>
                      <a:r>
                        <a:rPr lang="en-US" sz="2400" kern="1200">
                          <a:solidFill>
                            <a:schemeClr val="bg1"/>
                          </a:solidFill>
                          <a:latin typeface="Times New Roman" panose="02020603050405020304" pitchFamily="18" charset="0"/>
                          <a:ea typeface="+mn-ea"/>
                          <a:cs typeface="Times New Roman" panose="02020603050405020304" pitchFamily="18" charset="0"/>
                        </a:rPr>
                        <a:t>g. venue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96533385"/>
                  </a:ext>
                </a:extLst>
              </a:tr>
              <a:tr h="473820">
                <a:tc>
                  <a:txBody>
                    <a:bodyPr/>
                    <a:lstStyle/>
                    <a:p>
                      <a:pPr marL="0" algn="l" defTabSz="914400" rtl="0" eaLnBrk="1" fontAlgn="b" latinLnBrk="0" hangingPunct="1"/>
                      <a:r>
                        <a:rPr lang="en-US" sz="2400" kern="1200">
                          <a:solidFill>
                            <a:schemeClr val="bg1"/>
                          </a:solidFill>
                          <a:latin typeface="Times New Roman" panose="02020603050405020304" pitchFamily="18" charset="0"/>
                          <a:ea typeface="+mn-ea"/>
                          <a:cs typeface="Times New Roman" panose="02020603050405020304" pitchFamily="18" charset="0"/>
                        </a:rPr>
                        <a:t>h. cultural exchange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24718495"/>
                  </a:ext>
                </a:extLst>
              </a:tr>
              <a:tr h="473820">
                <a:tc>
                  <a:txBody>
                    <a:bodyPr/>
                    <a:lstStyle/>
                    <a:p>
                      <a:pPr marL="0" algn="l" defTabSz="914400" rtl="0" eaLnBrk="1" fontAlgn="b" latinLnBrk="0" hangingPunct="1"/>
                      <a:r>
                        <a:rPr lang="en-US" sz="2400" kern="1200">
                          <a:solidFill>
                            <a:schemeClr val="bg1"/>
                          </a:solidFill>
                          <a:latin typeface="Times New Roman" panose="02020603050405020304" pitchFamily="18" charset="0"/>
                          <a:ea typeface="+mn-ea"/>
                          <a:cs typeface="Times New Roman" panose="02020603050405020304" pitchFamily="18" charset="0"/>
                        </a:rPr>
                        <a:t>i. relics</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95531979"/>
                  </a:ext>
                </a:extLst>
              </a:tr>
              <a:tr h="473820">
                <a:tc>
                  <a:txBody>
                    <a:bodyPr/>
                    <a:lstStyle/>
                    <a:p>
                      <a:pPr marL="0" algn="l" defTabSz="914400" rtl="0" eaLnBrk="1" fontAlgn="b" latinLnBrk="0" hangingPunct="1"/>
                      <a:r>
                        <a:rPr lang="en-US" sz="2400" kern="1200" dirty="0">
                          <a:solidFill>
                            <a:schemeClr val="bg1"/>
                          </a:solidFill>
                          <a:latin typeface="Times New Roman" panose="02020603050405020304" pitchFamily="18" charset="0"/>
                          <a:ea typeface="+mn-ea"/>
                          <a:cs typeface="Times New Roman" panose="02020603050405020304" pitchFamily="18" charset="0"/>
                        </a:rPr>
                        <a:t>j. civilization</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13214937"/>
                  </a:ext>
                </a:extLst>
              </a:tr>
            </a:tbl>
          </a:graphicData>
        </a:graphic>
      </p:graphicFrame>
      <p:cxnSp>
        <p:nvCxnSpPr>
          <p:cNvPr id="34" name="直接箭头连接符 33">
            <a:extLst>
              <a:ext uri="{FF2B5EF4-FFF2-40B4-BE49-F238E27FC236}">
                <a16:creationId xmlns:a16="http://schemas.microsoft.com/office/drawing/2014/main" xmlns="" id="{FF68B162-287F-4848-87C9-58403CCDBE0C}"/>
              </a:ext>
            </a:extLst>
          </p:cNvPr>
          <p:cNvCxnSpPr>
            <a:cxnSpLocks/>
          </p:cNvCxnSpPr>
          <p:nvPr/>
        </p:nvCxnSpPr>
        <p:spPr>
          <a:xfrm flipV="1">
            <a:off x="3105875" y="2138641"/>
            <a:ext cx="4909095" cy="234396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5" name="直接箭头连接符 34">
            <a:extLst>
              <a:ext uri="{FF2B5EF4-FFF2-40B4-BE49-F238E27FC236}">
                <a16:creationId xmlns:a16="http://schemas.microsoft.com/office/drawing/2014/main" xmlns="" id="{85B53D2C-FD84-419C-8BFB-66107BC9543E}"/>
              </a:ext>
            </a:extLst>
          </p:cNvPr>
          <p:cNvCxnSpPr>
            <a:cxnSpLocks/>
          </p:cNvCxnSpPr>
          <p:nvPr/>
        </p:nvCxnSpPr>
        <p:spPr>
          <a:xfrm flipV="1">
            <a:off x="3076565" y="3524902"/>
            <a:ext cx="4938405" cy="231258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6" name="直接箭头连接符 35">
            <a:extLst>
              <a:ext uri="{FF2B5EF4-FFF2-40B4-BE49-F238E27FC236}">
                <a16:creationId xmlns:a16="http://schemas.microsoft.com/office/drawing/2014/main" xmlns="" id="{B2961BE0-33E8-41BE-BA85-E9B305C8BAB3}"/>
              </a:ext>
            </a:extLst>
          </p:cNvPr>
          <p:cNvCxnSpPr>
            <a:cxnSpLocks/>
          </p:cNvCxnSpPr>
          <p:nvPr/>
        </p:nvCxnSpPr>
        <p:spPr>
          <a:xfrm flipV="1">
            <a:off x="3105875" y="3145253"/>
            <a:ext cx="4909095" cy="176765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7" name="直接箭头连接符 36">
            <a:extLst>
              <a:ext uri="{FF2B5EF4-FFF2-40B4-BE49-F238E27FC236}">
                <a16:creationId xmlns:a16="http://schemas.microsoft.com/office/drawing/2014/main" xmlns="" id="{36620C59-8923-47D1-B6C7-398C9656F537}"/>
              </a:ext>
            </a:extLst>
          </p:cNvPr>
          <p:cNvCxnSpPr>
            <a:cxnSpLocks/>
          </p:cNvCxnSpPr>
          <p:nvPr/>
        </p:nvCxnSpPr>
        <p:spPr>
          <a:xfrm flipV="1">
            <a:off x="3076565" y="2592421"/>
            <a:ext cx="4938405" cy="281947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8" name="直接箭头连接符 37">
            <a:extLst>
              <a:ext uri="{FF2B5EF4-FFF2-40B4-BE49-F238E27FC236}">
                <a16:creationId xmlns:a16="http://schemas.microsoft.com/office/drawing/2014/main" xmlns="" id="{83773970-F904-47DC-8A4A-035CEA898021}"/>
              </a:ext>
            </a:extLst>
          </p:cNvPr>
          <p:cNvCxnSpPr>
            <a:cxnSpLocks/>
          </p:cNvCxnSpPr>
          <p:nvPr/>
        </p:nvCxnSpPr>
        <p:spPr>
          <a:xfrm flipV="1">
            <a:off x="3105875" y="4027155"/>
            <a:ext cx="4909095" cy="234838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8" name="图片 6">
            <a:hlinkClick r:id="rId2" action="ppaction://hlinksldjump"/>
            <a:extLst>
              <a:ext uri="{FF2B5EF4-FFF2-40B4-BE49-F238E27FC236}">
                <a16:creationId xmlns:a16="http://schemas.microsoft.com/office/drawing/2014/main" xmlns="" id="{2AFE9E4B-0F1D-4559-A4E4-7AB854FB2F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2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870448"/>
            <a:ext cx="10122171" cy="954107"/>
          </a:xfrm>
          <a:prstGeom prst="rect">
            <a:avLst/>
          </a:prstGeom>
        </p:spPr>
        <p:txBody>
          <a:bodyPr wrap="square">
            <a:spAutoFit/>
          </a:bodyPr>
          <a:lstStyle/>
          <a:p>
            <a:pPr lvl="0"/>
            <a:r>
              <a:rPr lang="en-US" altLang="zh-CN" sz="2800" b="1" dirty="0">
                <a:solidFill>
                  <a:srgbClr val="FFC000"/>
                </a:solidFill>
              </a:rPr>
              <a:t>Exercise 4: Fill in the blanks to complete each sentence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2677656"/>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Today NMC is one of the largest_______ in the world.</a:t>
            </a:r>
          </a:p>
          <a:p>
            <a:r>
              <a:rPr lang="en-US" altLang="zh-CN" sz="2400" dirty="0">
                <a:solidFill>
                  <a:schemeClr val="bg1"/>
                </a:solidFill>
                <a:latin typeface="Times New Roman" panose="02020603050405020304" pitchFamily="18" charset="0"/>
                <a:cs typeface="Times New Roman" panose="02020603050405020304" pitchFamily="18" charset="0"/>
              </a:rPr>
              <a:t>2. The venue of Ancient Chinese Porcelain Art Exhibition is _________.</a:t>
            </a:r>
          </a:p>
          <a:p>
            <a:r>
              <a:rPr lang="en-US" altLang="zh-CN" sz="2400" dirty="0">
                <a:solidFill>
                  <a:schemeClr val="bg1"/>
                </a:solidFill>
                <a:latin typeface="Times New Roman" panose="02020603050405020304" pitchFamily="18" charset="0"/>
                <a:cs typeface="Times New Roman" panose="02020603050405020304" pitchFamily="18" charset="0"/>
              </a:rPr>
              <a:t>3. The Mediterranean World from the Collections of the </a:t>
            </a:r>
            <a:r>
              <a:rPr lang="en-US" altLang="zh-CN" sz="2400" dirty="0" err="1">
                <a:solidFill>
                  <a:schemeClr val="bg1"/>
                </a:solidFill>
                <a:latin typeface="Times New Roman" panose="02020603050405020304" pitchFamily="18" charset="0"/>
                <a:cs typeface="Times New Roman" panose="02020603050405020304" pitchFamily="18" charset="0"/>
              </a:rPr>
              <a:t>Musée</a:t>
            </a:r>
            <a:r>
              <a:rPr lang="en-US" altLang="zh-CN" sz="2400" dirty="0">
                <a:solidFill>
                  <a:schemeClr val="bg1"/>
                </a:solidFill>
                <a:latin typeface="Times New Roman" panose="02020603050405020304" pitchFamily="18" charset="0"/>
                <a:cs typeface="Times New Roman" panose="02020603050405020304" pitchFamily="18" charset="0"/>
              </a:rPr>
              <a:t> du Louvre Exhibition starts from _______, 2015.</a:t>
            </a:r>
          </a:p>
          <a:p>
            <a:r>
              <a:rPr lang="en-US" altLang="zh-CN" sz="2400" dirty="0">
                <a:solidFill>
                  <a:schemeClr val="bg1"/>
                </a:solidFill>
                <a:latin typeface="Times New Roman" panose="02020603050405020304" pitchFamily="18" charset="0"/>
                <a:cs typeface="Times New Roman" panose="02020603050405020304" pitchFamily="18" charset="0"/>
              </a:rPr>
              <a:t>4. The Ancient Chinese Porcelain Art Exhibition closes on _______, 2017.</a:t>
            </a:r>
          </a:p>
          <a:p>
            <a:r>
              <a:rPr lang="en-US" altLang="zh-CN" sz="2400" dirty="0">
                <a:solidFill>
                  <a:schemeClr val="bg1"/>
                </a:solidFill>
                <a:latin typeface="Times New Roman" panose="02020603050405020304" pitchFamily="18" charset="0"/>
                <a:cs typeface="Times New Roman" panose="02020603050405020304" pitchFamily="18" charset="0"/>
              </a:rPr>
              <a:t>5. Gallery N2 is the _______for The Mediterranean World from the Collections of the </a:t>
            </a:r>
            <a:r>
              <a:rPr lang="en-US" altLang="zh-CN" sz="2400" dirty="0" err="1">
                <a:solidFill>
                  <a:schemeClr val="bg1"/>
                </a:solidFill>
                <a:latin typeface="Times New Roman" panose="02020603050405020304" pitchFamily="18" charset="0"/>
                <a:cs typeface="Times New Roman" panose="02020603050405020304" pitchFamily="18" charset="0"/>
              </a:rPr>
              <a:t>Musée</a:t>
            </a:r>
            <a:r>
              <a:rPr lang="en-US" altLang="zh-CN" sz="2400" dirty="0">
                <a:solidFill>
                  <a:schemeClr val="bg1"/>
                </a:solidFill>
                <a:latin typeface="Times New Roman" panose="02020603050405020304" pitchFamily="18" charset="0"/>
                <a:cs typeface="Times New Roman" panose="02020603050405020304" pitchFamily="18" charset="0"/>
              </a:rPr>
              <a:t> du Louvre Exhibition.</a:t>
            </a:r>
          </a:p>
        </p:txBody>
      </p:sp>
      <p:sp>
        <p:nvSpPr>
          <p:cNvPr id="10" name="矩形 9">
            <a:extLst>
              <a:ext uri="{FF2B5EF4-FFF2-40B4-BE49-F238E27FC236}">
                <a16:creationId xmlns:a16="http://schemas.microsoft.com/office/drawing/2014/main" xmlns="" id="{94D9653F-1C42-4A9C-9A44-62E17C81DE6D}"/>
              </a:ext>
            </a:extLst>
          </p:cNvPr>
          <p:cNvSpPr/>
          <p:nvPr/>
        </p:nvSpPr>
        <p:spPr>
          <a:xfrm>
            <a:off x="5400298" y="2331151"/>
            <a:ext cx="1056700"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museums</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8491993" y="2683551"/>
            <a:ext cx="1337226"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Gallery N17</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2383249" y="3434514"/>
            <a:ext cx="1217000"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October 29</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8364735" y="3800387"/>
            <a:ext cx="1032933" cy="369332"/>
          </a:xfrm>
          <a:prstGeom prst="rect">
            <a:avLst/>
          </a:prstGeom>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April 19</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xmlns="" id="{E7C17DC6-74B0-49CB-90A5-0C415D5FD0AF}"/>
              </a:ext>
            </a:extLst>
          </p:cNvPr>
          <p:cNvSpPr/>
          <p:nvPr/>
        </p:nvSpPr>
        <p:spPr>
          <a:xfrm>
            <a:off x="3667981" y="4162395"/>
            <a:ext cx="736099"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venue</a:t>
            </a:r>
            <a:endParaRPr lang="zh-CN" altLang="zh-CN" dirty="0">
              <a:solidFill>
                <a:srgbClr val="C00000"/>
              </a:solidFill>
              <a:latin typeface="Times New Roman" panose="02020603050405020304" pitchFamily="18" charset="0"/>
              <a:cs typeface="Times New Roman" panose="02020603050405020304" pitchFamily="18" charset="0"/>
            </a:endParaRPr>
          </a:p>
        </p:txBody>
      </p:sp>
      <p:pic>
        <p:nvPicPr>
          <p:cNvPr id="16" name="图片 6">
            <a:hlinkClick r:id="rId2" action="ppaction://hlinksldjump"/>
            <a:extLst>
              <a:ext uri="{FF2B5EF4-FFF2-40B4-BE49-F238E27FC236}">
                <a16:creationId xmlns:a16="http://schemas.microsoft.com/office/drawing/2014/main" xmlns="" id="{91A2A4F0-4F6B-4E97-A7CD-5B2EE2A878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38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1" descr="#wm#_48_07_*Z">
            <a:hlinkClick r:id="rId19" action="ppaction://hlinksldjump"/>
          </p:cNvPr>
          <p:cNvSpPr>
            <a:spLocks noChangeArrowheads="1"/>
          </p:cNvSpPr>
          <p:nvPr>
            <p:custDataLst>
              <p:tags r:id="rId1"/>
            </p:custDataLst>
          </p:nvPr>
        </p:nvSpPr>
        <p:spPr bwMode="auto">
          <a:xfrm>
            <a:off x="562547" y="1355154"/>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1</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3" name="MH_Others_1" descr="#wm#_48_07_*Z"/>
          <p:cNvSpPr>
            <a:spLocks noChangeArrowheads="1"/>
          </p:cNvSpPr>
          <p:nvPr>
            <p:custDataLst>
              <p:tags r:id="rId2"/>
            </p:custDataLst>
          </p:nvPr>
        </p:nvSpPr>
        <p:spPr bwMode="auto">
          <a:xfrm>
            <a:off x="532384" y="1621854"/>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4" name="MH_Entry_1">
            <a:hlinkClick r:id="rId20" action="ppaction://hlinksldjump"/>
          </p:cNvPr>
          <p:cNvSpPr txBox="1">
            <a:spLocks noChangeArrowheads="1"/>
          </p:cNvSpPr>
          <p:nvPr>
            <p:custDataLst>
              <p:tags r:id="rId3"/>
            </p:custDataLst>
          </p:nvPr>
        </p:nvSpPr>
        <p:spPr bwMode="auto">
          <a:xfrm>
            <a:off x="1156272" y="1336104"/>
            <a:ext cx="950040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    Introduction: Tour Guide</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5" name="MH_Number_2" descr="#wm#_48_07_*Z">
            <a:hlinkClick r:id="" action="ppaction://noaction"/>
          </p:cNvPr>
          <p:cNvSpPr>
            <a:spLocks noChangeArrowheads="1"/>
          </p:cNvSpPr>
          <p:nvPr>
            <p:custDataLst>
              <p:tags r:id="rId4"/>
            </p:custDataLst>
          </p:nvPr>
        </p:nvSpPr>
        <p:spPr bwMode="auto">
          <a:xfrm>
            <a:off x="562547" y="2040954"/>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2</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6" name="MH_Others_2" descr="#wm#_48_07_*Z"/>
          <p:cNvSpPr>
            <a:spLocks noChangeArrowheads="1"/>
          </p:cNvSpPr>
          <p:nvPr>
            <p:custDataLst>
              <p:tags r:id="rId5"/>
            </p:custDataLst>
          </p:nvPr>
        </p:nvSpPr>
        <p:spPr bwMode="auto">
          <a:xfrm>
            <a:off x="532384" y="2307654"/>
            <a:ext cx="169863" cy="169862"/>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7" name="MH_Entry_2">
            <a:hlinkClick r:id="rId21" action="ppaction://hlinksldjump"/>
          </p:cNvPr>
          <p:cNvSpPr txBox="1">
            <a:spLocks noChangeArrowheads="1"/>
          </p:cNvSpPr>
          <p:nvPr>
            <p:custDataLst>
              <p:tags r:id="rId6"/>
            </p:custDataLst>
          </p:nvPr>
        </p:nvSpPr>
        <p:spPr bwMode="auto">
          <a:xfrm>
            <a:off x="1148333" y="2004441"/>
            <a:ext cx="1022470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   Intensive Reading: The Corridor in the Summer Palace</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8" name="MH_Number_3" descr="#wm#_48_07_*Z">
            <a:hlinkClick r:id="rId22" action="ppaction://hlinksldjump"/>
          </p:cNvPr>
          <p:cNvSpPr>
            <a:spLocks noChangeArrowheads="1"/>
          </p:cNvSpPr>
          <p:nvPr>
            <p:custDataLst>
              <p:tags r:id="rId7"/>
            </p:custDataLst>
          </p:nvPr>
        </p:nvSpPr>
        <p:spPr bwMode="auto">
          <a:xfrm>
            <a:off x="562547" y="2913173"/>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3</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9" name="MH_Others_3" descr="#wm#_48_07_*Z"/>
          <p:cNvSpPr>
            <a:spLocks noChangeArrowheads="1"/>
          </p:cNvSpPr>
          <p:nvPr>
            <p:custDataLst>
              <p:tags r:id="rId8"/>
            </p:custDataLst>
          </p:nvPr>
        </p:nvSpPr>
        <p:spPr bwMode="auto">
          <a:xfrm>
            <a:off x="532384" y="3179873"/>
            <a:ext cx="169863" cy="169863"/>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0" name="MH_Entry_3">
            <a:hlinkClick r:id="rId23" action="ppaction://hlinksldjump"/>
          </p:cNvPr>
          <p:cNvSpPr txBox="1">
            <a:spLocks noChangeArrowheads="1"/>
          </p:cNvSpPr>
          <p:nvPr>
            <p:custDataLst>
              <p:tags r:id="rId9"/>
            </p:custDataLst>
          </p:nvPr>
        </p:nvSpPr>
        <p:spPr bwMode="auto">
          <a:xfrm>
            <a:off x="1138808" y="2875073"/>
            <a:ext cx="105761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III  Extensive Reading: Pingyao Ancient City</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1" name="MH_Number_4" descr="#wm#_48_07_*Z">
            <a:hlinkClick r:id="rId24" action="ppaction://hlinksldjump"/>
          </p:cNvPr>
          <p:cNvSpPr>
            <a:spLocks noChangeArrowheads="1"/>
          </p:cNvSpPr>
          <p:nvPr>
            <p:custDataLst>
              <p:tags r:id="rId10"/>
            </p:custDataLst>
          </p:nvPr>
        </p:nvSpPr>
        <p:spPr bwMode="auto">
          <a:xfrm>
            <a:off x="562547" y="3600561"/>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4</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2" name="MH_Others_4" descr="#wm#_48_07_*Z"/>
          <p:cNvSpPr>
            <a:spLocks noChangeArrowheads="1"/>
          </p:cNvSpPr>
          <p:nvPr>
            <p:custDataLst>
              <p:tags r:id="rId11"/>
            </p:custDataLst>
          </p:nvPr>
        </p:nvSpPr>
        <p:spPr bwMode="auto">
          <a:xfrm>
            <a:off x="532384" y="3867261"/>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3" name="MH_Entry_4">
            <a:hlinkClick r:id="rId22" action="ppaction://hlinksldjump"/>
          </p:cNvPr>
          <p:cNvSpPr txBox="1">
            <a:spLocks noChangeArrowheads="1"/>
          </p:cNvSpPr>
          <p:nvPr>
            <p:custDataLst>
              <p:tags r:id="rId12"/>
            </p:custDataLst>
          </p:nvPr>
        </p:nvSpPr>
        <p:spPr bwMode="auto">
          <a:xfrm>
            <a:off x="1138808" y="3562461"/>
            <a:ext cx="10234231"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IV   Writing: Introduction to Scenic Spot</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4" name="MH_Number_5" descr="#wm#_48_07_*Z">
            <a:hlinkClick r:id="rId25" action="ppaction://hlinksldjump"/>
          </p:cNvPr>
          <p:cNvSpPr>
            <a:spLocks noChangeArrowheads="1"/>
          </p:cNvSpPr>
          <p:nvPr>
            <p:custDataLst>
              <p:tags r:id="rId13"/>
            </p:custDataLst>
          </p:nvPr>
        </p:nvSpPr>
        <p:spPr bwMode="auto">
          <a:xfrm>
            <a:off x="562547" y="4286361"/>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5</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5" name="MH_Others_5" descr="#wm#_48_07_*Z"/>
          <p:cNvSpPr>
            <a:spLocks noChangeArrowheads="1"/>
          </p:cNvSpPr>
          <p:nvPr>
            <p:custDataLst>
              <p:tags r:id="rId14"/>
            </p:custDataLst>
          </p:nvPr>
        </p:nvSpPr>
        <p:spPr bwMode="auto">
          <a:xfrm>
            <a:off x="532384" y="4554648"/>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6" name="MH_Entry_5">
            <a:hlinkClick r:id="rId26" action="ppaction://hlinksldjump"/>
          </p:cNvPr>
          <p:cNvSpPr txBox="1">
            <a:spLocks noChangeArrowheads="1"/>
          </p:cNvSpPr>
          <p:nvPr>
            <p:custDataLst>
              <p:tags r:id="rId15"/>
            </p:custDataLst>
          </p:nvPr>
        </p:nvSpPr>
        <p:spPr bwMode="auto">
          <a:xfrm>
            <a:off x="1138808" y="4249848"/>
            <a:ext cx="877206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V    Career Salon: Chinese Greetings</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23" name="MH_Others_10" descr="#wm#_48_07_*Z"/>
          <p:cNvSpPr>
            <a:spLocks noChangeArrowheads="1"/>
          </p:cNvSpPr>
          <p:nvPr>
            <p:custDataLst>
              <p:tags r:id="rId16"/>
            </p:custDataLst>
          </p:nvPr>
        </p:nvSpPr>
        <p:spPr bwMode="auto">
          <a:xfrm rot="16200000">
            <a:off x="-943255" y="232400"/>
            <a:ext cx="887412" cy="889000"/>
          </a:xfrm>
          <a:prstGeom prst="ellipse">
            <a:avLst/>
          </a:prstGeom>
          <a:solidFill>
            <a:srgbClr val="84BCA1"/>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Others_12"/>
          <p:cNvSpPr txBox="1">
            <a:spLocks noChangeArrowheads="1"/>
          </p:cNvSpPr>
          <p:nvPr>
            <p:custDataLst>
              <p:tags r:id="rId17"/>
            </p:custDataLst>
          </p:nvPr>
        </p:nvSpPr>
        <p:spPr bwMode="auto">
          <a:xfrm rot="16200000">
            <a:off x="3043066" y="-2004564"/>
            <a:ext cx="612775" cy="53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4000" b="1" dirty="0">
                <a:solidFill>
                  <a:schemeClr val="bg2"/>
                </a:solidFill>
                <a:latin typeface="+mn-lt"/>
                <a:ea typeface="造字工房尚黑 G0v1 粗体" pitchFamily="50" charset="-122"/>
              </a:rPr>
              <a:t>Unit 1 Tour Guide </a:t>
            </a:r>
            <a:endParaRPr lang="zh-CN" altLang="en-US" sz="4000" b="1" dirty="0">
              <a:solidFill>
                <a:schemeClr val="bg2"/>
              </a:solidFill>
              <a:latin typeface="+mn-lt"/>
              <a:ea typeface="造字工房尚黑 G0v1 粗体" pitchFamily="50" charset="-122"/>
            </a:endParaRPr>
          </a:p>
        </p:txBody>
      </p:sp>
      <p:pic>
        <p:nvPicPr>
          <p:cNvPr id="25" name="图片 11">
            <a:hlinkClick r:id="rId27" action="ppaction://hlinksldjump"/>
          </p:cNvPr>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rot="5400000">
            <a:off x="2175619" y="5001467"/>
            <a:ext cx="619698" cy="309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a:hlinkClick r:id="rId27" action="ppaction://hlinksldjump"/>
          </p:cNvPr>
          <p:cNvSpPr txBox="1"/>
          <p:nvPr/>
        </p:nvSpPr>
        <p:spPr>
          <a:xfrm>
            <a:off x="59337" y="6265946"/>
            <a:ext cx="946093" cy="523220"/>
          </a:xfrm>
          <a:prstGeom prst="rect">
            <a:avLst/>
          </a:prstGeom>
          <a:noFill/>
        </p:spPr>
        <p:txBody>
          <a:bodyPr wrap="none" rtlCol="0">
            <a:spAutoFit/>
          </a:bodyPr>
          <a:lstStyle/>
          <a:p>
            <a:r>
              <a:rPr lang="en-US" altLang="zh-CN" sz="2800" b="1" dirty="0">
                <a:solidFill>
                  <a:schemeClr val="bg1"/>
                </a:solidFill>
              </a:rPr>
              <a:t>Back</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58333E-6 -1.11111E-6 L 0.09844 -1.11111E-6 " pathEditMode="relative" rAng="0" ptsTypes="AA">
                                      <p:cBhvr>
                                        <p:cTn id="6" dur="500" fill="hold"/>
                                        <p:tgtEl>
                                          <p:spTgt spid="23"/>
                                        </p:tgtEl>
                                        <p:attrNameLst>
                                          <p:attrName>ppt_x</p:attrName>
                                          <p:attrName>ppt_y</p:attrName>
                                        </p:attrNameLst>
                                      </p:cBhvr>
                                      <p:rCtr x="4922" y="0"/>
                                    </p:animMotion>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4" grpId="0" animBg="1"/>
      <p:bldP spid="15" grpId="0" animBg="1"/>
      <p:bldP spid="16" grpId="0"/>
      <p:bldP spid="23" grpId="0" animBg="1"/>
      <p:bldP spid="24"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7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1379098"/>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672806" y="3087010"/>
            <a:ext cx="11149288" cy="2677656"/>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The Nanjing Museum (</a:t>
            </a:r>
            <a:r>
              <a:rPr lang="zh-CN" altLang="zh-CN" sz="2400" dirty="0">
                <a:solidFill>
                  <a:schemeClr val="bg1"/>
                </a:solidFill>
                <a:latin typeface="Times New Roman" panose="02020603050405020304" pitchFamily="18" charset="0"/>
                <a:cs typeface="Times New Roman" panose="02020603050405020304" pitchFamily="18" charset="0"/>
              </a:rPr>
              <a:t>南京博物院</a:t>
            </a:r>
            <a:r>
              <a:rPr lang="en-US" altLang="zh-CN" sz="2400" dirty="0">
                <a:solidFill>
                  <a:schemeClr val="bg1"/>
                </a:solidFill>
                <a:latin typeface="Times New Roman" panose="02020603050405020304" pitchFamily="18" charset="0"/>
                <a:cs typeface="Times New Roman" panose="02020603050405020304" pitchFamily="18" charset="0"/>
              </a:rPr>
              <a:t>) is located in Nanjing, Jiangsu Province, China. With an area of 70 000 square meters (17 acres), it is one of the largest museums in China. The museum currently has over 400 000 items in its permanent collection.</a:t>
            </a:r>
            <a:endParaRPr lang="zh-CN" altLang="zh-CN" sz="2400" dirty="0">
              <a:solidFill>
                <a:schemeClr val="bg1"/>
              </a:solidFill>
              <a:latin typeface="Times New Roman" panose="02020603050405020304" pitchFamily="18" charset="0"/>
              <a:cs typeface="Times New Roman" panose="02020603050405020304" pitchFamily="18" charset="0"/>
            </a:endParaRPr>
          </a:p>
          <a:p>
            <a:pPr indent="457200"/>
            <a:r>
              <a:rPr lang="en-US" altLang="zh-CN" sz="2400" dirty="0">
                <a:solidFill>
                  <a:schemeClr val="bg1"/>
                </a:solidFill>
                <a:latin typeface="Times New Roman" panose="02020603050405020304" pitchFamily="18" charset="0"/>
                <a:cs typeface="Times New Roman" panose="02020603050405020304" pitchFamily="18" charset="0"/>
              </a:rPr>
              <a:t>The Nanjing Museum was one of the first museums established in China. Cai </a:t>
            </a:r>
            <a:r>
              <a:rPr lang="en-US" altLang="zh-CN" sz="2400" dirty="0" err="1">
                <a:solidFill>
                  <a:schemeClr val="bg1"/>
                </a:solidFill>
                <a:latin typeface="Times New Roman" panose="02020603050405020304" pitchFamily="18" charset="0"/>
                <a:cs typeface="Times New Roman" panose="02020603050405020304" pitchFamily="18" charset="0"/>
              </a:rPr>
              <a:t>Yuanpei</a:t>
            </a:r>
            <a:r>
              <a:rPr lang="en-US" altLang="zh-CN" sz="2400" dirty="0">
                <a:solidFill>
                  <a:schemeClr val="bg1"/>
                </a:solidFill>
                <a:latin typeface="Times New Roman" panose="02020603050405020304" pitchFamily="18" charset="0"/>
                <a:cs typeface="Times New Roman" panose="02020603050405020304" pitchFamily="18" charset="0"/>
              </a:rPr>
              <a:t>, the first president of the council of the museum, proposed building three major halls, named “Humanity”, “Craft” and “Nature”. Because of China’s political instability in the 1930s, only the Humanity Hall was built.</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2047200"/>
            <a:ext cx="10773096" cy="584775"/>
          </a:xfrm>
          <a:prstGeom prst="rect">
            <a:avLst/>
          </a:prstGeom>
        </p:spPr>
        <p:txBody>
          <a:bodyPr wrap="square">
            <a:spAutoFit/>
          </a:bodyPr>
          <a:lstStyle/>
          <a:p>
            <a:pPr algn="ctr"/>
            <a:r>
              <a:rPr lang="en-US" altLang="zh-CN" sz="3200" b="1" dirty="0">
                <a:solidFill>
                  <a:srgbClr val="FFC000"/>
                </a:solidFill>
              </a:rPr>
              <a:t>Nanjing Museum</a:t>
            </a:r>
            <a:endParaRPr lang="zh-CN" altLang="en-US" sz="2000" dirty="0"/>
          </a:p>
        </p:txBody>
      </p:sp>
      <p:sp>
        <p:nvSpPr>
          <p:cNvPr id="8" name="矩形 7">
            <a:extLst>
              <a:ext uri="{FF2B5EF4-FFF2-40B4-BE49-F238E27FC236}">
                <a16:creationId xmlns:a16="http://schemas.microsoft.com/office/drawing/2014/main" xmlns="" id="{0D6D01EC-08EE-43E6-BB91-164026CD5D55}"/>
              </a:ext>
            </a:extLst>
          </p:cNvPr>
          <p:cNvSpPr/>
          <p:nvPr/>
        </p:nvSpPr>
        <p:spPr>
          <a:xfrm>
            <a:off x="470289" y="476340"/>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III    Extensive Reading: Nanjing Museum</a:t>
            </a:r>
          </a:p>
        </p:txBody>
      </p:sp>
      <p:pic>
        <p:nvPicPr>
          <p:cNvPr id="9" name="图片 6">
            <a:hlinkClick r:id="rId2" action="ppaction://hlinksldjump"/>
            <a:extLst>
              <a:ext uri="{FF2B5EF4-FFF2-40B4-BE49-F238E27FC236}">
                <a16:creationId xmlns:a16="http://schemas.microsoft.com/office/drawing/2014/main" xmlns="" id="{56987D1D-EEF2-4C55-B05A-C8D9308B45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62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2007" y="1431358"/>
            <a:ext cx="11078927" cy="415498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The main building of Nanjing Museum was designed by Xu </a:t>
            </a:r>
            <a:r>
              <a:rPr lang="en-US" altLang="zh-CN" sz="2400" dirty="0" err="1">
                <a:solidFill>
                  <a:schemeClr val="bg1"/>
                </a:solidFill>
                <a:latin typeface="Times New Roman" panose="02020603050405020304" pitchFamily="18" charset="0"/>
                <a:cs typeface="Times New Roman" panose="02020603050405020304" pitchFamily="18" charset="0"/>
              </a:rPr>
              <a:t>Jingzhi</a:t>
            </a:r>
            <a:r>
              <a:rPr lang="en-US" altLang="zh-CN" sz="2400" dirty="0">
                <a:solidFill>
                  <a:schemeClr val="bg1"/>
                </a:solidFill>
                <a:latin typeface="Times New Roman" panose="02020603050405020304" pitchFamily="18" charset="0"/>
                <a:cs typeface="Times New Roman" panose="02020603050405020304" pitchFamily="18" charset="0"/>
              </a:rPr>
              <a:t> and Liang </a:t>
            </a:r>
            <a:r>
              <a:rPr lang="en-US" altLang="zh-CN" sz="2400" dirty="0" err="1">
                <a:solidFill>
                  <a:schemeClr val="bg1"/>
                </a:solidFill>
                <a:latin typeface="Times New Roman" panose="02020603050405020304" pitchFamily="18" charset="0"/>
                <a:cs typeface="Times New Roman" panose="02020603050405020304" pitchFamily="18" charset="0"/>
              </a:rPr>
              <a:t>Sicheng</a:t>
            </a:r>
            <a:r>
              <a:rPr lang="en-US" altLang="zh-CN" sz="2400" dirty="0">
                <a:solidFill>
                  <a:schemeClr val="bg1"/>
                </a:solidFill>
                <a:latin typeface="Times New Roman" panose="02020603050405020304" pitchFamily="18" charset="0"/>
                <a:cs typeface="Times New Roman" panose="02020603050405020304" pitchFamily="18" charset="0"/>
              </a:rPr>
              <a:t> in the 1930s combining Chinese and Western architectural styles. The front section is structure of traditional style and features a golden tiled roof. In the back is a Western-style flat-roof structure. Added in the 1990s to the west of the main building is an art hall which is built in the style of Chinese architecture of the first half of the 20th century.</a:t>
            </a:r>
          </a:p>
          <a:p>
            <a:pPr indent="457200"/>
            <a:r>
              <a:rPr lang="en-US" altLang="zh-CN" sz="2400" dirty="0">
                <a:solidFill>
                  <a:schemeClr val="bg1"/>
                </a:solidFill>
                <a:latin typeface="Times New Roman" panose="02020603050405020304" pitchFamily="18" charset="0"/>
                <a:cs typeface="Times New Roman" panose="02020603050405020304" pitchFamily="18" charset="0"/>
              </a:rPr>
              <a:t>The layout of “six halls in one museum” is designed to build a top-class “comprehensive museum” based on the antique collections of Nanjing Museum. Besides the original Historical and Art Halls, other four newly-built halls are the Special Exhibition Hall, Digital Hall, Republic of China Hall and Intangible Cultural Heritage Hall.</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321990C2-58E3-4B1D-812D-57A4CEE3BF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44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1039771"/>
            <a:ext cx="10122171" cy="954107"/>
          </a:xfrm>
          <a:prstGeom prst="rect">
            <a:avLst/>
          </a:prstGeom>
        </p:spPr>
        <p:txBody>
          <a:bodyPr wrap="square">
            <a:spAutoFit/>
          </a:bodyPr>
          <a:lstStyle/>
          <a:p>
            <a:pPr lvl="0"/>
            <a:r>
              <a:rPr lang="en-US" altLang="zh-CN" sz="2800" b="1" dirty="0">
                <a:solidFill>
                  <a:srgbClr val="FFC000"/>
                </a:solidFill>
              </a:rPr>
              <a:t>Exercise 1: Decide whether the following statements are true (T) or false (F)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712987" y="2080011"/>
            <a:ext cx="10971013" cy="378565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The Nanjing Museum is located in Jiangsu Province. (   )</a:t>
            </a:r>
          </a:p>
          <a:p>
            <a:r>
              <a:rPr lang="en-US" altLang="zh-CN" sz="2400" dirty="0">
                <a:solidFill>
                  <a:schemeClr val="bg1"/>
                </a:solidFill>
                <a:latin typeface="Times New Roman" panose="02020603050405020304" pitchFamily="18" charset="0"/>
                <a:cs typeface="Times New Roman" panose="02020603050405020304" pitchFamily="18" charset="0"/>
              </a:rPr>
              <a:t>2. The Nanjing Museum is one of the largest museums in China. (   )</a:t>
            </a:r>
          </a:p>
          <a:p>
            <a:r>
              <a:rPr lang="en-US" altLang="zh-CN" sz="2400" dirty="0">
                <a:solidFill>
                  <a:schemeClr val="bg1"/>
                </a:solidFill>
                <a:latin typeface="Times New Roman" panose="02020603050405020304" pitchFamily="18" charset="0"/>
                <a:cs typeface="Times New Roman" panose="02020603050405020304" pitchFamily="18" charset="0"/>
              </a:rPr>
              <a:t>3. The Nanjing Museum was the first museum established in China. (   )</a:t>
            </a:r>
          </a:p>
          <a:p>
            <a:r>
              <a:rPr lang="en-US" altLang="zh-CN" sz="2400" dirty="0">
                <a:solidFill>
                  <a:schemeClr val="bg1"/>
                </a:solidFill>
                <a:latin typeface="Times New Roman" panose="02020603050405020304" pitchFamily="18" charset="0"/>
                <a:cs typeface="Times New Roman" panose="02020603050405020304" pitchFamily="18" charset="0"/>
              </a:rPr>
              <a:t>4. The main building was designed by Cai </a:t>
            </a:r>
            <a:r>
              <a:rPr lang="en-US" altLang="zh-CN" sz="2400" dirty="0" err="1">
                <a:solidFill>
                  <a:schemeClr val="bg1"/>
                </a:solidFill>
                <a:latin typeface="Times New Roman" panose="02020603050405020304" pitchFamily="18" charset="0"/>
                <a:cs typeface="Times New Roman" panose="02020603050405020304" pitchFamily="18" charset="0"/>
              </a:rPr>
              <a:t>Yuanpei</a:t>
            </a:r>
            <a:r>
              <a:rPr lang="en-US" altLang="zh-CN" sz="2400" dirty="0">
                <a:solidFill>
                  <a:schemeClr val="bg1"/>
                </a:solidFill>
                <a:latin typeface="Times New Roman" panose="02020603050405020304" pitchFamily="18" charset="0"/>
                <a:cs typeface="Times New Roman" panose="02020603050405020304" pitchFamily="18" charset="0"/>
              </a:rPr>
              <a:t> in the 1930s. (   )</a:t>
            </a:r>
          </a:p>
          <a:p>
            <a:r>
              <a:rPr lang="en-US" altLang="zh-CN" sz="2400" dirty="0">
                <a:solidFill>
                  <a:schemeClr val="bg1"/>
                </a:solidFill>
                <a:latin typeface="Times New Roman" panose="02020603050405020304" pitchFamily="18" charset="0"/>
                <a:cs typeface="Times New Roman" panose="02020603050405020304" pitchFamily="18" charset="0"/>
              </a:rPr>
              <a:t>5. The main building of the Nanjing Museum was designed in a Chinese architectural style. (   )</a:t>
            </a:r>
          </a:p>
          <a:p>
            <a:r>
              <a:rPr lang="en-US" altLang="zh-CN" sz="2400" dirty="0">
                <a:solidFill>
                  <a:schemeClr val="bg1"/>
                </a:solidFill>
                <a:latin typeface="Times New Roman" panose="02020603050405020304" pitchFamily="18" charset="0"/>
                <a:cs typeface="Times New Roman" panose="02020603050405020304" pitchFamily="18" charset="0"/>
              </a:rPr>
              <a:t>6. The front section of the main building is structure of traditional style. (   )</a:t>
            </a:r>
          </a:p>
          <a:p>
            <a:r>
              <a:rPr lang="en-US" altLang="zh-CN" sz="2400" dirty="0">
                <a:solidFill>
                  <a:schemeClr val="bg1"/>
                </a:solidFill>
                <a:latin typeface="Times New Roman" panose="02020603050405020304" pitchFamily="18" charset="0"/>
                <a:cs typeface="Times New Roman" panose="02020603050405020304" pitchFamily="18" charset="0"/>
              </a:rPr>
              <a:t>7. Historical and Art halls are newly-built halls. (   )</a:t>
            </a:r>
          </a:p>
          <a:p>
            <a:r>
              <a:rPr lang="en-US" altLang="zh-CN" sz="2400" dirty="0">
                <a:solidFill>
                  <a:schemeClr val="bg1"/>
                </a:solidFill>
                <a:latin typeface="Times New Roman" panose="02020603050405020304" pitchFamily="18" charset="0"/>
                <a:cs typeface="Times New Roman" panose="02020603050405020304" pitchFamily="18" charset="0"/>
              </a:rPr>
              <a:t>8. The Digital Hall, Republic of China Hall and Intangible Cultural Heritage Hall are the old halls in the Nanjing Museum. (   )</a:t>
            </a:r>
          </a:p>
        </p:txBody>
      </p:sp>
      <p:grpSp>
        <p:nvGrpSpPr>
          <p:cNvPr id="16" name="组合 15">
            <a:extLst>
              <a:ext uri="{FF2B5EF4-FFF2-40B4-BE49-F238E27FC236}">
                <a16:creationId xmlns:a16="http://schemas.microsoft.com/office/drawing/2014/main" xmlns="" id="{912B910B-4FF6-416A-B86E-0458971C8675}"/>
              </a:ext>
            </a:extLst>
          </p:cNvPr>
          <p:cNvGrpSpPr/>
          <p:nvPr/>
        </p:nvGrpSpPr>
        <p:grpSpPr>
          <a:xfrm>
            <a:off x="470033" y="329961"/>
            <a:ext cx="2611834" cy="623677"/>
            <a:chOff x="297176" y="1712116"/>
            <a:chExt cx="6055427" cy="882533"/>
          </a:xfrm>
        </p:grpSpPr>
        <p:sp>
          <p:nvSpPr>
            <p:cNvPr id="17" name="圆角矩形 24">
              <a:extLst>
                <a:ext uri="{FF2B5EF4-FFF2-40B4-BE49-F238E27FC236}">
                  <a16:creationId xmlns:a16="http://schemas.microsoft.com/office/drawing/2014/main" xmlns="" id="{61D981A7-D100-4E1B-BBC6-8799221A8400}"/>
                </a:ext>
              </a:extLst>
            </p:cNvPr>
            <p:cNvSpPr/>
            <p:nvPr/>
          </p:nvSpPr>
          <p:spPr>
            <a:xfrm>
              <a:off x="297176" y="2083858"/>
              <a:ext cx="6055427" cy="510791"/>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18" name="文本框 17">
              <a:extLst>
                <a:ext uri="{FF2B5EF4-FFF2-40B4-BE49-F238E27FC236}">
                  <a16:creationId xmlns:a16="http://schemas.microsoft.com/office/drawing/2014/main" xmlns="" id="{2A737C2C-AB2B-4C9A-BD2F-8ED9BD795DB6}"/>
                </a:ext>
              </a:extLst>
            </p:cNvPr>
            <p:cNvSpPr txBox="1"/>
            <p:nvPr/>
          </p:nvSpPr>
          <p:spPr>
            <a:xfrm>
              <a:off x="540598" y="1712116"/>
              <a:ext cx="5654969" cy="653278"/>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3" name="矩形 2">
            <a:extLst>
              <a:ext uri="{FF2B5EF4-FFF2-40B4-BE49-F238E27FC236}">
                <a16:creationId xmlns:a16="http://schemas.microsoft.com/office/drawing/2014/main" xmlns="" id="{04FAEF1F-8585-413B-BEF6-8A434BE6D584}"/>
              </a:ext>
            </a:extLst>
          </p:cNvPr>
          <p:cNvSpPr/>
          <p:nvPr/>
        </p:nvSpPr>
        <p:spPr>
          <a:xfrm>
            <a:off x="8791558" y="2534904"/>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19" name="矩形 18">
            <a:extLst>
              <a:ext uri="{FF2B5EF4-FFF2-40B4-BE49-F238E27FC236}">
                <a16:creationId xmlns:a16="http://schemas.microsoft.com/office/drawing/2014/main" xmlns="" id="{98DF7C30-3C7E-4804-BC80-88308AC2A27A}"/>
              </a:ext>
            </a:extLst>
          </p:cNvPr>
          <p:cNvSpPr/>
          <p:nvPr/>
        </p:nvSpPr>
        <p:spPr>
          <a:xfrm>
            <a:off x="7700842" y="2131706"/>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0" name="矩形 19">
            <a:extLst>
              <a:ext uri="{FF2B5EF4-FFF2-40B4-BE49-F238E27FC236}">
                <a16:creationId xmlns:a16="http://schemas.microsoft.com/office/drawing/2014/main" xmlns="" id="{E3314DF7-FAE7-4703-AA0B-94751EE66473}"/>
              </a:ext>
            </a:extLst>
          </p:cNvPr>
          <p:cNvSpPr/>
          <p:nvPr/>
        </p:nvSpPr>
        <p:spPr>
          <a:xfrm>
            <a:off x="9225414" y="2893287"/>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1" name="矩形 20">
            <a:extLst>
              <a:ext uri="{FF2B5EF4-FFF2-40B4-BE49-F238E27FC236}">
                <a16:creationId xmlns:a16="http://schemas.microsoft.com/office/drawing/2014/main" xmlns="" id="{6BBF5E8E-C448-4361-BE9A-E2CC587692F6}"/>
              </a:ext>
            </a:extLst>
          </p:cNvPr>
          <p:cNvSpPr/>
          <p:nvPr/>
        </p:nvSpPr>
        <p:spPr>
          <a:xfrm>
            <a:off x="8791558" y="3262619"/>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2" name="矩形 21">
            <a:extLst>
              <a:ext uri="{FF2B5EF4-FFF2-40B4-BE49-F238E27FC236}">
                <a16:creationId xmlns:a16="http://schemas.microsoft.com/office/drawing/2014/main" xmlns="" id="{6647F473-397E-4993-AEBF-021CEF502CC7}"/>
              </a:ext>
            </a:extLst>
          </p:cNvPr>
          <p:cNvSpPr/>
          <p:nvPr/>
        </p:nvSpPr>
        <p:spPr>
          <a:xfrm>
            <a:off x="5466121" y="5457368"/>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3" name="矩形 22">
            <a:extLst>
              <a:ext uri="{FF2B5EF4-FFF2-40B4-BE49-F238E27FC236}">
                <a16:creationId xmlns:a16="http://schemas.microsoft.com/office/drawing/2014/main" xmlns="" id="{D73A55C2-B01D-439E-8B44-F82BAF59DC43}"/>
              </a:ext>
            </a:extLst>
          </p:cNvPr>
          <p:cNvSpPr/>
          <p:nvPr/>
        </p:nvSpPr>
        <p:spPr>
          <a:xfrm>
            <a:off x="1596096" y="3991374"/>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4" name="矩形 23">
            <a:extLst>
              <a:ext uri="{FF2B5EF4-FFF2-40B4-BE49-F238E27FC236}">
                <a16:creationId xmlns:a16="http://schemas.microsoft.com/office/drawing/2014/main" xmlns="" id="{B15D6FA6-D8BC-403B-A53E-AE8FB0D67200}"/>
              </a:ext>
            </a:extLst>
          </p:cNvPr>
          <p:cNvSpPr/>
          <p:nvPr/>
        </p:nvSpPr>
        <p:spPr>
          <a:xfrm>
            <a:off x="9661336" y="4354731"/>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5" name="矩形 24">
            <a:extLst>
              <a:ext uri="{FF2B5EF4-FFF2-40B4-BE49-F238E27FC236}">
                <a16:creationId xmlns:a16="http://schemas.microsoft.com/office/drawing/2014/main" xmlns="" id="{4DA2EB65-E0F6-4DEE-93D3-1EF5BF4AE6DC}"/>
              </a:ext>
            </a:extLst>
          </p:cNvPr>
          <p:cNvSpPr/>
          <p:nvPr/>
        </p:nvSpPr>
        <p:spPr>
          <a:xfrm>
            <a:off x="6735028" y="4716753"/>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pic>
        <p:nvPicPr>
          <p:cNvPr id="26" name="图片 6">
            <a:hlinkClick r:id="rId2" action="ppaction://hlinksldjump"/>
            <a:extLst>
              <a:ext uri="{FF2B5EF4-FFF2-40B4-BE49-F238E27FC236}">
                <a16:creationId xmlns:a16="http://schemas.microsoft.com/office/drawing/2014/main" xmlns="" id="{1CC1C420-33E0-40A9-AA3A-1BD2F031F5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368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3" grpId="0"/>
      <p:bldP spid="19" grpId="0"/>
      <p:bldP spid="20" grpId="0"/>
      <p:bldP spid="21" grpId="0"/>
      <p:bldP spid="22" grpId="0"/>
      <p:bldP spid="23" grpId="0"/>
      <p:bldP spid="24" grpId="0"/>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表格 116">
            <a:extLst>
              <a:ext uri="{FF2B5EF4-FFF2-40B4-BE49-F238E27FC236}">
                <a16:creationId xmlns:a16="http://schemas.microsoft.com/office/drawing/2014/main" xmlns="" id="{51B45DAB-0C99-4FCF-8A55-C6A9C922071C}"/>
              </a:ext>
            </a:extLst>
          </p:cNvPr>
          <p:cNvGraphicFramePr>
            <a:graphicFrameLocks noGrp="1"/>
          </p:cNvGraphicFramePr>
          <p:nvPr>
            <p:extLst>
              <p:ext uri="{D42A27DB-BD31-4B8C-83A1-F6EECF244321}">
                <p14:modId xmlns:p14="http://schemas.microsoft.com/office/powerpoint/2010/main" val="183687407"/>
              </p:ext>
            </p:extLst>
          </p:nvPr>
        </p:nvGraphicFramePr>
        <p:xfrm>
          <a:off x="1045902" y="1921933"/>
          <a:ext cx="10058401" cy="4275670"/>
        </p:xfrm>
        <a:graphic>
          <a:graphicData uri="http://schemas.openxmlformats.org/drawingml/2006/table">
            <a:tbl>
              <a:tblPr firstRow="1" bandRow="1">
                <a:tableStyleId>{C4B1156A-380E-4F78-BDF5-A606A8083BF9}</a:tableStyleId>
              </a:tblPr>
              <a:tblGrid>
                <a:gridCol w="6150765">
                  <a:extLst>
                    <a:ext uri="{9D8B030D-6E8A-4147-A177-3AD203B41FA5}">
                      <a16:colId xmlns:a16="http://schemas.microsoft.com/office/drawing/2014/main" xmlns="" val="3834547016"/>
                    </a:ext>
                  </a:extLst>
                </a:gridCol>
                <a:gridCol w="3907636">
                  <a:extLst>
                    <a:ext uri="{9D8B030D-6E8A-4147-A177-3AD203B41FA5}">
                      <a16:colId xmlns:a16="http://schemas.microsoft.com/office/drawing/2014/main" xmlns="" val="1854788187"/>
                    </a:ext>
                  </a:extLst>
                </a:gridCol>
              </a:tblGrid>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the location of the Nanjing Museum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624669001"/>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the area of the Nanjing Museum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855522592"/>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the first president of the council of the museum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751889468"/>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the designer of the main building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2349581388"/>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the number of newly-built halls in the Nanjing Museum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255675356"/>
                  </a:ext>
                </a:extLst>
              </a:tr>
            </a:tbl>
          </a:graphicData>
        </a:graphic>
      </p:graphicFrame>
      <p:sp>
        <p:nvSpPr>
          <p:cNvPr id="119" name="矩形 118">
            <a:extLst>
              <a:ext uri="{FF2B5EF4-FFF2-40B4-BE49-F238E27FC236}">
                <a16:creationId xmlns:a16="http://schemas.microsoft.com/office/drawing/2014/main" xmlns="" id="{6B28326D-6B33-43BD-839F-0A1717EF84D6}"/>
              </a:ext>
            </a:extLst>
          </p:cNvPr>
          <p:cNvSpPr/>
          <p:nvPr/>
        </p:nvSpPr>
        <p:spPr>
          <a:xfrm>
            <a:off x="7508206" y="2219095"/>
            <a:ext cx="3422732"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Nanjing, Jiangsu Province</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0" name="矩形 119">
            <a:extLst>
              <a:ext uri="{FF2B5EF4-FFF2-40B4-BE49-F238E27FC236}">
                <a16:creationId xmlns:a16="http://schemas.microsoft.com/office/drawing/2014/main" xmlns="" id="{92915FD7-44F4-4803-89C4-50955CCB3EE4}"/>
              </a:ext>
            </a:extLst>
          </p:cNvPr>
          <p:cNvSpPr/>
          <p:nvPr/>
        </p:nvSpPr>
        <p:spPr>
          <a:xfrm>
            <a:off x="7815983" y="2895330"/>
            <a:ext cx="2807179"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70 000 square meters</a:t>
            </a:r>
            <a:endParaRPr lang="zh-CN" altLang="en-US" sz="2400" kern="100" dirty="0">
              <a:solidFill>
                <a:srgbClr val="FF0000"/>
              </a:solidFill>
              <a:latin typeface="Times New Roman" panose="02020603050405020304" pitchFamily="18" charset="0"/>
              <a:ea typeface="宋体" panose="02010600030101010101" pitchFamily="2" charset="-122"/>
            </a:endParaRPr>
          </a:p>
        </p:txBody>
      </p:sp>
      <p:sp>
        <p:nvSpPr>
          <p:cNvPr id="121" name="矩形 120">
            <a:extLst>
              <a:ext uri="{FF2B5EF4-FFF2-40B4-BE49-F238E27FC236}">
                <a16:creationId xmlns:a16="http://schemas.microsoft.com/office/drawing/2014/main" xmlns="" id="{2C60F8B3-8A20-460F-8B22-BA9F6298014D}"/>
              </a:ext>
            </a:extLst>
          </p:cNvPr>
          <p:cNvSpPr/>
          <p:nvPr/>
        </p:nvSpPr>
        <p:spPr>
          <a:xfrm>
            <a:off x="8377356" y="3868727"/>
            <a:ext cx="1684435"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Cai </a:t>
            </a:r>
            <a:r>
              <a:rPr lang="en-US" altLang="zh-CN" sz="2400" kern="100" dirty="0" err="1">
                <a:solidFill>
                  <a:srgbClr val="FF0000"/>
                </a:solidFill>
                <a:latin typeface="Times New Roman" panose="02020603050405020304" pitchFamily="18" charset="0"/>
                <a:ea typeface="宋体" panose="02010600030101010101" pitchFamily="2" charset="-122"/>
              </a:rPr>
              <a:t>Yuanpei</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2" name="矩形 121">
            <a:extLst>
              <a:ext uri="{FF2B5EF4-FFF2-40B4-BE49-F238E27FC236}">
                <a16:creationId xmlns:a16="http://schemas.microsoft.com/office/drawing/2014/main" xmlns="" id="{1C070A66-313C-4B96-BCD4-9E1A94F66AF4}"/>
              </a:ext>
            </a:extLst>
          </p:cNvPr>
          <p:cNvSpPr/>
          <p:nvPr/>
        </p:nvSpPr>
        <p:spPr>
          <a:xfrm>
            <a:off x="7265353" y="4662711"/>
            <a:ext cx="3908442"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Liang </a:t>
            </a:r>
            <a:r>
              <a:rPr lang="en-US" altLang="zh-CN" sz="2400" kern="100" dirty="0" err="1">
                <a:solidFill>
                  <a:srgbClr val="FF0000"/>
                </a:solidFill>
                <a:latin typeface="Times New Roman" panose="02020603050405020304" pitchFamily="18" charset="0"/>
                <a:ea typeface="宋体" panose="02010600030101010101" pitchFamily="2" charset="-122"/>
              </a:rPr>
              <a:t>Sicheng</a:t>
            </a:r>
            <a:r>
              <a:rPr lang="en-US" altLang="zh-CN" sz="2400" kern="100" dirty="0">
                <a:solidFill>
                  <a:srgbClr val="FF0000"/>
                </a:solidFill>
                <a:latin typeface="Times New Roman" panose="02020603050405020304" pitchFamily="18" charset="0"/>
                <a:ea typeface="宋体" panose="02010600030101010101" pitchFamily="2" charset="-122"/>
              </a:rPr>
              <a:t> and Xu </a:t>
            </a:r>
            <a:r>
              <a:rPr lang="en-US" altLang="zh-CN" sz="2400" kern="100" dirty="0" err="1">
                <a:solidFill>
                  <a:srgbClr val="FF0000"/>
                </a:solidFill>
                <a:latin typeface="Times New Roman" panose="02020603050405020304" pitchFamily="18" charset="0"/>
                <a:ea typeface="宋体" panose="02010600030101010101" pitchFamily="2" charset="-122"/>
              </a:rPr>
              <a:t>Jingzhi</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3" name="矩形 122">
            <a:extLst>
              <a:ext uri="{FF2B5EF4-FFF2-40B4-BE49-F238E27FC236}">
                <a16:creationId xmlns:a16="http://schemas.microsoft.com/office/drawing/2014/main" xmlns="" id="{6FF4296F-A16B-451F-A4F1-AC811401E008}"/>
              </a:ext>
            </a:extLst>
          </p:cNvPr>
          <p:cNvSpPr/>
          <p:nvPr/>
        </p:nvSpPr>
        <p:spPr>
          <a:xfrm>
            <a:off x="8870758" y="5523024"/>
            <a:ext cx="697627" cy="461665"/>
          </a:xfrm>
          <a:prstGeom prst="rect">
            <a:avLst/>
          </a:prstGeom>
        </p:spPr>
        <p:txBody>
          <a:bodyPr wrap="none">
            <a:spAutoFit/>
          </a:bodyPr>
          <a:lstStyle/>
          <a:p>
            <a:pPr lvl="0"/>
            <a:r>
              <a:rPr lang="en-US" altLang="zh-CN" sz="2400" kern="100" dirty="0">
                <a:solidFill>
                  <a:srgbClr val="FF0000"/>
                </a:solidFill>
                <a:latin typeface="Times New Roman" panose="02020603050405020304" pitchFamily="18" charset="0"/>
                <a:ea typeface="宋体" panose="02010600030101010101" pitchFamily="2" charset="-122"/>
              </a:rPr>
              <a:t>four</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4" name="矩形 123">
            <a:extLst>
              <a:ext uri="{FF2B5EF4-FFF2-40B4-BE49-F238E27FC236}">
                <a16:creationId xmlns:a16="http://schemas.microsoft.com/office/drawing/2014/main" xmlns="" id="{FBB9EBC4-8607-4C3A-A13F-707A59B5DF4A}"/>
              </a:ext>
            </a:extLst>
          </p:cNvPr>
          <p:cNvSpPr/>
          <p:nvPr/>
        </p:nvSpPr>
        <p:spPr>
          <a:xfrm>
            <a:off x="1045902" y="635507"/>
            <a:ext cx="10122171" cy="954107"/>
          </a:xfrm>
          <a:prstGeom prst="rect">
            <a:avLst/>
          </a:prstGeom>
        </p:spPr>
        <p:txBody>
          <a:bodyPr wrap="square">
            <a:spAutoFit/>
          </a:bodyPr>
          <a:lstStyle/>
          <a:p>
            <a:pPr lvl="0"/>
            <a:r>
              <a:rPr lang="en-US" altLang="zh-CN" sz="2800" b="1" dirty="0">
                <a:solidFill>
                  <a:srgbClr val="FFC000"/>
                </a:solidFill>
              </a:rPr>
              <a:t>Exercise 2: Fill in the blanks with words or phrases according to the passage.</a:t>
            </a:r>
          </a:p>
        </p:txBody>
      </p:sp>
      <p:pic>
        <p:nvPicPr>
          <p:cNvPr id="9" name="图片 6">
            <a:hlinkClick r:id="rId2" action="ppaction://hlinksldjump"/>
            <a:extLst>
              <a:ext uri="{FF2B5EF4-FFF2-40B4-BE49-F238E27FC236}">
                <a16:creationId xmlns:a16="http://schemas.microsoft.com/office/drawing/2014/main" xmlns="" id="{E482BA42-95AC-4588-B3C5-00952182F9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9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500"/>
                                        <p:tgtEl>
                                          <p:spTgt spid="1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22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1B1BED2-1948-4FFD-BAA4-3A63A72759D8}"/>
              </a:ext>
            </a:extLst>
          </p:cNvPr>
          <p:cNvPicPr>
            <a:picLocks noChangeAspect="1"/>
          </p:cNvPicPr>
          <p:nvPr/>
        </p:nvPicPr>
        <p:blipFill rotWithShape="1">
          <a:blip r:embed="rId2"/>
          <a:srcRect r="50454"/>
          <a:stretch/>
        </p:blipFill>
        <p:spPr>
          <a:xfrm>
            <a:off x="2684197" y="2790213"/>
            <a:ext cx="5939848" cy="3837009"/>
          </a:xfrm>
          <a:prstGeom prst="rect">
            <a:avLst/>
          </a:prstGeom>
        </p:spPr>
      </p:pic>
      <p:sp>
        <p:nvSpPr>
          <p:cNvPr id="2" name="矩形 1"/>
          <p:cNvSpPr/>
          <p:nvPr/>
        </p:nvSpPr>
        <p:spPr>
          <a:xfrm>
            <a:off x="471626" y="676922"/>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IV   Writing: Introduction to a Museum</a:t>
            </a:r>
          </a:p>
        </p:txBody>
      </p:sp>
      <p:sp>
        <p:nvSpPr>
          <p:cNvPr id="7" name="矩形 6">
            <a:extLst>
              <a:ext uri="{FF2B5EF4-FFF2-40B4-BE49-F238E27FC236}">
                <a16:creationId xmlns:a16="http://schemas.microsoft.com/office/drawing/2014/main" xmlns="" id="{6E374569-799B-4830-8F03-BB4AACB11A01}"/>
              </a:ext>
            </a:extLst>
          </p:cNvPr>
          <p:cNvSpPr/>
          <p:nvPr/>
        </p:nvSpPr>
        <p:spPr>
          <a:xfrm>
            <a:off x="910202" y="1256514"/>
            <a:ext cx="10753640" cy="954107"/>
          </a:xfrm>
          <a:prstGeom prst="rect">
            <a:avLst/>
          </a:prstGeom>
        </p:spPr>
        <p:txBody>
          <a:bodyPr wrap="square">
            <a:spAutoFit/>
          </a:bodyPr>
          <a:lstStyle/>
          <a:p>
            <a:pPr lvl="0"/>
            <a:r>
              <a:rPr lang="en-US" altLang="zh-CN" sz="2800" b="1" dirty="0">
                <a:solidFill>
                  <a:schemeClr val="accent4">
                    <a:lumMod val="40000"/>
                    <a:lumOff val="60000"/>
                  </a:schemeClr>
                </a:solidFill>
              </a:rPr>
              <a:t>1. Finish the following exercises concerning the useful words and expressions in this unit.</a:t>
            </a:r>
          </a:p>
        </p:txBody>
      </p:sp>
      <p:sp>
        <p:nvSpPr>
          <p:cNvPr id="8" name="矩形 7">
            <a:extLst>
              <a:ext uri="{FF2B5EF4-FFF2-40B4-BE49-F238E27FC236}">
                <a16:creationId xmlns:a16="http://schemas.microsoft.com/office/drawing/2014/main" xmlns="" id="{B0137080-8133-4CE9-A1E6-F20C49188324}"/>
              </a:ext>
            </a:extLst>
          </p:cNvPr>
          <p:cNvSpPr/>
          <p:nvPr/>
        </p:nvSpPr>
        <p:spPr>
          <a:xfrm>
            <a:off x="1699923" y="2210621"/>
            <a:ext cx="10122171" cy="523220"/>
          </a:xfrm>
          <a:prstGeom prst="rect">
            <a:avLst/>
          </a:prstGeom>
        </p:spPr>
        <p:txBody>
          <a:bodyPr wrap="square">
            <a:spAutoFit/>
          </a:bodyPr>
          <a:lstStyle/>
          <a:p>
            <a:pPr lvl="0"/>
            <a:r>
              <a:rPr lang="en-US" altLang="zh-CN" sz="2800" b="1" dirty="0">
                <a:solidFill>
                  <a:srgbClr val="FFC000"/>
                </a:solidFill>
              </a:rPr>
              <a:t>Exercise 1: Fill in the blanks to complete each word.</a:t>
            </a:r>
          </a:p>
        </p:txBody>
      </p:sp>
      <p:sp>
        <p:nvSpPr>
          <p:cNvPr id="103" name="矩形 102">
            <a:extLst>
              <a:ext uri="{FF2B5EF4-FFF2-40B4-BE49-F238E27FC236}">
                <a16:creationId xmlns:a16="http://schemas.microsoft.com/office/drawing/2014/main" xmlns="" id="{D4C12BF7-6439-4924-80CB-F0C8AD68552E}"/>
              </a:ext>
            </a:extLst>
          </p:cNvPr>
          <p:cNvSpPr/>
          <p:nvPr/>
        </p:nvSpPr>
        <p:spPr>
          <a:xfrm>
            <a:off x="5959869" y="3392291"/>
            <a:ext cx="269626" cy="369332"/>
          </a:xfrm>
          <a:prstGeom prst="rect">
            <a:avLst/>
          </a:prstGeom>
        </p:spPr>
        <p:txBody>
          <a:bodyPr wrap="none">
            <a:spAutoFit/>
          </a:bodyPr>
          <a:lstStyle/>
          <a:p>
            <a:r>
              <a:rPr lang="en-US" altLang="zh-CN" b="1" dirty="0">
                <a:solidFill>
                  <a:srgbClr val="C00000"/>
                </a:solidFill>
              </a:rPr>
              <a:t>r</a:t>
            </a:r>
            <a:endParaRPr lang="zh-CN" altLang="en-US" dirty="0">
              <a:solidFill>
                <a:srgbClr val="C00000"/>
              </a:solidFill>
            </a:endParaRPr>
          </a:p>
        </p:txBody>
      </p:sp>
      <p:sp>
        <p:nvSpPr>
          <p:cNvPr id="104" name="矩形 103">
            <a:extLst>
              <a:ext uri="{FF2B5EF4-FFF2-40B4-BE49-F238E27FC236}">
                <a16:creationId xmlns:a16="http://schemas.microsoft.com/office/drawing/2014/main" xmlns="" id="{411AD449-E8E4-4D98-BEE7-4D2C4D55F70E}"/>
              </a:ext>
            </a:extLst>
          </p:cNvPr>
          <p:cNvSpPr/>
          <p:nvPr/>
        </p:nvSpPr>
        <p:spPr>
          <a:xfrm>
            <a:off x="4675107" y="3889157"/>
            <a:ext cx="319318" cy="369332"/>
          </a:xfrm>
          <a:prstGeom prst="rect">
            <a:avLst/>
          </a:prstGeom>
        </p:spPr>
        <p:txBody>
          <a:bodyPr wrap="none">
            <a:spAutoFit/>
          </a:bodyPr>
          <a:lstStyle/>
          <a:p>
            <a:r>
              <a:rPr lang="en-US" altLang="zh-CN" b="1" dirty="0">
                <a:solidFill>
                  <a:srgbClr val="C00000"/>
                </a:solidFill>
              </a:rPr>
              <a:t>u</a:t>
            </a:r>
            <a:endParaRPr lang="zh-CN" altLang="en-US" dirty="0">
              <a:solidFill>
                <a:srgbClr val="C00000"/>
              </a:solidFill>
            </a:endParaRPr>
          </a:p>
        </p:txBody>
      </p:sp>
      <p:sp>
        <p:nvSpPr>
          <p:cNvPr id="105" name="矩形 104">
            <a:extLst>
              <a:ext uri="{FF2B5EF4-FFF2-40B4-BE49-F238E27FC236}">
                <a16:creationId xmlns:a16="http://schemas.microsoft.com/office/drawing/2014/main" xmlns="" id="{3FE93E24-F0C1-420C-8BE5-A65793819970}"/>
              </a:ext>
            </a:extLst>
          </p:cNvPr>
          <p:cNvSpPr/>
          <p:nvPr/>
        </p:nvSpPr>
        <p:spPr>
          <a:xfrm>
            <a:off x="4714979" y="4888857"/>
            <a:ext cx="308098" cy="369332"/>
          </a:xfrm>
          <a:prstGeom prst="rect">
            <a:avLst/>
          </a:prstGeom>
        </p:spPr>
        <p:txBody>
          <a:bodyPr wrap="none">
            <a:spAutoFit/>
          </a:bodyPr>
          <a:lstStyle/>
          <a:p>
            <a:r>
              <a:rPr lang="en-US" altLang="zh-CN" b="1" dirty="0">
                <a:solidFill>
                  <a:srgbClr val="C00000"/>
                </a:solidFill>
              </a:rPr>
              <a:t>e</a:t>
            </a:r>
            <a:endParaRPr lang="zh-CN" altLang="en-US" dirty="0">
              <a:solidFill>
                <a:srgbClr val="C00000"/>
              </a:solidFill>
            </a:endParaRPr>
          </a:p>
        </p:txBody>
      </p:sp>
      <p:sp>
        <p:nvSpPr>
          <p:cNvPr id="106" name="矩形 105">
            <a:extLst>
              <a:ext uri="{FF2B5EF4-FFF2-40B4-BE49-F238E27FC236}">
                <a16:creationId xmlns:a16="http://schemas.microsoft.com/office/drawing/2014/main" xmlns="" id="{F98D776E-1135-4489-8733-1F0A7A97B473}"/>
              </a:ext>
            </a:extLst>
          </p:cNvPr>
          <p:cNvSpPr/>
          <p:nvPr/>
        </p:nvSpPr>
        <p:spPr>
          <a:xfrm>
            <a:off x="4725732" y="5477280"/>
            <a:ext cx="319318" cy="369332"/>
          </a:xfrm>
          <a:prstGeom prst="rect">
            <a:avLst/>
          </a:prstGeom>
        </p:spPr>
        <p:txBody>
          <a:bodyPr wrap="none">
            <a:spAutoFit/>
          </a:bodyPr>
          <a:lstStyle/>
          <a:p>
            <a:r>
              <a:rPr lang="en-US" altLang="zh-CN" b="1" dirty="0">
                <a:solidFill>
                  <a:srgbClr val="C00000"/>
                </a:solidFill>
              </a:rPr>
              <a:t>u</a:t>
            </a:r>
            <a:endParaRPr lang="zh-CN" altLang="en-US" dirty="0">
              <a:solidFill>
                <a:srgbClr val="C00000"/>
              </a:solidFill>
            </a:endParaRPr>
          </a:p>
        </p:txBody>
      </p:sp>
      <p:sp>
        <p:nvSpPr>
          <p:cNvPr id="194" name="矩形 193">
            <a:extLst>
              <a:ext uri="{FF2B5EF4-FFF2-40B4-BE49-F238E27FC236}">
                <a16:creationId xmlns:a16="http://schemas.microsoft.com/office/drawing/2014/main" xmlns="" id="{A12A86E3-CF6A-4673-BB51-CC99BC32F6E2}"/>
              </a:ext>
            </a:extLst>
          </p:cNvPr>
          <p:cNvSpPr/>
          <p:nvPr/>
        </p:nvSpPr>
        <p:spPr>
          <a:xfrm>
            <a:off x="7181065" y="3929236"/>
            <a:ext cx="269626" cy="369332"/>
          </a:xfrm>
          <a:prstGeom prst="rect">
            <a:avLst/>
          </a:prstGeom>
        </p:spPr>
        <p:txBody>
          <a:bodyPr wrap="none">
            <a:spAutoFit/>
          </a:bodyPr>
          <a:lstStyle/>
          <a:p>
            <a:r>
              <a:rPr lang="en-US" altLang="zh-CN" b="1" dirty="0">
                <a:solidFill>
                  <a:srgbClr val="C00000"/>
                </a:solidFill>
              </a:rPr>
              <a:t>r</a:t>
            </a:r>
            <a:endParaRPr lang="zh-CN" altLang="en-US" dirty="0">
              <a:solidFill>
                <a:srgbClr val="C00000"/>
              </a:solidFill>
            </a:endParaRPr>
          </a:p>
        </p:txBody>
      </p:sp>
      <p:pic>
        <p:nvPicPr>
          <p:cNvPr id="12" name="图片 6">
            <a:hlinkClick r:id="rId3" action="ppaction://hlinksldjump"/>
            <a:extLst>
              <a:ext uri="{FF2B5EF4-FFF2-40B4-BE49-F238E27FC236}">
                <a16:creationId xmlns:a16="http://schemas.microsoft.com/office/drawing/2014/main" xmlns="" id="{3CA3D9DC-C479-452B-8651-E59C1539A1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63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500"/>
                                        <p:tgtEl>
                                          <p:spTgt spid="10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500"/>
                                        <p:tgtEl>
                                          <p:spTgt spid="10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4"/>
                                        </p:tgtEl>
                                        <p:attrNameLst>
                                          <p:attrName>style.visibility</p:attrName>
                                        </p:attrNameLst>
                                      </p:cBhvr>
                                      <p:to>
                                        <p:strVal val="visible"/>
                                      </p:to>
                                    </p:set>
                                    <p:animEffect transition="in" filter="fade">
                                      <p:cBhvr>
                                        <p:cTn id="40"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3" grpId="0"/>
      <p:bldP spid="104" grpId="0"/>
      <p:bldP spid="105" grpId="0"/>
      <p:bldP spid="106" grpId="0"/>
      <p:bldP spid="19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B0137080-8133-4CE9-A1E6-F20C49188324}"/>
              </a:ext>
            </a:extLst>
          </p:cNvPr>
          <p:cNvSpPr/>
          <p:nvPr/>
        </p:nvSpPr>
        <p:spPr>
          <a:xfrm>
            <a:off x="484307" y="268803"/>
            <a:ext cx="8941104" cy="954107"/>
          </a:xfrm>
          <a:prstGeom prst="rect">
            <a:avLst/>
          </a:prstGeom>
        </p:spPr>
        <p:txBody>
          <a:bodyPr wrap="square">
            <a:spAutoFit/>
          </a:bodyPr>
          <a:lstStyle/>
          <a:p>
            <a:pPr lvl="0"/>
            <a:r>
              <a:rPr lang="en-US" altLang="zh-CN" sz="2800" b="1" dirty="0">
                <a:solidFill>
                  <a:srgbClr val="FFC000"/>
                </a:solidFill>
              </a:rPr>
              <a:t>Exercise 2: Write down the proper English expressions for each picture.</a:t>
            </a:r>
          </a:p>
        </p:txBody>
      </p:sp>
      <p:pic>
        <p:nvPicPr>
          <p:cNvPr id="4" name="图片 3">
            <a:extLst>
              <a:ext uri="{FF2B5EF4-FFF2-40B4-BE49-F238E27FC236}">
                <a16:creationId xmlns:a16="http://schemas.microsoft.com/office/drawing/2014/main" xmlns="" id="{403B1C2D-A0A6-4985-B424-905B84538583}"/>
              </a:ext>
            </a:extLst>
          </p:cNvPr>
          <p:cNvPicPr>
            <a:picLocks/>
          </p:cNvPicPr>
          <p:nvPr/>
        </p:nvPicPr>
        <p:blipFill rotWithShape="1">
          <a:blip r:embed="rId2" cstate="print">
            <a:extLst>
              <a:ext uri="{28A0092B-C50C-407E-A947-70E740481C1C}">
                <a14:useLocalDpi xmlns:a14="http://schemas.microsoft.com/office/drawing/2010/main" val="0"/>
              </a:ext>
            </a:extLst>
          </a:blip>
          <a:srcRect t="15296" b="32555"/>
          <a:stretch/>
        </p:blipFill>
        <p:spPr>
          <a:xfrm>
            <a:off x="1260021" y="1404684"/>
            <a:ext cx="2880000" cy="2160000"/>
          </a:xfrm>
          <a:prstGeom prst="rect">
            <a:avLst/>
          </a:prstGeom>
        </p:spPr>
      </p:pic>
      <p:pic>
        <p:nvPicPr>
          <p:cNvPr id="107" name="图片 106">
            <a:extLst>
              <a:ext uri="{FF2B5EF4-FFF2-40B4-BE49-F238E27FC236}">
                <a16:creationId xmlns:a16="http://schemas.microsoft.com/office/drawing/2014/main" xmlns="" id="{0B2E503E-D4DC-4F12-8364-1FF466D34A1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545410" y="1404684"/>
            <a:ext cx="2880000" cy="2160000"/>
          </a:xfrm>
          <a:prstGeom prst="rect">
            <a:avLst/>
          </a:prstGeom>
        </p:spPr>
      </p:pic>
      <p:pic>
        <p:nvPicPr>
          <p:cNvPr id="109" name="图片 108">
            <a:extLst>
              <a:ext uri="{FF2B5EF4-FFF2-40B4-BE49-F238E27FC236}">
                <a16:creationId xmlns:a16="http://schemas.microsoft.com/office/drawing/2014/main" xmlns="" id="{FEFFA618-91A8-4C44-B7C0-66B85E24682B}"/>
              </a:ext>
            </a:extLst>
          </p:cNvPr>
          <p:cNvPicPr>
            <a:picLocks/>
          </p:cNvPicPr>
          <p:nvPr/>
        </p:nvPicPr>
        <p:blipFill rotWithShape="1">
          <a:blip r:embed="rId4" cstate="print">
            <a:extLst>
              <a:ext uri="{28A0092B-C50C-407E-A947-70E740481C1C}">
                <a14:useLocalDpi xmlns:a14="http://schemas.microsoft.com/office/drawing/2010/main" val="0"/>
              </a:ext>
            </a:extLst>
          </a:blip>
          <a:srcRect t="22625" b="23367"/>
          <a:stretch/>
        </p:blipFill>
        <p:spPr>
          <a:xfrm>
            <a:off x="1211090" y="4183009"/>
            <a:ext cx="2880000" cy="2160000"/>
          </a:xfrm>
          <a:prstGeom prst="rect">
            <a:avLst/>
          </a:prstGeom>
        </p:spPr>
      </p:pic>
      <p:pic>
        <p:nvPicPr>
          <p:cNvPr id="111" name="图片 110">
            <a:extLst>
              <a:ext uri="{FF2B5EF4-FFF2-40B4-BE49-F238E27FC236}">
                <a16:creationId xmlns:a16="http://schemas.microsoft.com/office/drawing/2014/main" xmlns="" id="{8CCC503D-28D3-4440-8E3C-06C7817481F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545410" y="4050904"/>
            <a:ext cx="2880000" cy="2160000"/>
          </a:xfrm>
          <a:prstGeom prst="rect">
            <a:avLst/>
          </a:prstGeom>
        </p:spPr>
      </p:pic>
      <p:sp>
        <p:nvSpPr>
          <p:cNvPr id="113" name="矩形 112">
            <a:extLst>
              <a:ext uri="{FF2B5EF4-FFF2-40B4-BE49-F238E27FC236}">
                <a16:creationId xmlns:a16="http://schemas.microsoft.com/office/drawing/2014/main" xmlns="" id="{B6894E85-542B-4513-8EC1-4D5461F8C462}"/>
              </a:ext>
            </a:extLst>
          </p:cNvPr>
          <p:cNvSpPr/>
          <p:nvPr/>
        </p:nvSpPr>
        <p:spPr>
          <a:xfrm>
            <a:off x="4010736" y="2105690"/>
            <a:ext cx="1888246" cy="646331"/>
          </a:xfrm>
          <a:prstGeom prst="rect">
            <a:avLst/>
          </a:prstGeom>
        </p:spPr>
        <p:txBody>
          <a:bodyPr wrap="square">
            <a:spAutoFit/>
          </a:bodyPr>
          <a:lstStyle/>
          <a:p>
            <a:pPr algn="ctr"/>
            <a:r>
              <a:rPr lang="zh-CN" altLang="zh-CN" b="1" kern="100" dirty="0">
                <a:solidFill>
                  <a:schemeClr val="bg1"/>
                </a:solidFill>
                <a:latin typeface="Times New Roman" panose="02020603050405020304" pitchFamily="18" charset="0"/>
                <a:ea typeface="宋体" panose="02010600030101010101" pitchFamily="2" charset="-122"/>
              </a:rPr>
              <a:t>安检</a:t>
            </a:r>
            <a:endParaRPr lang="en-US" altLang="zh-CN" b="1" kern="100" dirty="0">
              <a:solidFill>
                <a:schemeClr val="bg1"/>
              </a:solidFill>
              <a:latin typeface="Times New Roman" panose="02020603050405020304" pitchFamily="18" charset="0"/>
              <a:ea typeface="宋体" panose="02010600030101010101" pitchFamily="2" charset="-122"/>
            </a:endParaRPr>
          </a:p>
          <a:p>
            <a:pPr algn="ctr"/>
            <a:r>
              <a:rPr lang="en-US" altLang="zh-CN" b="1" kern="100" dirty="0">
                <a:solidFill>
                  <a:schemeClr val="bg1"/>
                </a:solidFill>
                <a:latin typeface="Times New Roman" panose="02020603050405020304" pitchFamily="18" charset="0"/>
                <a:ea typeface="宋体" panose="02010600030101010101" pitchFamily="2" charset="-122"/>
              </a:rPr>
              <a:t>security check</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4" name="矩形 113">
            <a:extLst>
              <a:ext uri="{FF2B5EF4-FFF2-40B4-BE49-F238E27FC236}">
                <a16:creationId xmlns:a16="http://schemas.microsoft.com/office/drawing/2014/main" xmlns="" id="{C53E5DBC-FCB3-4C1F-BD08-82071D4B7623}"/>
              </a:ext>
            </a:extLst>
          </p:cNvPr>
          <p:cNvSpPr/>
          <p:nvPr/>
        </p:nvSpPr>
        <p:spPr>
          <a:xfrm>
            <a:off x="9381922" y="2364476"/>
            <a:ext cx="2810078" cy="646331"/>
          </a:xfrm>
          <a:prstGeom prst="rect">
            <a:avLst/>
          </a:prstGeom>
        </p:spPr>
        <p:txBody>
          <a:bodyPr wrap="square">
            <a:spAutoFit/>
          </a:bodyPr>
          <a:lstStyle/>
          <a:p>
            <a:pPr algn="ctr"/>
            <a:r>
              <a:rPr lang="zh-CN" altLang="zh-CN" b="1" kern="100" dirty="0">
                <a:solidFill>
                  <a:schemeClr val="bg1"/>
                </a:solidFill>
                <a:latin typeface="Times New Roman" panose="02020603050405020304" pitchFamily="18" charset="0"/>
                <a:ea typeface="宋体" panose="02010600030101010101" pitchFamily="2" charset="-122"/>
              </a:rPr>
              <a:t>首都博物馆</a:t>
            </a:r>
            <a:endParaRPr lang="en-US" altLang="zh-CN" b="1" kern="100" dirty="0">
              <a:solidFill>
                <a:schemeClr val="bg1"/>
              </a:solidFill>
              <a:latin typeface="Times New Roman" panose="02020603050405020304" pitchFamily="18" charset="0"/>
              <a:ea typeface="宋体" panose="02010600030101010101" pitchFamily="2" charset="-122"/>
            </a:endParaRPr>
          </a:p>
          <a:p>
            <a:pPr algn="ctr"/>
            <a:r>
              <a:rPr lang="en-US" altLang="zh-CN" b="1" kern="100" dirty="0">
                <a:solidFill>
                  <a:schemeClr val="bg1"/>
                </a:solidFill>
                <a:latin typeface="Times New Roman" panose="02020603050405020304" pitchFamily="18" charset="0"/>
                <a:ea typeface="宋体" panose="02010600030101010101" pitchFamily="2" charset="-122"/>
              </a:rPr>
              <a:t>Beijing Capital Museum</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5" name="矩形 114">
            <a:extLst>
              <a:ext uri="{FF2B5EF4-FFF2-40B4-BE49-F238E27FC236}">
                <a16:creationId xmlns:a16="http://schemas.microsoft.com/office/drawing/2014/main" xmlns="" id="{B419CE7F-F50E-4B99-BF56-5F9B4972147C}"/>
              </a:ext>
            </a:extLst>
          </p:cNvPr>
          <p:cNvSpPr/>
          <p:nvPr/>
        </p:nvSpPr>
        <p:spPr>
          <a:xfrm>
            <a:off x="3917603" y="4730522"/>
            <a:ext cx="2074512" cy="646331"/>
          </a:xfrm>
          <a:prstGeom prst="rect">
            <a:avLst/>
          </a:prstGeom>
        </p:spPr>
        <p:txBody>
          <a:bodyPr wrap="square">
            <a:spAutoFit/>
          </a:bodyPr>
          <a:lstStyle/>
          <a:p>
            <a:pPr algn="ctr"/>
            <a:r>
              <a:rPr lang="zh-CN" altLang="zh-CN" b="1" kern="100" dirty="0">
                <a:solidFill>
                  <a:schemeClr val="bg1"/>
                </a:solidFill>
                <a:latin typeface="Times New Roman" panose="02020603050405020304" pitchFamily="18" charset="0"/>
                <a:ea typeface="宋体" panose="02010600030101010101" pitchFamily="2" charset="-122"/>
              </a:rPr>
              <a:t>明信片</a:t>
            </a:r>
            <a:endParaRPr lang="en-US" altLang="zh-CN" b="1" kern="100" dirty="0">
              <a:solidFill>
                <a:schemeClr val="bg1"/>
              </a:solidFill>
              <a:latin typeface="Times New Roman" panose="02020603050405020304" pitchFamily="18" charset="0"/>
              <a:ea typeface="宋体" panose="02010600030101010101" pitchFamily="2" charset="-122"/>
            </a:endParaRPr>
          </a:p>
          <a:p>
            <a:pPr algn="ctr"/>
            <a:r>
              <a:rPr lang="en-US" altLang="zh-CN" b="1" kern="100" dirty="0">
                <a:solidFill>
                  <a:schemeClr val="bg1"/>
                </a:solidFill>
                <a:latin typeface="Times New Roman" panose="02020603050405020304" pitchFamily="18" charset="0"/>
                <a:ea typeface="宋体" panose="02010600030101010101" pitchFamily="2" charset="-122"/>
              </a:rPr>
              <a:t>postcards</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6" name="矩形 115">
            <a:extLst>
              <a:ext uri="{FF2B5EF4-FFF2-40B4-BE49-F238E27FC236}">
                <a16:creationId xmlns:a16="http://schemas.microsoft.com/office/drawing/2014/main" xmlns="" id="{193D342B-AE85-4568-89C6-2086CF618A1B}"/>
              </a:ext>
            </a:extLst>
          </p:cNvPr>
          <p:cNvSpPr/>
          <p:nvPr/>
        </p:nvSpPr>
        <p:spPr>
          <a:xfrm>
            <a:off x="9713775" y="4939844"/>
            <a:ext cx="2165955" cy="646331"/>
          </a:xfrm>
          <a:prstGeom prst="rect">
            <a:avLst/>
          </a:prstGeom>
        </p:spPr>
        <p:txBody>
          <a:bodyPr wrap="square">
            <a:spAutoFit/>
          </a:bodyPr>
          <a:lstStyle/>
          <a:p>
            <a:pPr algn="ctr"/>
            <a:r>
              <a:rPr lang="zh-CN" altLang="zh-CN" b="1" kern="100" dirty="0">
                <a:solidFill>
                  <a:schemeClr val="bg1"/>
                </a:solidFill>
                <a:latin typeface="Times New Roman" panose="02020603050405020304" pitchFamily="18" charset="0"/>
                <a:ea typeface="宋体" panose="02010600030101010101" pitchFamily="2" charset="-122"/>
              </a:rPr>
              <a:t>危险品</a:t>
            </a:r>
            <a:endParaRPr lang="en-US" altLang="zh-CN" b="1" kern="100" dirty="0">
              <a:solidFill>
                <a:schemeClr val="bg1"/>
              </a:solidFill>
              <a:latin typeface="Times New Roman" panose="02020603050405020304" pitchFamily="18" charset="0"/>
              <a:ea typeface="宋体" panose="02010600030101010101" pitchFamily="2" charset="-122"/>
            </a:endParaRPr>
          </a:p>
          <a:p>
            <a:pPr algn="ctr"/>
            <a:r>
              <a:rPr lang="en-US" altLang="zh-CN" b="1" kern="100" dirty="0">
                <a:solidFill>
                  <a:schemeClr val="bg1"/>
                </a:solidFill>
                <a:latin typeface="Times New Roman" panose="02020603050405020304" pitchFamily="18" charset="0"/>
                <a:ea typeface="宋体" panose="02010600030101010101" pitchFamily="2" charset="-122"/>
              </a:rPr>
              <a:t>dangerous articles</a:t>
            </a:r>
            <a:endParaRPr lang="zh-CN" altLang="zh-CN" b="1" kern="100" dirty="0">
              <a:solidFill>
                <a:schemeClr val="bg1"/>
              </a:solidFill>
              <a:latin typeface="Times New Roman" panose="02020603050405020304" pitchFamily="18" charset="0"/>
              <a:ea typeface="宋体" panose="02010600030101010101" pitchFamily="2" charset="-122"/>
            </a:endParaRPr>
          </a:p>
        </p:txBody>
      </p:sp>
      <p:pic>
        <p:nvPicPr>
          <p:cNvPr id="12" name="图片 6">
            <a:hlinkClick r:id="rId6" action="ppaction://hlinksldjump"/>
            <a:extLst>
              <a:ext uri="{FF2B5EF4-FFF2-40B4-BE49-F238E27FC236}">
                <a16:creationId xmlns:a16="http://schemas.microsoft.com/office/drawing/2014/main" xmlns="" id="{A0231025-498E-48F2-8269-CD33BFA0FFE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50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500"/>
                                        <p:tgtEl>
                                          <p:spTgt spid="1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500"/>
                                        <p:tgtEl>
                                          <p:spTgt spid="1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3" grpId="0"/>
      <p:bldP spid="114" grpId="0"/>
      <p:bldP spid="115" grpId="0"/>
      <p:bldP spid="1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692424"/>
            <a:ext cx="10122171" cy="523220"/>
          </a:xfrm>
          <a:prstGeom prst="rect">
            <a:avLst/>
          </a:prstGeom>
        </p:spPr>
        <p:txBody>
          <a:bodyPr wrap="square">
            <a:spAutoFit/>
          </a:bodyPr>
          <a:lstStyle/>
          <a:p>
            <a:pPr lvl="0"/>
            <a:r>
              <a:rPr lang="en-US" altLang="zh-CN" sz="2800" b="1" dirty="0">
                <a:solidFill>
                  <a:srgbClr val="FFC000"/>
                </a:solidFill>
              </a:rPr>
              <a:t>Exercise 3: Complete the following sentences.</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230832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Thank you for your _______. (</a:t>
            </a:r>
            <a:r>
              <a:rPr lang="zh-CN" altLang="en-US" sz="2400" dirty="0">
                <a:solidFill>
                  <a:schemeClr val="bg1"/>
                </a:solidFill>
                <a:latin typeface="Times New Roman" panose="02020603050405020304" pitchFamily="18" charset="0"/>
                <a:cs typeface="Times New Roman" panose="02020603050405020304" pitchFamily="18" charset="0"/>
              </a:rPr>
              <a:t>谢谢合作。</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2. Please mute your _________. (</a:t>
            </a:r>
            <a:r>
              <a:rPr lang="zh-CN" altLang="en-US" sz="2400" dirty="0">
                <a:solidFill>
                  <a:schemeClr val="bg1"/>
                </a:solidFill>
                <a:latin typeface="Times New Roman" panose="02020603050405020304" pitchFamily="18" charset="0"/>
                <a:cs typeface="Times New Roman" panose="02020603050405020304" pitchFamily="18" charset="0"/>
              </a:rPr>
              <a:t>请将手机静音。</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3. Please do not _______the objects on display. (</a:t>
            </a:r>
            <a:r>
              <a:rPr lang="zh-CN" altLang="en-US" sz="2400" dirty="0">
                <a:solidFill>
                  <a:schemeClr val="bg1"/>
                </a:solidFill>
                <a:latin typeface="Times New Roman" panose="02020603050405020304" pitchFamily="18" charset="0"/>
                <a:cs typeface="Times New Roman" panose="02020603050405020304" pitchFamily="18" charset="0"/>
              </a:rPr>
              <a:t>请勿触摸展品。</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4. Beijing Capital Museum is ________to all visitors. (</a:t>
            </a:r>
            <a:r>
              <a:rPr lang="zh-CN" altLang="en-US" sz="2400" dirty="0">
                <a:solidFill>
                  <a:schemeClr val="bg1"/>
                </a:solidFill>
                <a:latin typeface="Times New Roman" panose="02020603050405020304" pitchFamily="18" charset="0"/>
                <a:cs typeface="Times New Roman" panose="02020603050405020304" pitchFamily="18" charset="0"/>
              </a:rPr>
              <a:t>首都博物馆对所有游客免费开放。</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5. No _______or tripod. (</a:t>
            </a:r>
            <a:r>
              <a:rPr lang="zh-CN" altLang="en-US" sz="2400" dirty="0">
                <a:solidFill>
                  <a:schemeClr val="bg1"/>
                </a:solidFill>
                <a:latin typeface="Times New Roman" panose="02020603050405020304" pitchFamily="18" charset="0"/>
                <a:cs typeface="Times New Roman" panose="02020603050405020304" pitchFamily="18" charset="0"/>
              </a:rPr>
              <a:t>不许使用闪光灯或三脚架。</a:t>
            </a:r>
            <a:r>
              <a:rPr lang="en-US" altLang="zh-CN" sz="2400" dirty="0">
                <a:solidFill>
                  <a:schemeClr val="bg1"/>
                </a:solidFill>
                <a:latin typeface="Times New Roman" panose="02020603050405020304" pitchFamily="18" charset="0"/>
                <a:cs typeface="Times New Roman" panose="02020603050405020304" pitchFamily="18" charset="0"/>
              </a:rPr>
              <a:t>)</a:t>
            </a:r>
          </a:p>
        </p:txBody>
      </p:sp>
      <p:sp>
        <p:nvSpPr>
          <p:cNvPr id="10" name="矩形 9">
            <a:extLst>
              <a:ext uri="{FF2B5EF4-FFF2-40B4-BE49-F238E27FC236}">
                <a16:creationId xmlns:a16="http://schemas.microsoft.com/office/drawing/2014/main" xmlns="" id="{94D9653F-1C42-4A9C-9A44-62E17C81DE6D}"/>
              </a:ext>
            </a:extLst>
          </p:cNvPr>
          <p:cNvSpPr/>
          <p:nvPr/>
        </p:nvSpPr>
        <p:spPr>
          <a:xfrm>
            <a:off x="3691538" y="2355838"/>
            <a:ext cx="1332416"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cooperation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3523741" y="2708079"/>
            <a:ext cx="1447832"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mobile phone</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3243734" y="3060726"/>
            <a:ext cx="760144"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touch</a:t>
            </a:r>
            <a:r>
              <a:rPr lang="en-US" altLang="zh-CN" dirty="0"/>
              <a:t> </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5023954" y="3430058"/>
            <a:ext cx="630301"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free</a:t>
            </a:r>
            <a:r>
              <a:rPr lang="en-US" altLang="zh-CN" dirty="0"/>
              <a:t> </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xmlns="" id="{E7C17DC6-74B0-49CB-90A5-0C415D5FD0AF}"/>
              </a:ext>
            </a:extLst>
          </p:cNvPr>
          <p:cNvSpPr/>
          <p:nvPr/>
        </p:nvSpPr>
        <p:spPr>
          <a:xfrm>
            <a:off x="2024346" y="4151612"/>
            <a:ext cx="639919"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flash</a:t>
            </a:r>
            <a:endParaRPr lang="zh-CN" altLang="en-US" dirty="0">
              <a:solidFill>
                <a:srgbClr val="C00000"/>
              </a:solidFill>
              <a:latin typeface="Times New Roman" panose="02020603050405020304" pitchFamily="18" charset="0"/>
              <a:cs typeface="Times New Roman" panose="02020603050405020304" pitchFamily="18" charset="0"/>
            </a:endParaRPr>
          </a:p>
        </p:txBody>
      </p:sp>
      <p:pic>
        <p:nvPicPr>
          <p:cNvPr id="16" name="图片 6">
            <a:hlinkClick r:id="rId2" action="ppaction://hlinksldjump"/>
            <a:extLst>
              <a:ext uri="{FF2B5EF4-FFF2-40B4-BE49-F238E27FC236}">
                <a16:creationId xmlns:a16="http://schemas.microsoft.com/office/drawing/2014/main" xmlns="" id="{26F390E1-0984-4A65-9BD8-8592952B6C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6453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6E374569-799B-4830-8F03-BB4AACB11A01}"/>
              </a:ext>
            </a:extLst>
          </p:cNvPr>
          <p:cNvSpPr/>
          <p:nvPr/>
        </p:nvSpPr>
        <p:spPr>
          <a:xfrm>
            <a:off x="620424" y="537917"/>
            <a:ext cx="8625811" cy="523220"/>
          </a:xfrm>
          <a:prstGeom prst="rect">
            <a:avLst/>
          </a:prstGeom>
        </p:spPr>
        <p:txBody>
          <a:bodyPr wrap="square">
            <a:spAutoFit/>
          </a:bodyPr>
          <a:lstStyle/>
          <a:p>
            <a:pPr lvl="0"/>
            <a:r>
              <a:rPr lang="en-US" altLang="zh-CN" sz="2800" b="1" dirty="0">
                <a:solidFill>
                  <a:schemeClr val="accent4">
                    <a:lumMod val="40000"/>
                    <a:lumOff val="60000"/>
                  </a:schemeClr>
                </a:solidFill>
              </a:rPr>
              <a:t>2. Read a sample introduction to a museum.</a:t>
            </a:r>
          </a:p>
        </p:txBody>
      </p:sp>
      <p:sp>
        <p:nvSpPr>
          <p:cNvPr id="107" name="矩形 106">
            <a:extLst>
              <a:ext uri="{FF2B5EF4-FFF2-40B4-BE49-F238E27FC236}">
                <a16:creationId xmlns:a16="http://schemas.microsoft.com/office/drawing/2014/main" xmlns="" id="{5089506F-ABB8-4526-ACC7-E0A0DCC5CFBE}"/>
              </a:ext>
            </a:extLst>
          </p:cNvPr>
          <p:cNvSpPr/>
          <p:nvPr/>
        </p:nvSpPr>
        <p:spPr>
          <a:xfrm>
            <a:off x="620424" y="1798264"/>
            <a:ext cx="11149288" cy="415498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The Meridian Gate (</a:t>
            </a:r>
            <a:r>
              <a:rPr lang="zh-CN" altLang="zh-CN" sz="2400" dirty="0">
                <a:solidFill>
                  <a:schemeClr val="bg1"/>
                </a:solidFill>
                <a:latin typeface="Times New Roman" panose="02020603050405020304" pitchFamily="18" charset="0"/>
                <a:cs typeface="Times New Roman" panose="02020603050405020304" pitchFamily="18" charset="0"/>
              </a:rPr>
              <a:t>午门</a:t>
            </a:r>
            <a:r>
              <a:rPr lang="en-US" altLang="zh-CN" sz="2400" dirty="0">
                <a:solidFill>
                  <a:schemeClr val="bg1"/>
                </a:solidFill>
                <a:latin typeface="Times New Roman" panose="02020603050405020304" pitchFamily="18" charset="0"/>
                <a:cs typeface="Times New Roman" panose="02020603050405020304" pitchFamily="18" charset="0"/>
              </a:rPr>
              <a:t>) is the southern (and the largest) gate of the Forbidden City. It has five arches. The three central arches are close together; the two flanking arches are farther apart from the three central arches. The central arch was formerly reserved for the Emperor alone; the exceptions were the Empress, who could enter it once on the day of her wedding, and the top three scholars of the triennial (</a:t>
            </a:r>
            <a:r>
              <a:rPr lang="zh-CN" altLang="zh-CN" sz="2400" dirty="0">
                <a:solidFill>
                  <a:schemeClr val="bg1"/>
                </a:solidFill>
                <a:latin typeface="Times New Roman" panose="02020603050405020304" pitchFamily="18" charset="0"/>
                <a:cs typeface="Times New Roman" panose="02020603050405020304" pitchFamily="18" charset="0"/>
              </a:rPr>
              <a:t>每三年</a:t>
            </a:r>
          </a:p>
          <a:p>
            <a:r>
              <a:rPr lang="zh-CN" altLang="zh-CN" sz="2400" dirty="0">
                <a:solidFill>
                  <a:schemeClr val="bg1"/>
                </a:solidFill>
                <a:latin typeface="Times New Roman" panose="02020603050405020304" pitchFamily="18" charset="0"/>
                <a:cs typeface="Times New Roman" panose="02020603050405020304" pitchFamily="18" charset="0"/>
              </a:rPr>
              <a:t>的</a:t>
            </a:r>
            <a:r>
              <a:rPr lang="en-US" altLang="zh-CN" sz="2400" dirty="0">
                <a:solidFill>
                  <a:schemeClr val="bg1"/>
                </a:solidFill>
                <a:latin typeface="Times New Roman" panose="02020603050405020304" pitchFamily="18" charset="0"/>
                <a:cs typeface="Times New Roman" panose="02020603050405020304" pitchFamily="18" charset="0"/>
              </a:rPr>
              <a:t>) civil service examinations, who left the exams through the central arch. All other officials and servants had to use the four side arches.</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Above the arches are a series of buildings. The central one is the palace of nine bays wide, with double roofs. In each side, the 13 bays-wide building, single roof, connects the two pavilions on the top. The Emperor of China reviewed his troops from this location during the Ming and Qing Dynasties.</a:t>
            </a:r>
          </a:p>
        </p:txBody>
      </p:sp>
      <p:sp>
        <p:nvSpPr>
          <p:cNvPr id="5" name="矩形 4">
            <a:extLst>
              <a:ext uri="{FF2B5EF4-FFF2-40B4-BE49-F238E27FC236}">
                <a16:creationId xmlns:a16="http://schemas.microsoft.com/office/drawing/2014/main" xmlns="" id="{068EFEF6-AA38-401B-BA72-B9ADD5099CA6}"/>
              </a:ext>
            </a:extLst>
          </p:cNvPr>
          <p:cNvSpPr/>
          <p:nvPr/>
        </p:nvSpPr>
        <p:spPr>
          <a:xfrm>
            <a:off x="447326" y="1014267"/>
            <a:ext cx="11495483" cy="584775"/>
          </a:xfrm>
          <a:prstGeom prst="rect">
            <a:avLst/>
          </a:prstGeom>
        </p:spPr>
        <p:txBody>
          <a:bodyPr wrap="square">
            <a:spAutoFit/>
          </a:bodyPr>
          <a:lstStyle/>
          <a:p>
            <a:pPr algn="ctr"/>
            <a:r>
              <a:rPr lang="en-US" altLang="zh-CN" sz="3200" b="1" dirty="0">
                <a:solidFill>
                  <a:srgbClr val="FFC000"/>
                </a:solidFill>
              </a:rPr>
              <a:t>An Introduction to the Meridian Gate in the Palace Museum</a:t>
            </a:r>
            <a:endParaRPr lang="zh-CN" altLang="en-US" sz="2000" dirty="0"/>
          </a:p>
        </p:txBody>
      </p:sp>
      <p:pic>
        <p:nvPicPr>
          <p:cNvPr id="8" name="图片 6">
            <a:hlinkClick r:id="rId2" action="ppaction://hlinksldjump"/>
            <a:extLst>
              <a:ext uri="{FF2B5EF4-FFF2-40B4-BE49-F238E27FC236}">
                <a16:creationId xmlns:a16="http://schemas.microsoft.com/office/drawing/2014/main" xmlns="" id="{11FB8815-73C4-4003-85DF-DA8C96BF26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37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1000"/>
                                        <p:tgtEl>
                                          <p:spTgt spid="107"/>
                                        </p:tgtEl>
                                      </p:cBhvr>
                                    </p:animEffect>
                                    <p:anim calcmode="lin" valueType="num">
                                      <p:cBhvr>
                                        <p:cTn id="12" dur="1000" fill="hold"/>
                                        <p:tgtEl>
                                          <p:spTgt spid="107"/>
                                        </p:tgtEl>
                                        <p:attrNameLst>
                                          <p:attrName>ppt_x</p:attrName>
                                        </p:attrNameLst>
                                      </p:cBhvr>
                                      <p:tavLst>
                                        <p:tav tm="0">
                                          <p:val>
                                            <p:strVal val="#ppt_x"/>
                                          </p:val>
                                        </p:tav>
                                        <p:tav tm="100000">
                                          <p:val>
                                            <p:strVal val="#ppt_x"/>
                                          </p:val>
                                        </p:tav>
                                      </p:tavLst>
                                    </p:anim>
                                    <p:anim calcmode="lin" valueType="num">
                                      <p:cBhvr>
                                        <p:cTn id="13" dur="1000" fill="hold"/>
                                        <p:tgtEl>
                                          <p:spTgt spid="10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07">
                                            <p:txEl>
                                              <p:pRg st="0" end="0"/>
                                            </p:txEl>
                                          </p:spTgt>
                                        </p:tgtEl>
                                        <p:attrNameLst>
                                          <p:attrName>style.visibility</p:attrName>
                                        </p:attrNameLst>
                                      </p:cBhvr>
                                      <p:to>
                                        <p:strVal val="visible"/>
                                      </p:to>
                                    </p:set>
                                    <p:animEffect transition="in" filter="fade">
                                      <p:cBhvr>
                                        <p:cTn id="17" dur="500"/>
                                        <p:tgtEl>
                                          <p:spTgt spid="107">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07">
                                            <p:txEl>
                                              <p:pRg st="1" end="1"/>
                                            </p:txEl>
                                          </p:spTgt>
                                        </p:tgtEl>
                                        <p:attrNameLst>
                                          <p:attrName>style.visibility</p:attrName>
                                        </p:attrNameLst>
                                      </p:cBhvr>
                                      <p:to>
                                        <p:strVal val="visible"/>
                                      </p:to>
                                    </p:set>
                                    <p:animEffect transition="in" filter="fade">
                                      <p:cBhvr>
                                        <p:cTn id="21" dur="500"/>
                                        <p:tgtEl>
                                          <p:spTgt spid="107">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7">
                                            <p:txEl>
                                              <p:pRg st="2" end="2"/>
                                            </p:txEl>
                                          </p:spTgt>
                                        </p:tgtEl>
                                        <p:attrNameLst>
                                          <p:attrName>style.visibility</p:attrName>
                                        </p:attrNameLst>
                                      </p:cBhvr>
                                      <p:to>
                                        <p:strVal val="visible"/>
                                      </p:to>
                                    </p:set>
                                    <p:animEffect transition="in" filter="fade">
                                      <p:cBhvr>
                                        <p:cTn id="25" dur="500"/>
                                        <p:tgtEl>
                                          <p:spTgt spid="107">
                                            <p:txEl>
                                              <p:pRg st="2" end="2"/>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7129" y="464795"/>
            <a:ext cx="8010280" cy="584775"/>
          </a:xfrm>
          <a:prstGeom prst="rect">
            <a:avLst/>
          </a:prstGeom>
        </p:spPr>
        <p:txBody>
          <a:bodyPr wrap="square">
            <a:spAutoFit/>
          </a:bodyPr>
          <a:lstStyle/>
          <a:p>
            <a:r>
              <a:rPr lang="en-US" altLang="zh-CN" sz="3200" b="1" dirty="0">
                <a:solidFill>
                  <a:srgbClr val="FFFF00"/>
                </a:solidFill>
                <a:effectLst>
                  <a:outerShdw blurRad="38100" dist="38100" dir="2700000" algn="tl">
                    <a:srgbClr val="DDDDDD"/>
                  </a:outerShdw>
                </a:effectLst>
                <a:latin typeface="Times New Roman" panose="02020603050405020304" pitchFamily="18" charset="0"/>
                <a:ea typeface="宋体" panose="02010600030101010101" pitchFamily="2" charset="-122"/>
              </a:rPr>
              <a:t>Section  I  Introduction: Tour Guide</a:t>
            </a:r>
          </a:p>
        </p:txBody>
      </p:sp>
      <p:sp>
        <p:nvSpPr>
          <p:cNvPr id="3" name="文本框 2"/>
          <p:cNvSpPr txBox="1"/>
          <p:nvPr/>
        </p:nvSpPr>
        <p:spPr>
          <a:xfrm>
            <a:off x="1129943" y="1995150"/>
            <a:ext cx="10046057" cy="2308324"/>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Tour guides are needed in many industries. You could be a tour guide for a museum ,a historic site or a touring company. Tour guides should know how to tell stories and share information in an interesting way, even though they may be repeating similar information throughout the day. Although these presentations are largely scripted (</a:t>
            </a:r>
            <a:r>
              <a:rPr lang="zh-CN" altLang="en-US" sz="2400" dirty="0">
                <a:solidFill>
                  <a:schemeClr val="bg1"/>
                </a:solidFill>
                <a:latin typeface="Times New Roman" panose="02020603050405020304" pitchFamily="18" charset="0"/>
                <a:cs typeface="Times New Roman" panose="02020603050405020304" pitchFamily="18" charset="0"/>
              </a:rPr>
              <a:t>有脚本的，编好的</a:t>
            </a:r>
            <a:r>
              <a:rPr lang="en-US" altLang="zh-CN" sz="2400" dirty="0">
                <a:solidFill>
                  <a:schemeClr val="bg1"/>
                </a:solidFill>
                <a:latin typeface="Times New Roman" panose="02020603050405020304" pitchFamily="18" charset="0"/>
                <a:cs typeface="Times New Roman" panose="02020603050405020304" pitchFamily="18" charset="0"/>
              </a:rPr>
              <a:t>),there is room for creativity (</a:t>
            </a:r>
            <a:r>
              <a:rPr lang="zh-CN" altLang="en-US" sz="2400" dirty="0">
                <a:solidFill>
                  <a:schemeClr val="bg1"/>
                </a:solidFill>
                <a:latin typeface="Times New Roman" panose="02020603050405020304" pitchFamily="18" charset="0"/>
                <a:cs typeface="Times New Roman" panose="02020603050405020304" pitchFamily="18" charset="0"/>
              </a:rPr>
              <a:t>创新</a:t>
            </a:r>
            <a:r>
              <a:rPr lang="en-US" altLang="zh-CN" sz="2400" dirty="0">
                <a:solidFill>
                  <a:schemeClr val="bg1"/>
                </a:solidFill>
                <a:latin typeface="Times New Roman" panose="02020603050405020304" pitchFamily="18" charset="0"/>
                <a:cs typeface="Times New Roman" panose="02020603050405020304" pitchFamily="18" charset="0"/>
              </a:rPr>
              <a:t>) and variation depending upon the audience (</a:t>
            </a:r>
            <a:r>
              <a:rPr lang="zh-CN" altLang="en-US" sz="2400" dirty="0">
                <a:solidFill>
                  <a:schemeClr val="bg1"/>
                </a:solidFill>
                <a:latin typeface="Times New Roman" panose="02020603050405020304" pitchFamily="18" charset="0"/>
                <a:cs typeface="Times New Roman" panose="02020603050405020304" pitchFamily="18" charset="0"/>
              </a:rPr>
              <a:t>观众</a:t>
            </a:r>
            <a:r>
              <a:rPr lang="en-US" altLang="zh-CN" sz="2400" dirty="0">
                <a:solidFill>
                  <a:schemeClr val="bg1"/>
                </a:solidFill>
                <a:latin typeface="Times New Roman" panose="02020603050405020304" pitchFamily="18" charset="0"/>
                <a:cs typeface="Times New Roman" panose="02020603050405020304" pitchFamily="18" charset="0"/>
              </a:rPr>
              <a:t>) of the tour.</a:t>
            </a: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55428" y="1124448"/>
            <a:ext cx="9529505" cy="2246769"/>
          </a:xfrm>
          <a:prstGeom prst="rect">
            <a:avLst/>
          </a:prstGeom>
        </p:spPr>
        <p:txBody>
          <a:bodyPr wrap="square">
            <a:spAutoFit/>
          </a:bodyPr>
          <a:lstStyle/>
          <a:p>
            <a:pPr lvl="0"/>
            <a:r>
              <a:rPr lang="en-US" altLang="zh-CN" sz="2800" b="1" dirty="0">
                <a:solidFill>
                  <a:srgbClr val="FFC000"/>
                </a:solidFill>
              </a:rPr>
              <a:t>Exercises 4: Suppose you are an English-speaking guide and tomorrow you are going to visit the Palace Museum with an American tourist. Read the passage above and write an interesting introduction to the Meridian Gate for the interpretation tomorrow.</a:t>
            </a:r>
          </a:p>
        </p:txBody>
      </p:sp>
      <p:pic>
        <p:nvPicPr>
          <p:cNvPr id="4" name="图片 6">
            <a:hlinkClick r:id="rId2" action="ppaction://hlinksldjump"/>
            <a:extLst>
              <a:ext uri="{FF2B5EF4-FFF2-40B4-BE49-F238E27FC236}">
                <a16:creationId xmlns:a16="http://schemas.microsoft.com/office/drawing/2014/main" xmlns="" id="{BB65F62C-C103-46B5-8809-5B3388DE98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6566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525697" y="1310431"/>
            <a:ext cx="9447103" cy="1815882"/>
          </a:xfrm>
          <a:prstGeom prst="rect">
            <a:avLst/>
          </a:prstGeom>
        </p:spPr>
        <p:txBody>
          <a:bodyPr wrap="square">
            <a:spAutoFit/>
          </a:bodyPr>
          <a:lstStyle/>
          <a:p>
            <a:pPr lvl="0"/>
            <a:r>
              <a:rPr lang="en-US" altLang="zh-CN" sz="2800" b="1" dirty="0">
                <a:solidFill>
                  <a:srgbClr val="FFC000"/>
                </a:solidFill>
              </a:rPr>
              <a:t>Exercises 5: Please write a story related to a museum in China. Try to tell the story in a simple and vivid way to impress the foreign visitors to the museum. Search the Internet if necessary.</a:t>
            </a:r>
          </a:p>
        </p:txBody>
      </p:sp>
      <p:pic>
        <p:nvPicPr>
          <p:cNvPr id="4" name="图片 6">
            <a:hlinkClick r:id="rId2" action="ppaction://hlinksldjump"/>
            <a:extLst>
              <a:ext uri="{FF2B5EF4-FFF2-40B4-BE49-F238E27FC236}">
                <a16:creationId xmlns:a16="http://schemas.microsoft.com/office/drawing/2014/main" xmlns="" id="{D8914C06-3F63-438C-815F-CDB948B1AE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403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22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517" y="1969652"/>
            <a:ext cx="11149288" cy="415498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The simplest greeting in western countries is “Good morning”, “Good afternoon’” or “Good evening”. This greeting is given to one whom you know only slightly, or to any one you are passing quickly. “How are you” is usually used when you are not in such a hurry. No answer is expected other than “Fine, thank you.” “Hello” is the most common form of greeting between good friends. But a greeting is never just that. To be both polite and friendly, you should know something more.</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In most western countries, people usually shake hands when they meet. The British only say “hello” when they see friends. That’s why French people think the British are unfriendly and impolite. They kiss friends on both cheeks (</a:t>
            </a:r>
            <a:r>
              <a:rPr lang="zh-CN" altLang="zh-CN" sz="2400" dirty="0">
                <a:solidFill>
                  <a:schemeClr val="bg1"/>
                </a:solidFill>
                <a:latin typeface="Times New Roman" panose="02020603050405020304" pitchFamily="18" charset="0"/>
                <a:cs typeface="Times New Roman" panose="02020603050405020304" pitchFamily="18" charset="0"/>
              </a:rPr>
              <a:t>面颊</a:t>
            </a:r>
            <a:r>
              <a:rPr lang="en-US" altLang="zh-CN" sz="2400" dirty="0">
                <a:solidFill>
                  <a:schemeClr val="bg1"/>
                </a:solidFill>
                <a:latin typeface="Times New Roman" panose="02020603050405020304" pitchFamily="18" charset="0"/>
                <a:cs typeface="Times New Roman" panose="02020603050405020304" pitchFamily="18" charset="0"/>
              </a:rPr>
              <a:t>) each time they meet and leave. However, to Americans, kissing is very strange between two male friends.</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987711"/>
            <a:ext cx="10773096" cy="584775"/>
          </a:xfrm>
          <a:prstGeom prst="rect">
            <a:avLst/>
          </a:prstGeom>
        </p:spPr>
        <p:txBody>
          <a:bodyPr wrap="square">
            <a:spAutoFit/>
          </a:bodyPr>
          <a:lstStyle/>
          <a:p>
            <a:pPr algn="ctr"/>
            <a:r>
              <a:rPr lang="en-US" altLang="zh-CN" sz="3200" b="1" dirty="0">
                <a:solidFill>
                  <a:srgbClr val="FFC000"/>
                </a:solidFill>
              </a:rPr>
              <a:t>Western Greetings</a:t>
            </a:r>
            <a:endParaRPr lang="zh-CN" altLang="en-US" sz="2000" dirty="0"/>
          </a:p>
        </p:txBody>
      </p:sp>
      <p:sp>
        <p:nvSpPr>
          <p:cNvPr id="8" name="矩形 7">
            <a:extLst>
              <a:ext uri="{FF2B5EF4-FFF2-40B4-BE49-F238E27FC236}">
                <a16:creationId xmlns:a16="http://schemas.microsoft.com/office/drawing/2014/main" xmlns="" id="{700BDE88-DC92-43C8-8B3C-6E33908741DB}"/>
              </a:ext>
            </a:extLst>
          </p:cNvPr>
          <p:cNvSpPr/>
          <p:nvPr/>
        </p:nvSpPr>
        <p:spPr>
          <a:xfrm>
            <a:off x="470289" y="429493"/>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V   Career Salon: Western Greetings</a:t>
            </a:r>
          </a:p>
        </p:txBody>
      </p:sp>
      <p:pic>
        <p:nvPicPr>
          <p:cNvPr id="6" name="图片 6">
            <a:hlinkClick r:id="rId2" action="ppaction://hlinksldjump"/>
            <a:extLst>
              <a:ext uri="{FF2B5EF4-FFF2-40B4-BE49-F238E27FC236}">
                <a16:creationId xmlns:a16="http://schemas.microsoft.com/office/drawing/2014/main" xmlns="" id="{1222EC0C-6794-4091-9BC5-7FC2336396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3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2667" y="1659467"/>
            <a:ext cx="11229427" cy="341632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proper introduction will leave a good first impression upon others. Most people in many western countries don’t like using Mr., Mrs. or Miss in introductions. They find these terms too formal. They prefer first names to formal titles in most cases. For example, a gentleman may say, “Glad to meet you. I’m Miller. But call me Paul.” Sometimes a woman you meet for the first time may say, “Don’t call me Mrs. Smith. Just call me Sally.” So if your friends from Western countries do not use your last name or titles, don’t feel that they have been impolite. They only want to show friendliness. </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Some of the ways above to greet people might be strange for you, but do remember: when in Rome, do as the Romans do.</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19B8BE91-2EAC-4A8A-ACA6-74FA1C9DF9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a:t>
            </a:r>
            <a:r>
              <a:rPr lang="en-US" altLang="zh-CN" sz="3600" b="1" spc="50" dirty="0">
                <a:ln w="9525" cmpd="sng">
                  <a:solidFill>
                    <a:schemeClr val="accent1"/>
                  </a:solidFill>
                  <a:prstDash val="solid"/>
                </a:ln>
                <a:solidFill>
                  <a:srgbClr val="70AD47">
                    <a:tint val="1000"/>
                  </a:srgbClr>
                </a:solidFill>
                <a:effectLst>
                  <a:glow rad="38100">
                    <a:schemeClr val="accent1">
                      <a:alpha val="40000"/>
                    </a:schemeClr>
                  </a:glow>
                </a:effectLst>
              </a:rPr>
              <a:t>U</a:t>
            </a: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nit</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5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1" descr="#wm#_48_07_*Z">
            <a:hlinkClick r:id="rId20" action="ppaction://hlinksldjump"/>
          </p:cNvPr>
          <p:cNvSpPr>
            <a:spLocks noChangeArrowheads="1"/>
          </p:cNvSpPr>
          <p:nvPr>
            <p:custDataLst>
              <p:tags r:id="rId1"/>
            </p:custDataLst>
          </p:nvPr>
        </p:nvSpPr>
        <p:spPr bwMode="auto">
          <a:xfrm>
            <a:off x="562547" y="1355154"/>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1</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3" name="MH_Others_1" descr="#wm#_48_07_*Z"/>
          <p:cNvSpPr>
            <a:spLocks noChangeArrowheads="1"/>
          </p:cNvSpPr>
          <p:nvPr>
            <p:custDataLst>
              <p:tags r:id="rId2"/>
            </p:custDataLst>
          </p:nvPr>
        </p:nvSpPr>
        <p:spPr bwMode="auto">
          <a:xfrm>
            <a:off x="532384" y="1621854"/>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4" name="MH_Entry_1">
            <a:hlinkClick r:id="rId21" action="ppaction://hlinksldjump"/>
          </p:cNvPr>
          <p:cNvSpPr txBox="1">
            <a:spLocks noChangeArrowheads="1"/>
          </p:cNvSpPr>
          <p:nvPr>
            <p:custDataLst>
              <p:tags r:id="rId3"/>
            </p:custDataLst>
          </p:nvPr>
        </p:nvSpPr>
        <p:spPr bwMode="auto">
          <a:xfrm>
            <a:off x="1156272" y="1336104"/>
            <a:ext cx="950040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    Introduction: Junior Travel Consultant</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5" name="MH_Number_2" descr="#wm#_48_07_*Z">
            <a:hlinkClick r:id="" action="ppaction://noaction"/>
          </p:cNvPr>
          <p:cNvSpPr>
            <a:spLocks noChangeArrowheads="1"/>
          </p:cNvSpPr>
          <p:nvPr>
            <p:custDataLst>
              <p:tags r:id="rId4"/>
            </p:custDataLst>
          </p:nvPr>
        </p:nvSpPr>
        <p:spPr bwMode="auto">
          <a:xfrm>
            <a:off x="562547" y="2040954"/>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2</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6" name="MH_Others_2" descr="#wm#_48_07_*Z"/>
          <p:cNvSpPr>
            <a:spLocks noChangeArrowheads="1"/>
          </p:cNvSpPr>
          <p:nvPr>
            <p:custDataLst>
              <p:tags r:id="rId5"/>
            </p:custDataLst>
          </p:nvPr>
        </p:nvSpPr>
        <p:spPr bwMode="auto">
          <a:xfrm>
            <a:off x="532384" y="2307654"/>
            <a:ext cx="169863" cy="169862"/>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7" name="MH_Entry_2">
            <a:hlinkClick r:id="rId22" action="ppaction://hlinksldjump"/>
          </p:cNvPr>
          <p:cNvSpPr txBox="1">
            <a:spLocks noChangeArrowheads="1"/>
          </p:cNvSpPr>
          <p:nvPr>
            <p:custDataLst>
              <p:tags r:id="rId6"/>
            </p:custDataLst>
          </p:nvPr>
        </p:nvSpPr>
        <p:spPr bwMode="auto">
          <a:xfrm>
            <a:off x="1156272" y="1917889"/>
            <a:ext cx="1103572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   Intensive Reading: What Is a Senior Travel Consultant?</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8" name="MH_Number_3" descr="#wm#_48_07_*Z">
            <a:hlinkClick r:id="rId23" action="ppaction://hlinksldjump"/>
          </p:cNvPr>
          <p:cNvSpPr>
            <a:spLocks noChangeArrowheads="1"/>
          </p:cNvSpPr>
          <p:nvPr>
            <p:custDataLst>
              <p:tags r:id="rId7"/>
            </p:custDataLst>
          </p:nvPr>
        </p:nvSpPr>
        <p:spPr bwMode="auto">
          <a:xfrm>
            <a:off x="562547" y="2913173"/>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3</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9" name="MH_Others_3" descr="#wm#_48_07_*Z"/>
          <p:cNvSpPr>
            <a:spLocks noChangeArrowheads="1"/>
          </p:cNvSpPr>
          <p:nvPr>
            <p:custDataLst>
              <p:tags r:id="rId8"/>
            </p:custDataLst>
          </p:nvPr>
        </p:nvSpPr>
        <p:spPr bwMode="auto">
          <a:xfrm>
            <a:off x="532384" y="3179873"/>
            <a:ext cx="169863" cy="169863"/>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0" name="MH_Entry_3">
            <a:hlinkClick r:id="rId24" action="ppaction://hlinksldjump"/>
          </p:cNvPr>
          <p:cNvSpPr txBox="1">
            <a:spLocks noChangeArrowheads="1"/>
          </p:cNvSpPr>
          <p:nvPr>
            <p:custDataLst>
              <p:tags r:id="rId9"/>
            </p:custDataLst>
          </p:nvPr>
        </p:nvSpPr>
        <p:spPr bwMode="auto">
          <a:xfrm>
            <a:off x="1138807" y="2875073"/>
            <a:ext cx="1131009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III  Extensive Reading: “Click” to Get a Perfect Travel Plan</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1" name="MH_Number_4" descr="#wm#_48_07_*Z">
            <a:hlinkClick r:id="rId25" action="ppaction://hlinksldjump"/>
          </p:cNvPr>
          <p:cNvSpPr>
            <a:spLocks noChangeArrowheads="1"/>
          </p:cNvSpPr>
          <p:nvPr>
            <p:custDataLst>
              <p:tags r:id="rId10"/>
            </p:custDataLst>
          </p:nvPr>
        </p:nvSpPr>
        <p:spPr bwMode="auto">
          <a:xfrm>
            <a:off x="562547" y="3600561"/>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4</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2" name="MH_Others_4" descr="#wm#_48_07_*Z"/>
          <p:cNvSpPr>
            <a:spLocks noChangeArrowheads="1"/>
          </p:cNvSpPr>
          <p:nvPr>
            <p:custDataLst>
              <p:tags r:id="rId11"/>
            </p:custDataLst>
          </p:nvPr>
        </p:nvSpPr>
        <p:spPr bwMode="auto">
          <a:xfrm>
            <a:off x="532384" y="3867261"/>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3" name="MH_Entry_4">
            <a:hlinkClick r:id="rId26" action="ppaction://hlinksldjump"/>
          </p:cNvPr>
          <p:cNvSpPr txBox="1">
            <a:spLocks noChangeArrowheads="1"/>
          </p:cNvSpPr>
          <p:nvPr>
            <p:custDataLst>
              <p:tags r:id="rId12"/>
            </p:custDataLst>
          </p:nvPr>
        </p:nvSpPr>
        <p:spPr bwMode="auto">
          <a:xfrm>
            <a:off x="1138808" y="3562461"/>
            <a:ext cx="10234231"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IV  Writing: MEMO</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4" name="MH_Number_5" descr="#wm#_48_07_*Z">
            <a:hlinkClick r:id="rId27" action="ppaction://hlinksldjump"/>
          </p:cNvPr>
          <p:cNvSpPr>
            <a:spLocks noChangeArrowheads="1"/>
          </p:cNvSpPr>
          <p:nvPr>
            <p:custDataLst>
              <p:tags r:id="rId13"/>
            </p:custDataLst>
          </p:nvPr>
        </p:nvSpPr>
        <p:spPr bwMode="auto">
          <a:xfrm>
            <a:off x="562547" y="4286361"/>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5</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5" name="MH_Others_5" descr="#wm#_48_07_*Z"/>
          <p:cNvSpPr>
            <a:spLocks noChangeArrowheads="1"/>
          </p:cNvSpPr>
          <p:nvPr>
            <p:custDataLst>
              <p:tags r:id="rId14"/>
            </p:custDataLst>
          </p:nvPr>
        </p:nvSpPr>
        <p:spPr bwMode="auto">
          <a:xfrm>
            <a:off x="532384" y="4554648"/>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6" name="MH_Entry_5">
            <a:hlinkClick r:id="rId28" action="ppaction://hlinksldjump"/>
          </p:cNvPr>
          <p:cNvSpPr txBox="1">
            <a:spLocks noChangeArrowheads="1"/>
          </p:cNvSpPr>
          <p:nvPr>
            <p:custDataLst>
              <p:tags r:id="rId15"/>
            </p:custDataLst>
          </p:nvPr>
        </p:nvSpPr>
        <p:spPr bwMode="auto">
          <a:xfrm>
            <a:off x="1138808" y="4249848"/>
            <a:ext cx="10447946"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V   Career Salon: Chinese Gift-giving Etiquette</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23" name="MH_Others_10" descr="#wm#_48_07_*Z"/>
          <p:cNvSpPr>
            <a:spLocks noChangeArrowheads="1"/>
          </p:cNvSpPr>
          <p:nvPr>
            <p:custDataLst>
              <p:tags r:id="rId16"/>
            </p:custDataLst>
          </p:nvPr>
        </p:nvSpPr>
        <p:spPr bwMode="auto">
          <a:xfrm rot="16200000">
            <a:off x="-943255" y="232400"/>
            <a:ext cx="887412" cy="889000"/>
          </a:xfrm>
          <a:prstGeom prst="ellipse">
            <a:avLst/>
          </a:prstGeom>
          <a:solidFill>
            <a:srgbClr val="84BCA1"/>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Others_12"/>
          <p:cNvSpPr txBox="1">
            <a:spLocks noChangeArrowheads="1"/>
          </p:cNvSpPr>
          <p:nvPr>
            <p:custDataLst>
              <p:tags r:id="rId17"/>
            </p:custDataLst>
          </p:nvPr>
        </p:nvSpPr>
        <p:spPr bwMode="auto">
          <a:xfrm rot="16200000">
            <a:off x="3747605" y="-2709102"/>
            <a:ext cx="612775" cy="673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4000" b="1" dirty="0">
                <a:solidFill>
                  <a:schemeClr val="bg2"/>
                </a:solidFill>
                <a:latin typeface="+mn-lt"/>
                <a:ea typeface="造字工房尚黑 G0v1 粗体" pitchFamily="50" charset="-122"/>
              </a:rPr>
              <a:t>Unit 3 Travel Consultation</a:t>
            </a:r>
            <a:endParaRPr lang="zh-CN" altLang="en-US" sz="4000" b="1" dirty="0">
              <a:solidFill>
                <a:schemeClr val="bg2"/>
              </a:solidFill>
              <a:latin typeface="+mn-lt"/>
              <a:ea typeface="造字工房尚黑 G0v1 粗体" pitchFamily="50" charset="-122"/>
            </a:endParaRPr>
          </a:p>
        </p:txBody>
      </p:sp>
      <p:pic>
        <p:nvPicPr>
          <p:cNvPr id="25" name="图片 11">
            <a:hlinkClick r:id="rId29" action="ppaction://hlinksldjump"/>
          </p:cNvPr>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rot="5400000">
            <a:off x="2175619" y="5001467"/>
            <a:ext cx="619698" cy="309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a:hlinkClick r:id="rId29" action="ppaction://hlinksldjump"/>
          </p:cNvPr>
          <p:cNvSpPr txBox="1"/>
          <p:nvPr/>
        </p:nvSpPr>
        <p:spPr>
          <a:xfrm>
            <a:off x="59337" y="6265946"/>
            <a:ext cx="946093" cy="523220"/>
          </a:xfrm>
          <a:prstGeom prst="rect">
            <a:avLst/>
          </a:prstGeom>
          <a:noFill/>
        </p:spPr>
        <p:txBody>
          <a:bodyPr wrap="none" rtlCol="0">
            <a:spAutoFit/>
          </a:bodyPr>
          <a:lstStyle/>
          <a:p>
            <a:r>
              <a:rPr lang="en-US" altLang="zh-CN" sz="2800" b="1" dirty="0">
                <a:solidFill>
                  <a:schemeClr val="bg1"/>
                </a:solidFill>
              </a:rPr>
              <a:t>Back</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58333E-6 -1.11111E-6 L 0.09844 -1.11111E-6 " pathEditMode="relative" rAng="0" ptsTypes="AA">
                                      <p:cBhvr>
                                        <p:cTn id="6" dur="500" fill="hold"/>
                                        <p:tgtEl>
                                          <p:spTgt spid="23"/>
                                        </p:tgtEl>
                                        <p:attrNameLst>
                                          <p:attrName>ppt_x</p:attrName>
                                          <p:attrName>ppt_y</p:attrName>
                                        </p:attrNameLst>
                                      </p:cBhvr>
                                      <p:rCtr x="4922" y="0"/>
                                    </p:animMotion>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4" grpId="0" animBg="1"/>
      <p:bldP spid="15" grpId="0" animBg="1"/>
      <p:bldP spid="16" grpId="0"/>
      <p:bldP spid="23" grpId="0" animBg="1"/>
      <p:bldP spid="24" grpId="0"/>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7128" y="464795"/>
            <a:ext cx="9125671" cy="584775"/>
          </a:xfrm>
          <a:prstGeom prst="rect">
            <a:avLst/>
          </a:prstGeom>
        </p:spPr>
        <p:txBody>
          <a:bodyPr wrap="square">
            <a:spAutoFit/>
          </a:bodyPr>
          <a:lstStyle/>
          <a:p>
            <a:r>
              <a:rPr lang="en-US" altLang="zh-CN" sz="3200" b="1" dirty="0">
                <a:solidFill>
                  <a:srgbClr val="FFFF00"/>
                </a:solidFill>
                <a:effectLst>
                  <a:outerShdw blurRad="38100" dist="38100" dir="2700000" algn="tl">
                    <a:srgbClr val="DDDDDD"/>
                  </a:outerShdw>
                </a:effectLst>
                <a:latin typeface="Times New Roman" panose="02020603050405020304" pitchFamily="18" charset="0"/>
                <a:ea typeface="宋体" panose="02010600030101010101" pitchFamily="2" charset="-122"/>
              </a:rPr>
              <a:t>Section  I  Introduction: Junior Travel Consultants</a:t>
            </a:r>
          </a:p>
        </p:txBody>
      </p:sp>
      <p:sp>
        <p:nvSpPr>
          <p:cNvPr id="3" name="文本框 2"/>
          <p:cNvSpPr txBox="1"/>
          <p:nvPr/>
        </p:nvSpPr>
        <p:spPr>
          <a:xfrm>
            <a:off x="1113010" y="2029016"/>
            <a:ext cx="10469390" cy="3046988"/>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junior (</a:t>
            </a:r>
            <a:r>
              <a:rPr lang="zh-CN" altLang="en-US" sz="2400" dirty="0">
                <a:solidFill>
                  <a:schemeClr val="bg1"/>
                </a:solidFill>
                <a:latin typeface="Times New Roman" panose="02020603050405020304" pitchFamily="18" charset="0"/>
                <a:cs typeface="Times New Roman" panose="02020603050405020304" pitchFamily="18" charset="0"/>
              </a:rPr>
              <a:t>初级的</a:t>
            </a:r>
            <a:r>
              <a:rPr lang="en-US" altLang="zh-CN" sz="2400" dirty="0">
                <a:solidFill>
                  <a:schemeClr val="bg1"/>
                </a:solidFill>
                <a:latin typeface="Times New Roman" panose="02020603050405020304" pitchFamily="18" charset="0"/>
                <a:cs typeface="Times New Roman" panose="02020603050405020304" pitchFamily="18" charset="0"/>
              </a:rPr>
              <a:t>) travel consultant (</a:t>
            </a:r>
            <a:r>
              <a:rPr lang="zh-CN" altLang="en-US" sz="2400" dirty="0">
                <a:solidFill>
                  <a:schemeClr val="bg1"/>
                </a:solidFill>
                <a:latin typeface="Times New Roman" panose="02020603050405020304" pitchFamily="18" charset="0"/>
                <a:cs typeface="Times New Roman" panose="02020603050405020304" pitchFamily="18" charset="0"/>
              </a:rPr>
              <a:t>顾问</a:t>
            </a:r>
            <a:r>
              <a:rPr lang="en-US" altLang="zh-CN" sz="2400" dirty="0">
                <a:solidFill>
                  <a:schemeClr val="bg1"/>
                </a:solidFill>
                <a:latin typeface="Times New Roman" panose="02020603050405020304" pitchFamily="18" charset="0"/>
                <a:cs typeface="Times New Roman" panose="02020603050405020304" pitchFamily="18" charset="0"/>
              </a:rPr>
              <a:t>) works with travel agency. Junior travel consultants help make arrangements (</a:t>
            </a:r>
            <a:r>
              <a:rPr lang="zh-CN" altLang="en-US" sz="2400" dirty="0">
                <a:solidFill>
                  <a:schemeClr val="bg1"/>
                </a:solidFill>
                <a:latin typeface="Times New Roman" panose="02020603050405020304" pitchFamily="18" charset="0"/>
                <a:cs typeface="Times New Roman" panose="02020603050405020304" pitchFamily="18" charset="0"/>
              </a:rPr>
              <a:t>安排</a:t>
            </a:r>
            <a:r>
              <a:rPr lang="en-US" altLang="zh-CN" sz="2400" dirty="0">
                <a:solidFill>
                  <a:schemeClr val="bg1"/>
                </a:solidFill>
                <a:latin typeface="Times New Roman" panose="02020603050405020304" pitchFamily="18" charset="0"/>
                <a:cs typeface="Times New Roman" panose="02020603050405020304" pitchFamily="18" charset="0"/>
              </a:rPr>
              <a:t>) for employees or clients to design tour plans, lending a hand in lining up flights, car rentals and hotel booking.</a:t>
            </a:r>
          </a:p>
          <a:p>
            <a:r>
              <a:rPr lang="en-US" altLang="zh-CN" sz="2400" dirty="0">
                <a:solidFill>
                  <a:schemeClr val="bg1"/>
                </a:solidFill>
                <a:latin typeface="Times New Roman" panose="02020603050405020304" pitchFamily="18" charset="0"/>
                <a:cs typeface="Times New Roman" panose="02020603050405020304" pitchFamily="18" charset="0"/>
              </a:rPr>
              <a:t>	A junior travel consultant performs many tasks and needs a wide array of skills:</a:t>
            </a:r>
          </a:p>
          <a:p>
            <a:r>
              <a:rPr lang="en-US" altLang="zh-CN" sz="2400" dirty="0">
                <a:solidFill>
                  <a:schemeClr val="bg1"/>
                </a:solidFill>
                <a:latin typeface="Times New Roman" panose="02020603050405020304" pitchFamily="18" charset="0"/>
                <a:cs typeface="Times New Roman" panose="02020603050405020304" pitchFamily="18" charset="0"/>
              </a:rPr>
              <a:t>	 being a strong communicator and highly organized;</a:t>
            </a:r>
          </a:p>
          <a:p>
            <a:r>
              <a:rPr lang="en-US" altLang="zh-CN" sz="2400" dirty="0">
                <a:solidFill>
                  <a:schemeClr val="bg1"/>
                </a:solidFill>
                <a:latin typeface="Times New Roman" panose="02020603050405020304" pitchFamily="18" charset="0"/>
                <a:cs typeface="Times New Roman" panose="02020603050405020304" pitchFamily="18" charset="0"/>
              </a:rPr>
              <a:t>	 being a good record-keeper;</a:t>
            </a:r>
          </a:p>
          <a:p>
            <a:r>
              <a:rPr lang="en-US" altLang="zh-CN" sz="2400" dirty="0">
                <a:solidFill>
                  <a:schemeClr val="bg1"/>
                </a:solidFill>
                <a:latin typeface="Times New Roman" panose="02020603050405020304" pitchFamily="18" charset="0"/>
                <a:cs typeface="Times New Roman" panose="02020603050405020304" pitchFamily="18" charset="0"/>
              </a:rPr>
              <a:t>	 traveling frequently to gain more personal travel experience.</a:t>
            </a: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00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28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90107" y="1209425"/>
            <a:ext cx="2911894" cy="564570"/>
            <a:chOff x="297174" y="1736630"/>
            <a:chExt cx="7137156" cy="858019"/>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803864" y="1736630"/>
              <a:ext cx="6298426" cy="701627"/>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Before Reading</a:t>
              </a:r>
            </a:p>
          </p:txBody>
        </p:sp>
      </p:grpSp>
      <p:sp>
        <p:nvSpPr>
          <p:cNvPr id="2" name="矩形 1"/>
          <p:cNvSpPr/>
          <p:nvPr/>
        </p:nvSpPr>
        <p:spPr>
          <a:xfrm>
            <a:off x="4261208" y="3179281"/>
            <a:ext cx="2972866" cy="181588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travel consultant</a:t>
            </a:r>
          </a:p>
          <a:p>
            <a:r>
              <a:rPr lang="en-US" altLang="zh-CN" sz="2800" dirty="0">
                <a:solidFill>
                  <a:schemeClr val="bg1"/>
                </a:solidFill>
                <a:latin typeface="Times New Roman" panose="02020603050405020304" pitchFamily="18" charset="0"/>
                <a:cs typeface="Times New Roman" panose="02020603050405020304" pitchFamily="18" charset="0"/>
              </a:rPr>
              <a:t>travel agency</a:t>
            </a:r>
          </a:p>
          <a:p>
            <a:r>
              <a:rPr lang="en-US" altLang="zh-CN" sz="2800" dirty="0">
                <a:solidFill>
                  <a:schemeClr val="bg1"/>
                </a:solidFill>
                <a:latin typeface="Times New Roman" panose="02020603050405020304" pitchFamily="18" charset="0"/>
                <a:cs typeface="Times New Roman" panose="02020603050405020304" pitchFamily="18" charset="0"/>
              </a:rPr>
              <a:t>tour leader</a:t>
            </a:r>
          </a:p>
          <a:p>
            <a:r>
              <a:rPr lang="en-US" altLang="zh-CN" sz="2800" dirty="0">
                <a:solidFill>
                  <a:schemeClr val="bg1"/>
                </a:solidFill>
                <a:latin typeface="Times New Roman" panose="02020603050405020304" pitchFamily="18" charset="0"/>
                <a:cs typeface="Times New Roman" panose="02020603050405020304" pitchFamily="18" charset="0"/>
              </a:rPr>
              <a:t>tour writer</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596832" y="1773995"/>
            <a:ext cx="10301618" cy="523220"/>
          </a:xfrm>
          <a:prstGeom prst="rect">
            <a:avLst/>
          </a:prstGeom>
        </p:spPr>
        <p:txBody>
          <a:bodyPr wrap="square">
            <a:spAutoFit/>
          </a:bodyPr>
          <a:lstStyle/>
          <a:p>
            <a:r>
              <a:rPr lang="en-US" altLang="zh-CN" sz="2800" b="1" dirty="0">
                <a:solidFill>
                  <a:srgbClr val="FFC000"/>
                </a:solidFill>
              </a:rPr>
              <a:t>Exercise 1: Do you know their duties and responsibilities?</a:t>
            </a:r>
            <a:endParaRPr lang="zh-CN" altLang="en-US" dirty="0"/>
          </a:p>
        </p:txBody>
      </p:sp>
      <p:sp>
        <p:nvSpPr>
          <p:cNvPr id="13" name="矩形 12"/>
          <p:cNvSpPr/>
          <p:nvPr/>
        </p:nvSpPr>
        <p:spPr>
          <a:xfrm>
            <a:off x="153656" y="555046"/>
            <a:ext cx="11793040"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  Intensive Reading: What Is a Senior Travel Consultant?</a:t>
            </a:r>
            <a:endParaRPr lang="zh-CN" altLang="en-US" sz="3200" b="1" dirty="0">
              <a:solidFill>
                <a:srgbClr val="FFFF00"/>
              </a:solidFill>
              <a:latin typeface="Times New Roman" panose="02020603050405020304" pitchFamily="18" charset="0"/>
              <a:ea typeface="宋体" panose="02010600030101010101" pitchFamily="2" charset="-122"/>
            </a:endParaRPr>
          </a:p>
        </p:txBody>
      </p:sp>
      <p:pic>
        <p:nvPicPr>
          <p:cNvPr id="9" name="图片 6">
            <a:hlinkClick r:id="rId2" action="ppaction://hlinksldjump"/>
            <a:extLst>
              <a:ext uri="{FF2B5EF4-FFF2-40B4-BE49-F238E27FC236}">
                <a16:creationId xmlns:a16="http://schemas.microsoft.com/office/drawing/2014/main" xmlns="" id="{8A6F3C30-E574-4A2D-8926-3D61B19D7B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92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500"/>
                                        <p:tgtEl>
                                          <p:spTgt spid="2">
                                            <p:txEl>
                                              <p:pRg st="1" end="1"/>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500"/>
                                        <p:tgtEl>
                                          <p:spTgt spid="2">
                                            <p:txEl>
                                              <p:pRg st="2" end="2"/>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6399" y="1759510"/>
            <a:ext cx="11274357" cy="2677656"/>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The following qualities and skills are important for a tour guide:</a:t>
            </a:r>
          </a:p>
          <a:p>
            <a:r>
              <a:rPr lang="en-US" altLang="zh-CN" sz="2400" dirty="0">
                <a:solidFill>
                  <a:schemeClr val="bg1"/>
                </a:solidFill>
                <a:latin typeface="Times New Roman" panose="02020603050405020304" pitchFamily="18" charset="0"/>
                <a:cs typeface="Times New Roman" panose="02020603050405020304" pitchFamily="18" charset="0"/>
              </a:rPr>
              <a:t>	 geographic (</a:t>
            </a:r>
            <a:r>
              <a:rPr lang="zh-CN" altLang="en-US" sz="2400" dirty="0">
                <a:solidFill>
                  <a:schemeClr val="bg1"/>
                </a:solidFill>
                <a:latin typeface="Times New Roman" panose="02020603050405020304" pitchFamily="18" charset="0"/>
                <a:cs typeface="Times New Roman" panose="02020603050405020304" pitchFamily="18" charset="0"/>
              </a:rPr>
              <a:t>地理的</a:t>
            </a:r>
            <a:r>
              <a:rPr lang="en-US" altLang="zh-CN" sz="2400" dirty="0">
                <a:solidFill>
                  <a:schemeClr val="bg1"/>
                </a:solidFill>
                <a:latin typeface="Times New Roman" panose="02020603050405020304" pitchFamily="18" charset="0"/>
                <a:cs typeface="Times New Roman" panose="02020603050405020304" pitchFamily="18" charset="0"/>
              </a:rPr>
              <a:t>) knowledge;</a:t>
            </a:r>
          </a:p>
          <a:p>
            <a:r>
              <a:rPr lang="en-US" altLang="zh-CN" sz="2400" dirty="0">
                <a:solidFill>
                  <a:schemeClr val="bg1"/>
                </a:solidFill>
                <a:latin typeface="Times New Roman" panose="02020603050405020304" pitchFamily="18" charset="0"/>
                <a:cs typeface="Times New Roman" panose="02020603050405020304" pitchFamily="18" charset="0"/>
              </a:rPr>
              <a:t>	 an interest in travel;</a:t>
            </a:r>
          </a:p>
          <a:p>
            <a:r>
              <a:rPr lang="en-US" altLang="zh-CN" sz="2400" dirty="0">
                <a:solidFill>
                  <a:schemeClr val="bg1"/>
                </a:solidFill>
                <a:latin typeface="Times New Roman" panose="02020603050405020304" pitchFamily="18" charset="0"/>
                <a:cs typeface="Times New Roman" panose="02020603050405020304" pitchFamily="18" charset="0"/>
              </a:rPr>
              <a:t>	 good time management;</a:t>
            </a:r>
          </a:p>
          <a:p>
            <a:r>
              <a:rPr lang="en-US" altLang="zh-CN" sz="2400" dirty="0">
                <a:solidFill>
                  <a:schemeClr val="bg1"/>
                </a:solidFill>
                <a:latin typeface="Times New Roman" panose="02020603050405020304" pitchFamily="18" charset="0"/>
                <a:cs typeface="Times New Roman" panose="02020603050405020304" pitchFamily="18" charset="0"/>
              </a:rPr>
              <a:t>	 ease with (</a:t>
            </a:r>
            <a:r>
              <a:rPr lang="zh-CN" altLang="en-US" sz="2400" dirty="0">
                <a:solidFill>
                  <a:schemeClr val="bg1"/>
                </a:solidFill>
                <a:latin typeface="Times New Roman" panose="02020603050405020304" pitchFamily="18" charset="0"/>
                <a:cs typeface="Times New Roman" panose="02020603050405020304" pitchFamily="18" charset="0"/>
              </a:rPr>
              <a:t>轻松</a:t>
            </a:r>
            <a:r>
              <a:rPr lang="en-US" altLang="zh-CN" sz="2400" dirty="0">
                <a:solidFill>
                  <a:schemeClr val="bg1"/>
                </a:solidFill>
                <a:latin typeface="Times New Roman" panose="02020603050405020304" pitchFamily="18" charset="0"/>
                <a:cs typeface="Times New Roman" panose="02020603050405020304" pitchFamily="18" charset="0"/>
              </a:rPr>
              <a:t>) public speaking;</a:t>
            </a:r>
          </a:p>
          <a:p>
            <a:r>
              <a:rPr lang="en-US" altLang="zh-CN" sz="2400" dirty="0">
                <a:solidFill>
                  <a:schemeClr val="bg1"/>
                </a:solidFill>
                <a:latin typeface="Times New Roman" panose="02020603050405020304" pitchFamily="18" charset="0"/>
                <a:cs typeface="Times New Roman" panose="02020603050405020304" pitchFamily="18" charset="0"/>
              </a:rPr>
              <a:t>	 being organized, friendly, helpful, patient and pleasant;</a:t>
            </a:r>
          </a:p>
          <a:p>
            <a:r>
              <a:rPr lang="en-US" altLang="zh-CN" sz="2400" dirty="0">
                <a:solidFill>
                  <a:schemeClr val="bg1"/>
                </a:solidFill>
                <a:latin typeface="Times New Roman" panose="02020603050405020304" pitchFamily="18" charset="0"/>
                <a:cs typeface="Times New Roman" panose="02020603050405020304" pitchFamily="18" charset="0"/>
              </a:rPr>
              <a:t>	 a sharp memory for facts, dates and events.</a:t>
            </a: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21561" y="1073648"/>
            <a:ext cx="10122171" cy="954107"/>
          </a:xfrm>
          <a:prstGeom prst="rect">
            <a:avLst/>
          </a:prstGeom>
        </p:spPr>
        <p:txBody>
          <a:bodyPr wrap="square">
            <a:spAutoFit/>
          </a:bodyPr>
          <a:lstStyle/>
          <a:p>
            <a:pPr lvl="0"/>
            <a:r>
              <a:rPr lang="en-US" altLang="zh-CN" sz="2800" b="1" dirty="0">
                <a:solidFill>
                  <a:srgbClr val="FFC000"/>
                </a:solidFill>
              </a:rPr>
              <a:t>Exercise 2: What is the difference between a </a:t>
            </a:r>
            <a:r>
              <a:rPr lang="en-US" altLang="zh-CN" sz="2800" b="1" dirty="0" err="1">
                <a:solidFill>
                  <a:srgbClr val="FFC000"/>
                </a:solidFill>
              </a:rPr>
              <a:t>junjor</a:t>
            </a:r>
            <a:r>
              <a:rPr lang="en-US" altLang="zh-CN" sz="2800" b="1" dirty="0">
                <a:solidFill>
                  <a:srgbClr val="FFC000"/>
                </a:solidFill>
              </a:rPr>
              <a:t> travel consultant and a senior travel consultant?</a:t>
            </a:r>
          </a:p>
        </p:txBody>
      </p:sp>
      <p:pic>
        <p:nvPicPr>
          <p:cNvPr id="4" name="图片 6">
            <a:hlinkClick r:id="rId2" action="ppaction://hlinksldjump"/>
            <a:extLst>
              <a:ext uri="{FF2B5EF4-FFF2-40B4-BE49-F238E27FC236}">
                <a16:creationId xmlns:a16="http://schemas.microsoft.com/office/drawing/2014/main" xmlns="" id="{8C0F359B-E484-492A-B7D9-75049FBC98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152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346166"/>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873379" y="1878446"/>
            <a:ext cx="10576184" cy="341632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senior travel consultant works with a travel agency. </a:t>
            </a:r>
            <a:r>
              <a:rPr lang="en-US" altLang="zh-CN" sz="2400" dirty="0" err="1">
                <a:solidFill>
                  <a:schemeClr val="bg1"/>
                </a:solidFill>
                <a:latin typeface="Times New Roman" panose="02020603050405020304" pitchFamily="18" charset="0"/>
                <a:cs typeface="Times New Roman" panose="02020603050405020304" pitchFamily="18" charset="0"/>
              </a:rPr>
              <a:t>He/She</a:t>
            </a:r>
            <a:r>
              <a:rPr lang="en-US" altLang="zh-CN" sz="2400" dirty="0">
                <a:solidFill>
                  <a:schemeClr val="bg1"/>
                </a:solidFill>
                <a:latin typeface="Times New Roman" panose="02020603050405020304" pitchFamily="18" charset="0"/>
                <a:cs typeface="Times New Roman" panose="02020603050405020304" pitchFamily="18" charset="0"/>
              </a:rPr>
              <a:t> usually starts a career as a Junior Consultant for an agency after graduating from college or having had at least 2 to 5 years of strong sales experience, and works closely with clients and industry agencies to provide business trips, vacations and itineraries. </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 senior travel consultant can be an employee or an owner in the travel agency. </a:t>
            </a:r>
            <a:r>
              <a:rPr lang="en-US" altLang="zh-CN" sz="2400" dirty="0" err="1">
                <a:solidFill>
                  <a:schemeClr val="bg1"/>
                </a:solidFill>
                <a:latin typeface="Times New Roman" panose="02020603050405020304" pitchFamily="18" charset="0"/>
                <a:cs typeface="Times New Roman" panose="02020603050405020304" pitchFamily="18" charset="0"/>
              </a:rPr>
              <a:t>He/She</a:t>
            </a:r>
            <a:r>
              <a:rPr lang="en-US" altLang="zh-CN" sz="2400" dirty="0">
                <a:solidFill>
                  <a:schemeClr val="bg1"/>
                </a:solidFill>
                <a:latin typeface="Times New Roman" panose="02020603050405020304" pitchFamily="18" charset="0"/>
                <a:cs typeface="Times New Roman" panose="02020603050405020304" pitchFamily="18" charset="0"/>
              </a:rPr>
              <a:t> trains junior consultants, plans and manages trips as well as special projects. The consultant arranges for airline ticketing, hotel accommodations and car rentals for the clients, and works to save their money, and keeps them informed about the trip.</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1014268"/>
            <a:ext cx="10773096" cy="584775"/>
          </a:xfrm>
          <a:prstGeom prst="rect">
            <a:avLst/>
          </a:prstGeom>
        </p:spPr>
        <p:txBody>
          <a:bodyPr wrap="square">
            <a:spAutoFit/>
          </a:bodyPr>
          <a:lstStyle/>
          <a:p>
            <a:pPr algn="ctr"/>
            <a:r>
              <a:rPr lang="en-US" altLang="zh-CN" sz="3200" b="1" dirty="0">
                <a:solidFill>
                  <a:srgbClr val="FFC000"/>
                </a:solidFill>
              </a:rPr>
              <a:t>What Is a Senior Travel Consultant?</a:t>
            </a:r>
            <a:endParaRPr lang="zh-CN" altLang="en-US" sz="2000" dirty="0"/>
          </a:p>
        </p:txBody>
      </p:sp>
      <p:pic>
        <p:nvPicPr>
          <p:cNvPr id="8" name="图片 6">
            <a:hlinkClick r:id="rId2" action="ppaction://hlinksldjump"/>
            <a:extLst>
              <a:ext uri="{FF2B5EF4-FFF2-40B4-BE49-F238E27FC236}">
                <a16:creationId xmlns:a16="http://schemas.microsoft.com/office/drawing/2014/main" xmlns="" id="{A01CD137-7E69-4EB8-A196-CE22872FE6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63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8140" y="889491"/>
            <a:ext cx="11233954" cy="415498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senior travel consultant shall keep client profiles and be familiar with any special needs and requests. </a:t>
            </a:r>
            <a:r>
              <a:rPr lang="en-US" altLang="zh-CN" sz="2400" dirty="0" err="1">
                <a:solidFill>
                  <a:schemeClr val="bg1"/>
                </a:solidFill>
                <a:latin typeface="Times New Roman" panose="02020603050405020304" pitchFamily="18" charset="0"/>
                <a:cs typeface="Times New Roman" panose="02020603050405020304" pitchFamily="18" charset="0"/>
              </a:rPr>
              <a:t>He/She</a:t>
            </a:r>
            <a:r>
              <a:rPr lang="en-US" altLang="zh-CN" sz="2400" dirty="0">
                <a:solidFill>
                  <a:schemeClr val="bg1"/>
                </a:solidFill>
                <a:latin typeface="Times New Roman" panose="02020603050405020304" pitchFamily="18" charset="0"/>
                <a:cs typeface="Times New Roman" panose="02020603050405020304" pitchFamily="18" charset="0"/>
              </a:rPr>
              <a:t> should know a lot about the airline regulations, current affairs, and the daily price market. Many agencies will require a consultant to be familiar with the Global Distribution System.</a:t>
            </a:r>
          </a:p>
          <a:p>
            <a:r>
              <a:rPr lang="en-US" altLang="zh-CN" sz="2400" dirty="0">
                <a:solidFill>
                  <a:schemeClr val="bg1"/>
                </a:solidFill>
                <a:latin typeface="Times New Roman" panose="02020603050405020304" pitchFamily="18" charset="0"/>
                <a:cs typeface="Times New Roman" panose="02020603050405020304" pitchFamily="18" charset="0"/>
              </a:rPr>
              <a:t>	A senior travel consultant must maintain good customer and community relations. </a:t>
            </a:r>
            <a:r>
              <a:rPr lang="en-US" altLang="zh-CN" sz="2400" dirty="0" err="1">
                <a:solidFill>
                  <a:schemeClr val="bg1"/>
                </a:solidFill>
                <a:latin typeface="Times New Roman" panose="02020603050405020304" pitchFamily="18" charset="0"/>
                <a:cs typeface="Times New Roman" panose="02020603050405020304" pitchFamily="18" charset="0"/>
              </a:rPr>
              <a:t>He/She</a:t>
            </a:r>
            <a:r>
              <a:rPr lang="en-US" altLang="zh-CN" sz="2400" dirty="0">
                <a:solidFill>
                  <a:schemeClr val="bg1"/>
                </a:solidFill>
                <a:latin typeface="Times New Roman" panose="02020603050405020304" pitchFamily="18" charset="0"/>
                <a:cs typeface="Times New Roman" panose="02020603050405020304" pitchFamily="18" charset="0"/>
              </a:rPr>
              <a:t> must be knowledgeable and possess good people skills. A successful senior travel consultant is often well-paid and may also be awarded bonuses and trips. </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 travel agency will have its own specific requirements for a senior travel consultant. An agency may ask that the consultant be able to hear well while multitasking, particularly when on the phone. Physical requirements may also include the ability to read fine print while working with printed materials. </a:t>
            </a:r>
          </a:p>
        </p:txBody>
      </p:sp>
      <p:pic>
        <p:nvPicPr>
          <p:cNvPr id="4" name="图片 6">
            <a:hlinkClick r:id="rId2" action="ppaction://hlinksldjump"/>
            <a:extLst>
              <a:ext uri="{FF2B5EF4-FFF2-40B4-BE49-F238E27FC236}">
                <a16:creationId xmlns:a16="http://schemas.microsoft.com/office/drawing/2014/main" xmlns="" id="{61DDAD4D-431C-4F50-8903-627898AB1B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4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a:cxnSpLocks/>
          </p:cNvCxnSpPr>
          <p:nvPr/>
        </p:nvCxnSpPr>
        <p:spPr>
          <a:xfrm>
            <a:off x="3131638" y="2074509"/>
            <a:ext cx="4883332" cy="295773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 name="直接箭头连接符 20"/>
          <p:cNvCxnSpPr>
            <a:cxnSpLocks/>
          </p:cNvCxnSpPr>
          <p:nvPr/>
        </p:nvCxnSpPr>
        <p:spPr>
          <a:xfrm>
            <a:off x="3131638" y="3054783"/>
            <a:ext cx="4883332" cy="292268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2" name="直接箭头连接符 21"/>
          <p:cNvCxnSpPr>
            <a:cxnSpLocks/>
          </p:cNvCxnSpPr>
          <p:nvPr/>
        </p:nvCxnSpPr>
        <p:spPr>
          <a:xfrm>
            <a:off x="3137843" y="3524902"/>
            <a:ext cx="4877127" cy="290634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直接箭头连接符 22"/>
          <p:cNvCxnSpPr>
            <a:cxnSpLocks/>
          </p:cNvCxnSpPr>
          <p:nvPr/>
        </p:nvCxnSpPr>
        <p:spPr>
          <a:xfrm>
            <a:off x="3131638" y="2593393"/>
            <a:ext cx="4883332" cy="285482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4" name="直接箭头连接符 23"/>
          <p:cNvCxnSpPr>
            <a:cxnSpLocks/>
          </p:cNvCxnSpPr>
          <p:nvPr/>
        </p:nvCxnSpPr>
        <p:spPr>
          <a:xfrm>
            <a:off x="3105875" y="4027155"/>
            <a:ext cx="4909095" cy="51852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28" name="组合 27"/>
          <p:cNvGrpSpPr/>
          <p:nvPr/>
        </p:nvGrpSpPr>
        <p:grpSpPr>
          <a:xfrm>
            <a:off x="647083" y="378347"/>
            <a:ext cx="2562275" cy="671520"/>
            <a:chOff x="147058" y="547680"/>
            <a:chExt cx="7382747" cy="896162"/>
          </a:xfrm>
        </p:grpSpPr>
        <p:sp>
          <p:nvSpPr>
            <p:cNvPr id="29" name="圆角矩形 28"/>
            <p:cNvSpPr/>
            <p:nvPr/>
          </p:nvSpPr>
          <p:spPr>
            <a:xfrm>
              <a:off x="147058" y="821094"/>
              <a:ext cx="7382747" cy="622748"/>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30" name="文本框 29"/>
            <p:cNvSpPr txBox="1"/>
            <p:nvPr/>
          </p:nvSpPr>
          <p:spPr>
            <a:xfrm>
              <a:off x="433220" y="547680"/>
              <a:ext cx="6872649"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25" name="矩形 24">
            <a:extLst>
              <a:ext uri="{FF2B5EF4-FFF2-40B4-BE49-F238E27FC236}">
                <a16:creationId xmlns:a16="http://schemas.microsoft.com/office/drawing/2014/main" xmlns="" id="{61F76BAA-42E9-406A-B701-AA32ADDFFB74}"/>
              </a:ext>
            </a:extLst>
          </p:cNvPr>
          <p:cNvSpPr/>
          <p:nvPr/>
        </p:nvSpPr>
        <p:spPr>
          <a:xfrm>
            <a:off x="924673" y="1222844"/>
            <a:ext cx="11267327" cy="523220"/>
          </a:xfrm>
          <a:prstGeom prst="rect">
            <a:avLst/>
          </a:prstGeom>
        </p:spPr>
        <p:txBody>
          <a:bodyPr wrap="square">
            <a:spAutoFit/>
          </a:bodyPr>
          <a:lstStyle/>
          <a:p>
            <a:r>
              <a:rPr lang="en-US" altLang="zh-CN" sz="2800" b="1" dirty="0">
                <a:solidFill>
                  <a:srgbClr val="FFC000"/>
                </a:solidFill>
              </a:rPr>
              <a:t>Exercise 3: Match the following two groups of words and phrases.</a:t>
            </a:r>
            <a:endParaRPr lang="zh-CN" altLang="en-US" dirty="0"/>
          </a:p>
        </p:txBody>
      </p:sp>
      <p:graphicFrame>
        <p:nvGraphicFramePr>
          <p:cNvPr id="2" name="表格 1">
            <a:extLst>
              <a:ext uri="{FF2B5EF4-FFF2-40B4-BE49-F238E27FC236}">
                <a16:creationId xmlns:a16="http://schemas.microsoft.com/office/drawing/2014/main" xmlns="" id="{1287DB19-CE21-4D11-89A2-E8B5A6F2D0E1}"/>
              </a:ext>
            </a:extLst>
          </p:cNvPr>
          <p:cNvGraphicFramePr>
            <a:graphicFrameLocks noGrp="1"/>
          </p:cNvGraphicFramePr>
          <p:nvPr>
            <p:extLst>
              <p:ext uri="{D42A27DB-BD31-4B8C-83A1-F6EECF244321}">
                <p14:modId xmlns:p14="http://schemas.microsoft.com/office/powerpoint/2010/main" val="2057961558"/>
              </p:ext>
            </p:extLst>
          </p:nvPr>
        </p:nvGraphicFramePr>
        <p:xfrm>
          <a:off x="1158721" y="1934572"/>
          <a:ext cx="2037624" cy="4676040"/>
        </p:xfrm>
        <a:graphic>
          <a:graphicData uri="http://schemas.openxmlformats.org/drawingml/2006/table">
            <a:tbl>
              <a:tblPr firstRow="1" firstCol="1" bandRow="1">
                <a:tableStyleId>{5C22544A-7EE6-4342-B048-85BDC9FD1C3A}</a:tableStyleId>
              </a:tblPr>
              <a:tblGrid>
                <a:gridCol w="2037624">
                  <a:extLst>
                    <a:ext uri="{9D8B030D-6E8A-4147-A177-3AD203B41FA5}">
                      <a16:colId xmlns:a16="http://schemas.microsoft.com/office/drawing/2014/main" xmlns="" val="3309058995"/>
                    </a:ext>
                  </a:extLst>
                </a:gridCol>
              </a:tblGrid>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1. </a:t>
                      </a:r>
                      <a:r>
                        <a:rPr lang="zh-CN" altLang="en-US" sz="2400" b="1" kern="1200">
                          <a:solidFill>
                            <a:schemeClr val="bg1"/>
                          </a:solidFill>
                          <a:latin typeface="Times New Roman" panose="02020603050405020304" pitchFamily="18" charset="0"/>
                          <a:ea typeface="+mn-ea"/>
                          <a:cs typeface="Times New Roman" panose="02020603050405020304" pitchFamily="18" charset="0"/>
                        </a:rPr>
                        <a:t>售票</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43011862"/>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2. </a:t>
                      </a:r>
                      <a:r>
                        <a:rPr lang="zh-CN" altLang="en-US" sz="2400" b="1" kern="1200">
                          <a:solidFill>
                            <a:schemeClr val="bg1"/>
                          </a:solidFill>
                          <a:latin typeface="Times New Roman" panose="02020603050405020304" pitchFamily="18" charset="0"/>
                          <a:ea typeface="+mn-ea"/>
                          <a:cs typeface="Times New Roman" panose="02020603050405020304" pitchFamily="18" charset="0"/>
                        </a:rPr>
                        <a:t>航空公司</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94866926"/>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3. </a:t>
                      </a:r>
                      <a:r>
                        <a:rPr lang="zh-CN" altLang="en-US" sz="2400" b="1" kern="1200">
                          <a:solidFill>
                            <a:schemeClr val="bg1"/>
                          </a:solidFill>
                          <a:latin typeface="Times New Roman" panose="02020603050405020304" pitchFamily="18" charset="0"/>
                          <a:ea typeface="+mn-ea"/>
                          <a:cs typeface="Times New Roman" panose="02020603050405020304" pitchFamily="18" charset="0"/>
                        </a:rPr>
                        <a:t>销售经验</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6659209"/>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4. </a:t>
                      </a:r>
                      <a:r>
                        <a:rPr lang="zh-CN" altLang="en-US" sz="2400" b="1" kern="1200">
                          <a:solidFill>
                            <a:schemeClr val="bg1"/>
                          </a:solidFill>
                          <a:latin typeface="Times New Roman" panose="02020603050405020304" pitchFamily="18" charset="0"/>
                          <a:ea typeface="+mn-ea"/>
                          <a:cs typeface="Times New Roman" panose="02020603050405020304" pitchFamily="18" charset="0"/>
                        </a:rPr>
                        <a:t>旅行社</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12425083"/>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5.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旅行日程</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01351104"/>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6. </a:t>
                      </a:r>
                      <a:r>
                        <a:rPr lang="zh-CN" altLang="en-US" sz="2400" b="1" kern="1200">
                          <a:solidFill>
                            <a:schemeClr val="bg1"/>
                          </a:solidFill>
                          <a:latin typeface="Times New Roman" panose="02020603050405020304" pitchFamily="18" charset="0"/>
                          <a:ea typeface="+mn-ea"/>
                          <a:cs typeface="Times New Roman" panose="02020603050405020304" pitchFamily="18" charset="0"/>
                        </a:rPr>
                        <a:t>客户</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71608996"/>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7. </a:t>
                      </a:r>
                      <a:r>
                        <a:rPr lang="zh-CN" altLang="en-US" sz="2400" b="1" kern="1200">
                          <a:solidFill>
                            <a:schemeClr val="bg1"/>
                          </a:solidFill>
                          <a:latin typeface="Times New Roman" panose="02020603050405020304" pitchFamily="18" charset="0"/>
                          <a:ea typeface="+mn-ea"/>
                          <a:cs typeface="Times New Roman" panose="02020603050405020304" pitchFamily="18" charset="0"/>
                        </a:rPr>
                        <a:t>顾问，咨询</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5653872"/>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8. </a:t>
                      </a:r>
                      <a:r>
                        <a:rPr lang="zh-CN" altLang="en-US" sz="2400" b="1" kern="1200">
                          <a:solidFill>
                            <a:schemeClr val="bg1"/>
                          </a:solidFill>
                          <a:latin typeface="Times New Roman" panose="02020603050405020304" pitchFamily="18" charset="0"/>
                          <a:ea typeface="+mn-ea"/>
                          <a:cs typeface="Times New Roman" panose="02020603050405020304" pitchFamily="18" charset="0"/>
                        </a:rPr>
                        <a:t>初级的</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942939"/>
                  </a:ext>
                </a:extLst>
              </a:tr>
              <a:tr h="467604">
                <a:tc>
                  <a:txBody>
                    <a:bodyPr/>
                    <a:lstStyle/>
                    <a:p>
                      <a:pPr marL="0" algn="l" defTabSz="914400" rtl="0" eaLnBrk="1" fontAlgn="b" latinLnBrk="0" hangingPunct="1"/>
                      <a:r>
                        <a:rPr lang="en-US" altLang="zh-CN" sz="2400" b="1" kern="1200">
                          <a:solidFill>
                            <a:schemeClr val="bg1"/>
                          </a:solidFill>
                          <a:latin typeface="Times New Roman" panose="02020603050405020304" pitchFamily="18" charset="0"/>
                          <a:ea typeface="+mn-ea"/>
                          <a:cs typeface="Times New Roman" panose="02020603050405020304" pitchFamily="18" charset="0"/>
                        </a:rPr>
                        <a:t>9. </a:t>
                      </a:r>
                      <a:r>
                        <a:rPr lang="zh-CN" altLang="en-US" sz="2400" b="1" kern="1200">
                          <a:solidFill>
                            <a:schemeClr val="bg1"/>
                          </a:solidFill>
                          <a:latin typeface="Times New Roman" panose="02020603050405020304" pitchFamily="18" charset="0"/>
                          <a:ea typeface="+mn-ea"/>
                          <a:cs typeface="Times New Roman" panose="02020603050405020304" pitchFamily="18" charset="0"/>
                        </a:rPr>
                        <a:t>高级的</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64237788"/>
                  </a:ext>
                </a:extLst>
              </a:tr>
              <a:tr h="467604">
                <a:tc>
                  <a:txBody>
                    <a:bodyPr/>
                    <a:lstStyle/>
                    <a:p>
                      <a:pPr marL="0" algn="l" defTabSz="914400" rtl="0" eaLnBrk="1" fontAlgn="b" latinLnBrk="0" hangingPunct="1"/>
                      <a:r>
                        <a:rPr lang="en-US" altLang="zh-CN" sz="2400" b="1" kern="1200" dirty="0">
                          <a:solidFill>
                            <a:schemeClr val="bg1"/>
                          </a:solidFill>
                          <a:latin typeface="Times New Roman" panose="02020603050405020304" pitchFamily="18" charset="0"/>
                          <a:ea typeface="+mn-ea"/>
                          <a:cs typeface="Times New Roman" panose="02020603050405020304" pitchFamily="18" charset="0"/>
                        </a:rPr>
                        <a:t>10.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职业</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9669759"/>
                  </a:ext>
                </a:extLst>
              </a:tr>
            </a:tbl>
          </a:graphicData>
        </a:graphic>
      </p:graphicFrame>
      <p:graphicFrame>
        <p:nvGraphicFramePr>
          <p:cNvPr id="3" name="表格 2">
            <a:extLst>
              <a:ext uri="{FF2B5EF4-FFF2-40B4-BE49-F238E27FC236}">
                <a16:creationId xmlns:a16="http://schemas.microsoft.com/office/drawing/2014/main" xmlns="" id="{6FC5C628-1ABF-4BA9-A6C0-AA08318A1BBB}"/>
              </a:ext>
            </a:extLst>
          </p:cNvPr>
          <p:cNvGraphicFramePr>
            <a:graphicFrameLocks noGrp="1"/>
          </p:cNvGraphicFramePr>
          <p:nvPr>
            <p:extLst>
              <p:ext uri="{D42A27DB-BD31-4B8C-83A1-F6EECF244321}">
                <p14:modId xmlns:p14="http://schemas.microsoft.com/office/powerpoint/2010/main" val="3661008052"/>
              </p:ext>
            </p:extLst>
          </p:nvPr>
        </p:nvGraphicFramePr>
        <p:xfrm>
          <a:off x="8014970" y="1926806"/>
          <a:ext cx="4177030" cy="4738200"/>
        </p:xfrm>
        <a:graphic>
          <a:graphicData uri="http://schemas.openxmlformats.org/drawingml/2006/table">
            <a:tbl>
              <a:tblPr firstRow="1" firstCol="1" bandRow="1">
                <a:tableStyleId>{5C22544A-7EE6-4342-B048-85BDC9FD1C3A}</a:tableStyleId>
              </a:tblPr>
              <a:tblGrid>
                <a:gridCol w="4177030">
                  <a:extLst>
                    <a:ext uri="{9D8B030D-6E8A-4147-A177-3AD203B41FA5}">
                      <a16:colId xmlns:a16="http://schemas.microsoft.com/office/drawing/2014/main" xmlns="" val="3926250215"/>
                    </a:ext>
                  </a:extLst>
                </a:gridCol>
              </a:tblGrid>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a. junior </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17299039"/>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b. senior</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72456290"/>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c. career</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6764382"/>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d. consultant</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62370349"/>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e. client</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060674624"/>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f. itinerary</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95075442"/>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g. ticketing</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96533385"/>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h. airline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24718495"/>
                  </a:ext>
                </a:extLst>
              </a:tr>
              <a:tr h="473820">
                <a:tc>
                  <a:txBody>
                    <a:bodyPr/>
                    <a:lstStyle/>
                    <a:p>
                      <a:pPr marL="0" algn="l" defTabSz="914400" rtl="0" eaLnBrk="1" fontAlgn="b" latinLnBrk="0" hangingPunct="1"/>
                      <a:r>
                        <a:rPr lang="en-US" sz="2400" b="1" kern="1200">
                          <a:solidFill>
                            <a:schemeClr val="bg1"/>
                          </a:solidFill>
                          <a:latin typeface="Times New Roman" panose="02020603050405020304" pitchFamily="18" charset="0"/>
                          <a:ea typeface="+mn-ea"/>
                          <a:cs typeface="Times New Roman" panose="02020603050405020304" pitchFamily="18" charset="0"/>
                        </a:rPr>
                        <a:t>i. sales experience</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95531979"/>
                  </a:ext>
                </a:extLst>
              </a:tr>
              <a:tr h="473820">
                <a:tc>
                  <a:txBody>
                    <a:bodyPr/>
                    <a:lstStyle/>
                    <a:p>
                      <a:pPr marL="0" algn="l" defTabSz="914400" rtl="0" eaLnBrk="1" fontAlgn="b" latinLnBrk="0" hangingPunct="1"/>
                      <a:r>
                        <a:rPr lang="en-US" sz="2400" b="1" kern="1200" dirty="0">
                          <a:solidFill>
                            <a:schemeClr val="bg1"/>
                          </a:solidFill>
                          <a:latin typeface="Times New Roman" panose="02020603050405020304" pitchFamily="18" charset="0"/>
                          <a:ea typeface="+mn-ea"/>
                          <a:cs typeface="Times New Roman" panose="02020603050405020304" pitchFamily="18" charset="0"/>
                        </a:rPr>
                        <a:t>j. travel agency</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13214937"/>
                  </a:ext>
                </a:extLst>
              </a:tr>
            </a:tbl>
          </a:graphicData>
        </a:graphic>
      </p:graphicFrame>
      <p:cxnSp>
        <p:nvCxnSpPr>
          <p:cNvPr id="34" name="直接箭头连接符 33">
            <a:extLst>
              <a:ext uri="{FF2B5EF4-FFF2-40B4-BE49-F238E27FC236}">
                <a16:creationId xmlns:a16="http://schemas.microsoft.com/office/drawing/2014/main" xmlns="" id="{FF68B162-287F-4848-87C9-58403CCDBE0C}"/>
              </a:ext>
            </a:extLst>
          </p:cNvPr>
          <p:cNvCxnSpPr>
            <a:cxnSpLocks/>
          </p:cNvCxnSpPr>
          <p:nvPr/>
        </p:nvCxnSpPr>
        <p:spPr>
          <a:xfrm flipV="1">
            <a:off x="3105875" y="4109752"/>
            <a:ext cx="4909095" cy="37285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5" name="直接箭头连接符 34">
            <a:extLst>
              <a:ext uri="{FF2B5EF4-FFF2-40B4-BE49-F238E27FC236}">
                <a16:creationId xmlns:a16="http://schemas.microsoft.com/office/drawing/2014/main" xmlns="" id="{85B53D2C-FD84-419C-8BFB-66107BC9543E}"/>
              </a:ext>
            </a:extLst>
          </p:cNvPr>
          <p:cNvCxnSpPr>
            <a:cxnSpLocks/>
          </p:cNvCxnSpPr>
          <p:nvPr/>
        </p:nvCxnSpPr>
        <p:spPr>
          <a:xfrm flipV="1">
            <a:off x="3076565" y="2593393"/>
            <a:ext cx="4938405" cy="32440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6" name="直接箭头连接符 35">
            <a:extLst>
              <a:ext uri="{FF2B5EF4-FFF2-40B4-BE49-F238E27FC236}">
                <a16:creationId xmlns:a16="http://schemas.microsoft.com/office/drawing/2014/main" xmlns="" id="{B2961BE0-33E8-41BE-BA85-E9B305C8BAB3}"/>
              </a:ext>
            </a:extLst>
          </p:cNvPr>
          <p:cNvCxnSpPr>
            <a:cxnSpLocks/>
          </p:cNvCxnSpPr>
          <p:nvPr/>
        </p:nvCxnSpPr>
        <p:spPr>
          <a:xfrm flipV="1">
            <a:off x="3105875" y="3553376"/>
            <a:ext cx="4909095" cy="135953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7" name="直接箭头连接符 36">
            <a:extLst>
              <a:ext uri="{FF2B5EF4-FFF2-40B4-BE49-F238E27FC236}">
                <a16:creationId xmlns:a16="http://schemas.microsoft.com/office/drawing/2014/main" xmlns="" id="{36620C59-8923-47D1-B6C7-398C9656F537}"/>
              </a:ext>
            </a:extLst>
          </p:cNvPr>
          <p:cNvCxnSpPr>
            <a:cxnSpLocks/>
          </p:cNvCxnSpPr>
          <p:nvPr/>
        </p:nvCxnSpPr>
        <p:spPr>
          <a:xfrm flipV="1">
            <a:off x="3076565" y="2174679"/>
            <a:ext cx="4938405" cy="32372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8" name="直接箭头连接符 37">
            <a:extLst>
              <a:ext uri="{FF2B5EF4-FFF2-40B4-BE49-F238E27FC236}">
                <a16:creationId xmlns:a16="http://schemas.microsoft.com/office/drawing/2014/main" xmlns="" id="{83773970-F904-47DC-8A4A-035CEA898021}"/>
              </a:ext>
            </a:extLst>
          </p:cNvPr>
          <p:cNvCxnSpPr>
            <a:cxnSpLocks/>
          </p:cNvCxnSpPr>
          <p:nvPr/>
        </p:nvCxnSpPr>
        <p:spPr>
          <a:xfrm flipV="1">
            <a:off x="3105875" y="3054396"/>
            <a:ext cx="4909095" cy="332114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8" name="图片 6">
            <a:hlinkClick r:id="rId2" action="ppaction://hlinksldjump"/>
            <a:extLst>
              <a:ext uri="{FF2B5EF4-FFF2-40B4-BE49-F238E27FC236}">
                <a16:creationId xmlns:a16="http://schemas.microsoft.com/office/drawing/2014/main" xmlns="" id="{485454D9-E6EE-42E6-B2CF-907A252F7B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53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870448"/>
            <a:ext cx="10122171" cy="954107"/>
          </a:xfrm>
          <a:prstGeom prst="rect">
            <a:avLst/>
          </a:prstGeom>
        </p:spPr>
        <p:txBody>
          <a:bodyPr wrap="square">
            <a:spAutoFit/>
          </a:bodyPr>
          <a:lstStyle/>
          <a:p>
            <a:pPr lvl="0"/>
            <a:r>
              <a:rPr lang="en-US" altLang="zh-CN" sz="2800" b="1" dirty="0">
                <a:solidFill>
                  <a:srgbClr val="FFC000"/>
                </a:solidFill>
              </a:rPr>
              <a:t>Exercise 4: Fill in the blanks to complete each sentence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193899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The senior consultant will start a career as a ___________.</a:t>
            </a:r>
          </a:p>
          <a:p>
            <a:r>
              <a:rPr lang="en-US" altLang="zh-CN" sz="2400" dirty="0">
                <a:solidFill>
                  <a:schemeClr val="bg1"/>
                </a:solidFill>
                <a:latin typeface="Times New Roman" panose="02020603050405020304" pitchFamily="18" charset="0"/>
                <a:cs typeface="Times New Roman" panose="02020603050405020304" pitchFamily="18" charset="0"/>
              </a:rPr>
              <a:t>2. The consultant works to _______clients’ money.</a:t>
            </a:r>
          </a:p>
          <a:p>
            <a:r>
              <a:rPr lang="en-US" altLang="zh-CN" sz="2400" dirty="0">
                <a:solidFill>
                  <a:schemeClr val="bg1"/>
                </a:solidFill>
                <a:latin typeface="Times New Roman" panose="02020603050405020304" pitchFamily="18" charset="0"/>
                <a:cs typeface="Times New Roman" panose="02020603050405020304" pitchFamily="18" charset="0"/>
              </a:rPr>
              <a:t>3. A senior travel consultant must maintain good customer and community _______.</a:t>
            </a:r>
          </a:p>
          <a:p>
            <a:r>
              <a:rPr lang="en-US" altLang="zh-CN" sz="2400" dirty="0">
                <a:solidFill>
                  <a:schemeClr val="bg1"/>
                </a:solidFill>
                <a:latin typeface="Times New Roman" panose="02020603050405020304" pitchFamily="18" charset="0"/>
                <a:cs typeface="Times New Roman" panose="02020603050405020304" pitchFamily="18" charset="0"/>
              </a:rPr>
              <a:t>4. A successful senior travel consultant is often _______.</a:t>
            </a:r>
          </a:p>
          <a:p>
            <a:r>
              <a:rPr lang="en-US" altLang="zh-CN" sz="2400" dirty="0">
                <a:solidFill>
                  <a:schemeClr val="bg1"/>
                </a:solidFill>
                <a:latin typeface="Times New Roman" panose="02020603050405020304" pitchFamily="18" charset="0"/>
                <a:cs typeface="Times New Roman" panose="02020603050405020304" pitchFamily="18" charset="0"/>
              </a:rPr>
              <a:t>5. A _________will have its own specific requirements for a senior travel consultant.</a:t>
            </a:r>
          </a:p>
        </p:txBody>
      </p:sp>
      <p:sp>
        <p:nvSpPr>
          <p:cNvPr id="10" name="矩形 9">
            <a:extLst>
              <a:ext uri="{FF2B5EF4-FFF2-40B4-BE49-F238E27FC236}">
                <a16:creationId xmlns:a16="http://schemas.microsoft.com/office/drawing/2014/main" xmlns="" id="{94D9653F-1C42-4A9C-9A44-62E17C81DE6D}"/>
              </a:ext>
            </a:extLst>
          </p:cNvPr>
          <p:cNvSpPr/>
          <p:nvPr/>
        </p:nvSpPr>
        <p:spPr>
          <a:xfrm>
            <a:off x="6785266" y="2331152"/>
            <a:ext cx="1742785"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junior consultant</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4631193" y="2700484"/>
            <a:ext cx="595035"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save</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10276549" y="3074699"/>
            <a:ext cx="1095172"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relations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6908468" y="3444031"/>
            <a:ext cx="1100998" cy="369332"/>
          </a:xfrm>
          <a:prstGeom prst="rect">
            <a:avLst/>
          </a:prstGeom>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well-paid</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xmlns="" id="{E7C17DC6-74B0-49CB-90A5-0C415D5FD0AF}"/>
              </a:ext>
            </a:extLst>
          </p:cNvPr>
          <p:cNvSpPr/>
          <p:nvPr/>
        </p:nvSpPr>
        <p:spPr>
          <a:xfrm>
            <a:off x="1602115" y="3798027"/>
            <a:ext cx="1422184"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travel agency</a:t>
            </a:r>
            <a:endParaRPr lang="zh-CN" altLang="zh-CN" dirty="0">
              <a:solidFill>
                <a:srgbClr val="C00000"/>
              </a:solidFill>
              <a:latin typeface="Times New Roman" panose="02020603050405020304" pitchFamily="18" charset="0"/>
              <a:cs typeface="Times New Roman" panose="02020603050405020304" pitchFamily="18" charset="0"/>
            </a:endParaRPr>
          </a:p>
        </p:txBody>
      </p:sp>
      <p:pic>
        <p:nvPicPr>
          <p:cNvPr id="17" name="图片 6">
            <a:hlinkClick r:id="rId2" action="ppaction://hlinksldjump"/>
            <a:extLst>
              <a:ext uri="{FF2B5EF4-FFF2-40B4-BE49-F238E27FC236}">
                <a16:creationId xmlns:a16="http://schemas.microsoft.com/office/drawing/2014/main" xmlns="" id="{F738D8B6-D358-4041-AF28-7091FA786C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367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5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1379098"/>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672805" y="3087010"/>
            <a:ext cx="11299235" cy="2677656"/>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A travel consultant can help you plan a trip easily. </a:t>
            </a:r>
          </a:p>
          <a:p>
            <a:pPr indent="457200"/>
            <a:r>
              <a:rPr lang="en-US" altLang="zh-CN" sz="2400" dirty="0">
                <a:solidFill>
                  <a:schemeClr val="bg1"/>
                </a:solidFill>
                <a:latin typeface="Times New Roman" panose="02020603050405020304" pitchFamily="18" charset="0"/>
                <a:cs typeface="Times New Roman" panose="02020603050405020304" pitchFamily="18" charset="0"/>
              </a:rPr>
              <a:t>Booking a tour at the travel agency is often customer friendly without forced commitment. You only book exactly what you want, clearly knowing what you get before you go.</a:t>
            </a:r>
          </a:p>
          <a:p>
            <a:pPr indent="457200"/>
            <a:r>
              <a:rPr lang="en-US" altLang="zh-CN" sz="2400" dirty="0">
                <a:solidFill>
                  <a:schemeClr val="bg1"/>
                </a:solidFill>
                <a:latin typeface="Times New Roman" panose="02020603050405020304" pitchFamily="18" charset="0"/>
                <a:cs typeface="Times New Roman" panose="02020603050405020304" pitchFamily="18" charset="0"/>
              </a:rPr>
              <a:t>Submitting your tour inquiry is NOT an act of reserving a tour, but rather a way of establishing communication with a local travel expert who will be helping with your tour. Tour booking will be confirmed with payment only when you are totally satisfied with your personalized tour plan.</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2047200"/>
            <a:ext cx="10773096" cy="584775"/>
          </a:xfrm>
          <a:prstGeom prst="rect">
            <a:avLst/>
          </a:prstGeom>
        </p:spPr>
        <p:txBody>
          <a:bodyPr wrap="square">
            <a:spAutoFit/>
          </a:bodyPr>
          <a:lstStyle/>
          <a:p>
            <a:pPr algn="ctr"/>
            <a:r>
              <a:rPr lang="en-US" altLang="zh-CN" sz="3200" b="1" dirty="0">
                <a:solidFill>
                  <a:srgbClr val="FFC000"/>
                </a:solidFill>
              </a:rPr>
              <a:t>“Click” to Get a Perfect Travel Plan</a:t>
            </a:r>
            <a:endParaRPr lang="zh-CN" altLang="en-US" sz="2000" dirty="0"/>
          </a:p>
        </p:txBody>
      </p:sp>
      <p:sp>
        <p:nvSpPr>
          <p:cNvPr id="8" name="矩形 7">
            <a:extLst>
              <a:ext uri="{FF2B5EF4-FFF2-40B4-BE49-F238E27FC236}">
                <a16:creationId xmlns:a16="http://schemas.microsoft.com/office/drawing/2014/main" xmlns="" id="{0D6D01EC-08EE-43E6-BB91-164026CD5D55}"/>
              </a:ext>
            </a:extLst>
          </p:cNvPr>
          <p:cNvSpPr/>
          <p:nvPr/>
        </p:nvSpPr>
        <p:spPr>
          <a:xfrm>
            <a:off x="470032" y="459407"/>
            <a:ext cx="10999324" cy="1077218"/>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III    Extensive Reading: “Click” to Get a Perfect Travel Plan</a:t>
            </a:r>
          </a:p>
        </p:txBody>
      </p:sp>
      <p:pic>
        <p:nvPicPr>
          <p:cNvPr id="9" name="图片 6">
            <a:hlinkClick r:id="rId2" action="ppaction://hlinksldjump"/>
            <a:extLst>
              <a:ext uri="{FF2B5EF4-FFF2-40B4-BE49-F238E27FC236}">
                <a16:creationId xmlns:a16="http://schemas.microsoft.com/office/drawing/2014/main" xmlns="" id="{29E80D48-0378-452C-8F60-DF1A60BBC1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3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2007" y="1431358"/>
            <a:ext cx="11078927" cy="378565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You can start it by browsing sample tours categorized by travel interests and themes. When a sample tour interests you, simply click on the “Free Inquiry” </a:t>
            </a:r>
            <a:r>
              <a:rPr lang="en-US" altLang="zh-CN" sz="2400" dirty="0" err="1">
                <a:solidFill>
                  <a:schemeClr val="bg1"/>
                </a:solidFill>
                <a:latin typeface="Times New Roman" panose="02020603050405020304" pitchFamily="18" charset="0"/>
                <a:cs typeface="Times New Roman" panose="02020603050405020304" pitchFamily="18" charset="0"/>
              </a:rPr>
              <a:t>botton</a:t>
            </a:r>
            <a:r>
              <a:rPr lang="en-US" altLang="zh-CN" sz="2400" dirty="0">
                <a:solidFill>
                  <a:schemeClr val="bg1"/>
                </a:solidFill>
                <a:latin typeface="Times New Roman" panose="02020603050405020304" pitchFamily="18" charset="0"/>
                <a:cs typeface="Times New Roman" panose="02020603050405020304" pitchFamily="18" charset="0"/>
              </a:rPr>
              <a:t> to state your personal preferences and how you want your tour to be customized.	</a:t>
            </a:r>
          </a:p>
          <a:p>
            <a:pPr indent="457200"/>
            <a:r>
              <a:rPr lang="en-US" altLang="zh-CN" sz="2400" dirty="0">
                <a:solidFill>
                  <a:schemeClr val="bg1"/>
                </a:solidFill>
                <a:latin typeface="Times New Roman" panose="02020603050405020304" pitchFamily="18" charset="0"/>
                <a:cs typeface="Times New Roman" panose="02020603050405020304" pitchFamily="18" charset="0"/>
              </a:rPr>
              <a:t>If you need advice to make up your mind, or you already have a plan in mind, or you do not find a sample tour perfectly matched to fit your interests, you can just let us tailor a tour with exactly what you want. You need to fill out a custom tour plan form. Our tailor-made service is FREE and NOT a commitment for booking.</a:t>
            </a:r>
            <a:endParaRPr lang="zh-CN" altLang="zh-CN" sz="2400" dirty="0">
              <a:solidFill>
                <a:schemeClr val="bg1"/>
              </a:solidFill>
              <a:latin typeface="Times New Roman" panose="02020603050405020304" pitchFamily="18" charset="0"/>
              <a:cs typeface="Times New Roman" panose="02020603050405020304" pitchFamily="18" charset="0"/>
            </a:endParaRPr>
          </a:p>
          <a:p>
            <a:pPr indent="457200"/>
            <a:r>
              <a:rPr lang="en-US" altLang="zh-CN" sz="2400" dirty="0">
                <a:solidFill>
                  <a:schemeClr val="bg1"/>
                </a:solidFill>
                <a:latin typeface="Times New Roman" panose="02020603050405020304" pitchFamily="18" charset="0"/>
                <a:cs typeface="Times New Roman" panose="02020603050405020304" pitchFamily="18" charset="0"/>
              </a:rPr>
              <a:t>Your tour inquiry will be replied to within 24 hours, from one of our travel consultants. </a:t>
            </a:r>
            <a:r>
              <a:rPr lang="en-US" altLang="zh-CN" sz="2400" dirty="0" err="1">
                <a:solidFill>
                  <a:schemeClr val="bg1"/>
                </a:solidFill>
                <a:latin typeface="Times New Roman" panose="02020603050405020304" pitchFamily="18" charset="0"/>
                <a:cs typeface="Times New Roman" panose="02020603050405020304" pitchFamily="18" charset="0"/>
              </a:rPr>
              <a:t>He/She</a:t>
            </a:r>
            <a:r>
              <a:rPr lang="en-US" altLang="zh-CN" sz="2400" dirty="0">
                <a:solidFill>
                  <a:schemeClr val="bg1"/>
                </a:solidFill>
                <a:latin typeface="Times New Roman" panose="02020603050405020304" pitchFamily="18" charset="0"/>
                <a:cs typeface="Times New Roman" panose="02020603050405020304" pitchFamily="18" charset="0"/>
              </a:rPr>
              <a:t> will propose a tour plan according to your tour inquiry. You can further discuss all the details of the tour plan until you are totally satisfied with it.</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376EAF17-9AE9-4495-BEE0-32EE480913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4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1039771"/>
            <a:ext cx="10122171" cy="954107"/>
          </a:xfrm>
          <a:prstGeom prst="rect">
            <a:avLst/>
          </a:prstGeom>
        </p:spPr>
        <p:txBody>
          <a:bodyPr wrap="square">
            <a:spAutoFit/>
          </a:bodyPr>
          <a:lstStyle/>
          <a:p>
            <a:pPr lvl="0"/>
            <a:r>
              <a:rPr lang="en-US" altLang="zh-CN" sz="2800" b="1" dirty="0">
                <a:solidFill>
                  <a:srgbClr val="FFC000"/>
                </a:solidFill>
              </a:rPr>
              <a:t>Exercise 1: Decide whether the following statements are true (T) or false (F)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135467" y="2080011"/>
            <a:ext cx="11904133" cy="4339650"/>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300" dirty="0">
                <a:solidFill>
                  <a:schemeClr val="bg1"/>
                </a:solidFill>
                <a:latin typeface="Times New Roman" panose="02020603050405020304" pitchFamily="18" charset="0"/>
                <a:cs typeface="Times New Roman" panose="02020603050405020304" pitchFamily="18" charset="0"/>
              </a:rPr>
              <a:t>1. A travel consultant can help you plan a trip easily. (   )</a:t>
            </a:r>
          </a:p>
          <a:p>
            <a:r>
              <a:rPr lang="en-US" altLang="zh-CN" sz="2300" dirty="0">
                <a:solidFill>
                  <a:schemeClr val="bg1"/>
                </a:solidFill>
                <a:latin typeface="Times New Roman" panose="02020603050405020304" pitchFamily="18" charset="0"/>
                <a:cs typeface="Times New Roman" panose="02020603050405020304" pitchFamily="18" charset="0"/>
              </a:rPr>
              <a:t>2. Submitting a tour inquiry is an act of reserving a tour. (   )</a:t>
            </a:r>
          </a:p>
          <a:p>
            <a:r>
              <a:rPr lang="en-US" altLang="zh-CN" sz="2300" dirty="0">
                <a:solidFill>
                  <a:schemeClr val="bg1"/>
                </a:solidFill>
                <a:latin typeface="Times New Roman" panose="02020603050405020304" pitchFamily="18" charset="0"/>
                <a:cs typeface="Times New Roman" panose="02020603050405020304" pitchFamily="18" charset="0"/>
              </a:rPr>
              <a:t>3. Submitting a tour inquiry is a way of establishing communication with a local travel expert. (   )</a:t>
            </a:r>
          </a:p>
          <a:p>
            <a:r>
              <a:rPr lang="en-US" altLang="zh-CN" sz="2300" dirty="0">
                <a:solidFill>
                  <a:schemeClr val="bg1"/>
                </a:solidFill>
                <a:latin typeface="Times New Roman" panose="02020603050405020304" pitchFamily="18" charset="0"/>
                <a:cs typeface="Times New Roman" panose="02020603050405020304" pitchFamily="18" charset="0"/>
              </a:rPr>
              <a:t>4. You can confirm your booking with payment if you are totally satisfied with your personalized tour plan. (   )</a:t>
            </a:r>
          </a:p>
          <a:p>
            <a:r>
              <a:rPr lang="en-US" altLang="zh-CN" sz="2300" dirty="0">
                <a:solidFill>
                  <a:schemeClr val="bg1"/>
                </a:solidFill>
                <a:latin typeface="Times New Roman" panose="02020603050405020304" pitchFamily="18" charset="0"/>
                <a:cs typeface="Times New Roman" panose="02020603050405020304" pitchFamily="18" charset="0"/>
              </a:rPr>
              <a:t>5. You can click on the “Free Inquiry” </a:t>
            </a:r>
            <a:r>
              <a:rPr lang="en-US" altLang="zh-CN" sz="2300" dirty="0" err="1">
                <a:solidFill>
                  <a:schemeClr val="bg1"/>
                </a:solidFill>
                <a:latin typeface="Times New Roman" panose="02020603050405020304" pitchFamily="18" charset="0"/>
                <a:cs typeface="Times New Roman" panose="02020603050405020304" pitchFamily="18" charset="0"/>
              </a:rPr>
              <a:t>botton</a:t>
            </a:r>
            <a:r>
              <a:rPr lang="en-US" altLang="zh-CN" sz="2300" dirty="0">
                <a:solidFill>
                  <a:schemeClr val="bg1"/>
                </a:solidFill>
                <a:latin typeface="Times New Roman" panose="02020603050405020304" pitchFamily="18" charset="0"/>
                <a:cs typeface="Times New Roman" panose="02020603050405020304" pitchFamily="18" charset="0"/>
              </a:rPr>
              <a:t> to state your personal preferences. (   )</a:t>
            </a:r>
          </a:p>
          <a:p>
            <a:r>
              <a:rPr lang="en-US" altLang="zh-CN" sz="2300" dirty="0">
                <a:solidFill>
                  <a:schemeClr val="bg1"/>
                </a:solidFill>
                <a:latin typeface="Times New Roman" panose="02020603050405020304" pitchFamily="18" charset="0"/>
                <a:cs typeface="Times New Roman" panose="02020603050405020304" pitchFamily="18" charset="0"/>
              </a:rPr>
              <a:t>6. You need not to fill out a custom tour plan form for the tailor-made service. (   )</a:t>
            </a:r>
          </a:p>
          <a:p>
            <a:r>
              <a:rPr lang="en-US" altLang="zh-CN" sz="2300" dirty="0">
                <a:solidFill>
                  <a:schemeClr val="bg1"/>
                </a:solidFill>
                <a:latin typeface="Times New Roman" panose="02020603050405020304" pitchFamily="18" charset="0"/>
                <a:cs typeface="Times New Roman" panose="02020603050405020304" pitchFamily="18" charset="0"/>
              </a:rPr>
              <a:t>7. The tailor-made service is a commitment for booking. (   )</a:t>
            </a:r>
          </a:p>
          <a:p>
            <a:r>
              <a:rPr lang="en-US" altLang="zh-CN" sz="2300" dirty="0">
                <a:solidFill>
                  <a:schemeClr val="bg1"/>
                </a:solidFill>
                <a:latin typeface="Times New Roman" panose="02020603050405020304" pitchFamily="18" charset="0"/>
                <a:cs typeface="Times New Roman" panose="02020603050405020304" pitchFamily="18" charset="0"/>
              </a:rPr>
              <a:t>8. If you do not find a sample tour perfectly matched to your interests, we can provide free tailor-made services for you. (   )</a:t>
            </a:r>
          </a:p>
          <a:p>
            <a:r>
              <a:rPr lang="en-US" altLang="zh-CN" sz="2300" dirty="0">
                <a:solidFill>
                  <a:schemeClr val="bg1"/>
                </a:solidFill>
                <a:latin typeface="Times New Roman" panose="02020603050405020304" pitchFamily="18" charset="0"/>
                <a:cs typeface="Times New Roman" panose="02020603050405020304" pitchFamily="18" charset="0"/>
              </a:rPr>
              <a:t>9. Our travel consultant will reply your tour inquiry within a week. (   )</a:t>
            </a:r>
          </a:p>
          <a:p>
            <a:r>
              <a:rPr lang="en-US" altLang="zh-CN" sz="2300" dirty="0">
                <a:solidFill>
                  <a:schemeClr val="bg1"/>
                </a:solidFill>
                <a:latin typeface="Times New Roman" panose="02020603050405020304" pitchFamily="18" charset="0"/>
                <a:cs typeface="Times New Roman" panose="02020603050405020304" pitchFamily="18" charset="0"/>
              </a:rPr>
              <a:t>10. All the details of the tour plan can be further discussed until you are totally satisfied with it. (   )</a:t>
            </a:r>
          </a:p>
        </p:txBody>
      </p:sp>
      <p:grpSp>
        <p:nvGrpSpPr>
          <p:cNvPr id="16" name="组合 15">
            <a:extLst>
              <a:ext uri="{FF2B5EF4-FFF2-40B4-BE49-F238E27FC236}">
                <a16:creationId xmlns:a16="http://schemas.microsoft.com/office/drawing/2014/main" xmlns="" id="{912B910B-4FF6-416A-B86E-0458971C8675}"/>
              </a:ext>
            </a:extLst>
          </p:cNvPr>
          <p:cNvGrpSpPr/>
          <p:nvPr/>
        </p:nvGrpSpPr>
        <p:grpSpPr>
          <a:xfrm>
            <a:off x="470033" y="329961"/>
            <a:ext cx="2611834" cy="623677"/>
            <a:chOff x="297176" y="1712116"/>
            <a:chExt cx="6055427" cy="882533"/>
          </a:xfrm>
        </p:grpSpPr>
        <p:sp>
          <p:nvSpPr>
            <p:cNvPr id="17" name="圆角矩形 24">
              <a:extLst>
                <a:ext uri="{FF2B5EF4-FFF2-40B4-BE49-F238E27FC236}">
                  <a16:creationId xmlns:a16="http://schemas.microsoft.com/office/drawing/2014/main" xmlns="" id="{61D981A7-D100-4E1B-BBC6-8799221A8400}"/>
                </a:ext>
              </a:extLst>
            </p:cNvPr>
            <p:cNvSpPr/>
            <p:nvPr/>
          </p:nvSpPr>
          <p:spPr>
            <a:xfrm>
              <a:off x="297176" y="2083858"/>
              <a:ext cx="6055427" cy="510791"/>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18" name="文本框 17">
              <a:extLst>
                <a:ext uri="{FF2B5EF4-FFF2-40B4-BE49-F238E27FC236}">
                  <a16:creationId xmlns:a16="http://schemas.microsoft.com/office/drawing/2014/main" xmlns="" id="{2A737C2C-AB2B-4C9A-BD2F-8ED9BD795DB6}"/>
                </a:ext>
              </a:extLst>
            </p:cNvPr>
            <p:cNvSpPr txBox="1"/>
            <p:nvPr/>
          </p:nvSpPr>
          <p:spPr>
            <a:xfrm>
              <a:off x="540598" y="1712116"/>
              <a:ext cx="5654969" cy="653278"/>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3" name="矩形 2">
            <a:extLst>
              <a:ext uri="{FF2B5EF4-FFF2-40B4-BE49-F238E27FC236}">
                <a16:creationId xmlns:a16="http://schemas.microsoft.com/office/drawing/2014/main" xmlns="" id="{04FAEF1F-8585-413B-BEF6-8A434BE6D584}"/>
              </a:ext>
            </a:extLst>
          </p:cNvPr>
          <p:cNvSpPr/>
          <p:nvPr/>
        </p:nvSpPr>
        <p:spPr>
          <a:xfrm>
            <a:off x="6908412" y="2499137"/>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19" name="矩形 18">
            <a:extLst>
              <a:ext uri="{FF2B5EF4-FFF2-40B4-BE49-F238E27FC236}">
                <a16:creationId xmlns:a16="http://schemas.microsoft.com/office/drawing/2014/main" xmlns="" id="{98DF7C30-3C7E-4804-BC80-88308AC2A27A}"/>
              </a:ext>
            </a:extLst>
          </p:cNvPr>
          <p:cNvSpPr/>
          <p:nvPr/>
        </p:nvSpPr>
        <p:spPr>
          <a:xfrm>
            <a:off x="6472167" y="2162783"/>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0" name="矩形 19">
            <a:extLst>
              <a:ext uri="{FF2B5EF4-FFF2-40B4-BE49-F238E27FC236}">
                <a16:creationId xmlns:a16="http://schemas.microsoft.com/office/drawing/2014/main" xmlns="" id="{E3314DF7-FAE7-4703-AA0B-94751EE66473}"/>
              </a:ext>
            </a:extLst>
          </p:cNvPr>
          <p:cNvSpPr/>
          <p:nvPr/>
        </p:nvSpPr>
        <p:spPr>
          <a:xfrm>
            <a:off x="11359014" y="2842936"/>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1" name="矩形 20">
            <a:extLst>
              <a:ext uri="{FF2B5EF4-FFF2-40B4-BE49-F238E27FC236}">
                <a16:creationId xmlns:a16="http://schemas.microsoft.com/office/drawing/2014/main" xmlns="" id="{6BBF5E8E-C448-4361-BE9A-E2CC587692F6}"/>
              </a:ext>
            </a:extLst>
          </p:cNvPr>
          <p:cNvSpPr/>
          <p:nvPr/>
        </p:nvSpPr>
        <p:spPr>
          <a:xfrm>
            <a:off x="1483276" y="3535909"/>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2" name="矩形 21">
            <a:extLst>
              <a:ext uri="{FF2B5EF4-FFF2-40B4-BE49-F238E27FC236}">
                <a16:creationId xmlns:a16="http://schemas.microsoft.com/office/drawing/2014/main" xmlns="" id="{6647F473-397E-4993-AEBF-021CEF502CC7}"/>
              </a:ext>
            </a:extLst>
          </p:cNvPr>
          <p:cNvSpPr/>
          <p:nvPr/>
        </p:nvSpPr>
        <p:spPr>
          <a:xfrm>
            <a:off x="2980268" y="5304968"/>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3" name="矩形 22">
            <a:extLst>
              <a:ext uri="{FF2B5EF4-FFF2-40B4-BE49-F238E27FC236}">
                <a16:creationId xmlns:a16="http://schemas.microsoft.com/office/drawing/2014/main" xmlns="" id="{D73A55C2-B01D-439E-8B44-F82BAF59DC43}"/>
              </a:ext>
            </a:extLst>
          </p:cNvPr>
          <p:cNvSpPr/>
          <p:nvPr/>
        </p:nvSpPr>
        <p:spPr>
          <a:xfrm>
            <a:off x="9690857" y="3891349"/>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4" name="矩形 23">
            <a:extLst>
              <a:ext uri="{FF2B5EF4-FFF2-40B4-BE49-F238E27FC236}">
                <a16:creationId xmlns:a16="http://schemas.microsoft.com/office/drawing/2014/main" xmlns="" id="{B15D6FA6-D8BC-403B-A53E-AE8FB0D67200}"/>
              </a:ext>
            </a:extLst>
          </p:cNvPr>
          <p:cNvSpPr/>
          <p:nvPr/>
        </p:nvSpPr>
        <p:spPr>
          <a:xfrm>
            <a:off x="9455527" y="4244783"/>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5" name="矩形 24">
            <a:extLst>
              <a:ext uri="{FF2B5EF4-FFF2-40B4-BE49-F238E27FC236}">
                <a16:creationId xmlns:a16="http://schemas.microsoft.com/office/drawing/2014/main" xmlns="" id="{4DA2EB65-E0F6-4DEE-93D3-1EF5BF4AE6DC}"/>
              </a:ext>
            </a:extLst>
          </p:cNvPr>
          <p:cNvSpPr/>
          <p:nvPr/>
        </p:nvSpPr>
        <p:spPr>
          <a:xfrm>
            <a:off x="6936179" y="4614115"/>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6" name="矩形 25">
            <a:extLst>
              <a:ext uri="{FF2B5EF4-FFF2-40B4-BE49-F238E27FC236}">
                <a16:creationId xmlns:a16="http://schemas.microsoft.com/office/drawing/2014/main" xmlns="" id="{8A3E4FF9-04A8-4014-BEB5-AA387723A8CB}"/>
              </a:ext>
            </a:extLst>
          </p:cNvPr>
          <p:cNvSpPr/>
          <p:nvPr/>
        </p:nvSpPr>
        <p:spPr>
          <a:xfrm>
            <a:off x="8152017" y="5657367"/>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7" name="矩形 26">
            <a:extLst>
              <a:ext uri="{FF2B5EF4-FFF2-40B4-BE49-F238E27FC236}">
                <a16:creationId xmlns:a16="http://schemas.microsoft.com/office/drawing/2014/main" xmlns="" id="{E79F94BB-9AD6-4C77-82CA-36A3BC25B525}"/>
              </a:ext>
            </a:extLst>
          </p:cNvPr>
          <p:cNvSpPr/>
          <p:nvPr/>
        </p:nvSpPr>
        <p:spPr>
          <a:xfrm flipH="1">
            <a:off x="11483405" y="6016463"/>
            <a:ext cx="298295" cy="369332"/>
          </a:xfrm>
          <a:prstGeom prst="rect">
            <a:avLst/>
          </a:prstGeom>
        </p:spPr>
        <p:txBody>
          <a:bodyPr wrap="square">
            <a:spAutoFit/>
          </a:bodyPr>
          <a:lstStyle/>
          <a:p>
            <a:r>
              <a:rPr lang="en-US" altLang="zh-CN" b="1" dirty="0">
                <a:solidFill>
                  <a:srgbClr val="C00000"/>
                </a:solidFill>
              </a:rPr>
              <a:t>T</a:t>
            </a:r>
            <a:endParaRPr lang="zh-CN" altLang="en-US" dirty="0">
              <a:solidFill>
                <a:srgbClr val="C00000"/>
              </a:solidFill>
            </a:endParaRPr>
          </a:p>
        </p:txBody>
      </p:sp>
      <p:pic>
        <p:nvPicPr>
          <p:cNvPr id="28" name="图片 6">
            <a:hlinkClick r:id="rId2" action="ppaction://hlinksldjump"/>
            <a:extLst>
              <a:ext uri="{FF2B5EF4-FFF2-40B4-BE49-F238E27FC236}">
                <a16:creationId xmlns:a16="http://schemas.microsoft.com/office/drawing/2014/main" xmlns="" id="{F2A6FB85-7647-4B71-896F-3A7424860A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14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fade">
                                      <p:cBhvr>
                                        <p:cTn id="53" dur="500"/>
                                        <p:tgtEl>
                                          <p:spTgt spid="6">
                                            <p:txEl>
                                              <p:pRg st="8" end="8"/>
                                            </p:txEl>
                                          </p:spTgt>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3" grpId="0"/>
      <p:bldP spid="19" grpId="0"/>
      <p:bldP spid="20" grpId="0"/>
      <p:bldP spid="21" grpId="0"/>
      <p:bldP spid="22" grpId="0"/>
      <p:bldP spid="23" grpId="0"/>
      <p:bldP spid="24" grpId="0"/>
      <p:bldP spid="25" grpId="0"/>
      <p:bldP spid="26" grpId="0"/>
      <p:bldP spid="2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表格 116">
            <a:extLst>
              <a:ext uri="{FF2B5EF4-FFF2-40B4-BE49-F238E27FC236}">
                <a16:creationId xmlns:a16="http://schemas.microsoft.com/office/drawing/2014/main" xmlns="" id="{51B45DAB-0C99-4FCF-8A55-C6A9C922071C}"/>
              </a:ext>
            </a:extLst>
          </p:cNvPr>
          <p:cNvGraphicFramePr>
            <a:graphicFrameLocks noGrp="1"/>
          </p:cNvGraphicFramePr>
          <p:nvPr>
            <p:extLst>
              <p:ext uri="{D42A27DB-BD31-4B8C-83A1-F6EECF244321}">
                <p14:modId xmlns:p14="http://schemas.microsoft.com/office/powerpoint/2010/main" val="2160817932"/>
              </p:ext>
            </p:extLst>
          </p:nvPr>
        </p:nvGraphicFramePr>
        <p:xfrm>
          <a:off x="1045902" y="1921933"/>
          <a:ext cx="10058401" cy="4275670"/>
        </p:xfrm>
        <a:graphic>
          <a:graphicData uri="http://schemas.openxmlformats.org/drawingml/2006/table">
            <a:tbl>
              <a:tblPr firstRow="1" bandRow="1">
                <a:tableStyleId>{C4B1156A-380E-4F78-BDF5-A606A8083BF9}</a:tableStyleId>
              </a:tblPr>
              <a:tblGrid>
                <a:gridCol w="6150765">
                  <a:extLst>
                    <a:ext uri="{9D8B030D-6E8A-4147-A177-3AD203B41FA5}">
                      <a16:colId xmlns:a16="http://schemas.microsoft.com/office/drawing/2014/main" xmlns="" val="3834547016"/>
                    </a:ext>
                  </a:extLst>
                </a:gridCol>
                <a:gridCol w="3907636">
                  <a:extLst>
                    <a:ext uri="{9D8B030D-6E8A-4147-A177-3AD203B41FA5}">
                      <a16:colId xmlns:a16="http://schemas.microsoft.com/office/drawing/2014/main" xmlns="" val="1854788187"/>
                    </a:ext>
                  </a:extLst>
                </a:gridCol>
              </a:tblGrid>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Who can help you plan a trip easily?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624669001"/>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How to confirm your tour booking?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855522592"/>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What form do you need to fill out for the tailor-made service?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751889468"/>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How long will your tour inquiry be replied?</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2349581388"/>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Who will propose a tour plan according to your tour inquiry?</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255675356"/>
                  </a:ext>
                </a:extLst>
              </a:tr>
            </a:tbl>
          </a:graphicData>
        </a:graphic>
      </p:graphicFrame>
      <p:sp>
        <p:nvSpPr>
          <p:cNvPr id="119" name="矩形 118">
            <a:extLst>
              <a:ext uri="{FF2B5EF4-FFF2-40B4-BE49-F238E27FC236}">
                <a16:creationId xmlns:a16="http://schemas.microsoft.com/office/drawing/2014/main" xmlns="" id="{6B28326D-6B33-43BD-839F-0A1717EF84D6}"/>
              </a:ext>
            </a:extLst>
          </p:cNvPr>
          <p:cNvSpPr/>
          <p:nvPr/>
        </p:nvSpPr>
        <p:spPr>
          <a:xfrm>
            <a:off x="8001129" y="2219095"/>
            <a:ext cx="2436886"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a travel consultant</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0" name="矩形 119">
            <a:extLst>
              <a:ext uri="{FF2B5EF4-FFF2-40B4-BE49-F238E27FC236}">
                <a16:creationId xmlns:a16="http://schemas.microsoft.com/office/drawing/2014/main" xmlns="" id="{92915FD7-44F4-4803-89C4-50955CCB3EE4}"/>
              </a:ext>
            </a:extLst>
          </p:cNvPr>
          <p:cNvSpPr/>
          <p:nvPr/>
        </p:nvSpPr>
        <p:spPr>
          <a:xfrm>
            <a:off x="8286462" y="2986541"/>
            <a:ext cx="1866217" cy="461665"/>
          </a:xfrm>
          <a:prstGeom prst="rect">
            <a:avLst/>
          </a:prstGeom>
        </p:spPr>
        <p:txBody>
          <a:bodyPr wrap="none">
            <a:spAutoFit/>
          </a:bodyPr>
          <a:lstStyle/>
          <a:p>
            <a:pPr lvl="0"/>
            <a:r>
              <a:rPr lang="en-US" altLang="zh-CN" sz="2400" kern="100" dirty="0">
                <a:solidFill>
                  <a:srgbClr val="FF0000"/>
                </a:solidFill>
                <a:latin typeface="Times New Roman" panose="02020603050405020304" pitchFamily="18" charset="0"/>
                <a:ea typeface="宋体" panose="02010600030101010101" pitchFamily="2" charset="-122"/>
              </a:rPr>
              <a:t>with payment</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1" name="矩形 120">
            <a:extLst>
              <a:ext uri="{FF2B5EF4-FFF2-40B4-BE49-F238E27FC236}">
                <a16:creationId xmlns:a16="http://schemas.microsoft.com/office/drawing/2014/main" xmlns="" id="{2C60F8B3-8A20-460F-8B22-BA9F6298014D}"/>
              </a:ext>
            </a:extLst>
          </p:cNvPr>
          <p:cNvSpPr/>
          <p:nvPr/>
        </p:nvSpPr>
        <p:spPr>
          <a:xfrm>
            <a:off x="7650073" y="3868727"/>
            <a:ext cx="3139001"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a custom tour plan form</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2" name="矩形 121">
            <a:extLst>
              <a:ext uri="{FF2B5EF4-FFF2-40B4-BE49-F238E27FC236}">
                <a16:creationId xmlns:a16="http://schemas.microsoft.com/office/drawing/2014/main" xmlns="" id="{1C070A66-313C-4B96-BCD4-9E1A94F66AF4}"/>
              </a:ext>
            </a:extLst>
          </p:cNvPr>
          <p:cNvSpPr/>
          <p:nvPr/>
        </p:nvSpPr>
        <p:spPr>
          <a:xfrm>
            <a:off x="8161427" y="4802332"/>
            <a:ext cx="2116285" cy="461665"/>
          </a:xfrm>
          <a:prstGeom prst="rect">
            <a:avLst/>
          </a:prstGeom>
        </p:spPr>
        <p:txBody>
          <a:bodyPr wrap="none">
            <a:spAutoFit/>
          </a:bodyPr>
          <a:lstStyle/>
          <a:p>
            <a:pPr lvl="0"/>
            <a:r>
              <a:rPr lang="en-US" altLang="zh-CN" sz="2400" kern="100" dirty="0">
                <a:solidFill>
                  <a:srgbClr val="FF0000"/>
                </a:solidFill>
                <a:latin typeface="Times New Roman" panose="02020603050405020304" pitchFamily="18" charset="0"/>
                <a:ea typeface="宋体" panose="02010600030101010101" pitchFamily="2" charset="-122"/>
              </a:rPr>
              <a:t>within 24 hours</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3" name="矩形 122">
            <a:extLst>
              <a:ext uri="{FF2B5EF4-FFF2-40B4-BE49-F238E27FC236}">
                <a16:creationId xmlns:a16="http://schemas.microsoft.com/office/drawing/2014/main" xmlns="" id="{6FF4296F-A16B-451F-A4F1-AC811401E008}"/>
              </a:ext>
            </a:extLst>
          </p:cNvPr>
          <p:cNvSpPr/>
          <p:nvPr/>
        </p:nvSpPr>
        <p:spPr>
          <a:xfrm>
            <a:off x="7383991" y="5522037"/>
            <a:ext cx="3685624" cy="461665"/>
          </a:xfrm>
          <a:prstGeom prst="rect">
            <a:avLst/>
          </a:prstGeom>
        </p:spPr>
        <p:txBody>
          <a:bodyPr wrap="none">
            <a:spAutoFit/>
          </a:bodyPr>
          <a:lstStyle/>
          <a:p>
            <a:pPr lvl="0"/>
            <a:r>
              <a:rPr lang="en-US" altLang="zh-CN" sz="2400" kern="100" dirty="0">
                <a:solidFill>
                  <a:srgbClr val="FF0000"/>
                </a:solidFill>
                <a:latin typeface="Times New Roman" panose="02020603050405020304" pitchFamily="18" charset="0"/>
                <a:ea typeface="宋体" panose="02010600030101010101" pitchFamily="2" charset="-122"/>
              </a:rPr>
              <a:t>one of our travel consultants</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4" name="矩形 123">
            <a:extLst>
              <a:ext uri="{FF2B5EF4-FFF2-40B4-BE49-F238E27FC236}">
                <a16:creationId xmlns:a16="http://schemas.microsoft.com/office/drawing/2014/main" xmlns="" id="{FBB9EBC4-8607-4C3A-A13F-707A59B5DF4A}"/>
              </a:ext>
            </a:extLst>
          </p:cNvPr>
          <p:cNvSpPr/>
          <p:nvPr/>
        </p:nvSpPr>
        <p:spPr>
          <a:xfrm>
            <a:off x="1045902" y="635507"/>
            <a:ext cx="10122171" cy="954107"/>
          </a:xfrm>
          <a:prstGeom prst="rect">
            <a:avLst/>
          </a:prstGeom>
        </p:spPr>
        <p:txBody>
          <a:bodyPr wrap="square">
            <a:spAutoFit/>
          </a:bodyPr>
          <a:lstStyle/>
          <a:p>
            <a:pPr lvl="0"/>
            <a:r>
              <a:rPr lang="en-US" altLang="zh-CN" sz="2800" b="1" dirty="0">
                <a:solidFill>
                  <a:srgbClr val="FFC000"/>
                </a:solidFill>
              </a:rPr>
              <a:t>Exercise 2: Fill in the blanks with words or phrases according to the passage.</a:t>
            </a:r>
          </a:p>
        </p:txBody>
      </p:sp>
      <p:pic>
        <p:nvPicPr>
          <p:cNvPr id="9" name="图片 6">
            <a:hlinkClick r:id="rId2" action="ppaction://hlinksldjump"/>
            <a:extLst>
              <a:ext uri="{FF2B5EF4-FFF2-40B4-BE49-F238E27FC236}">
                <a16:creationId xmlns:a16="http://schemas.microsoft.com/office/drawing/2014/main" xmlns="" id="{C6C7DF93-B7B8-49C2-A7A3-CB54AC04D8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78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500"/>
                                        <p:tgtEl>
                                          <p:spTgt spid="1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8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BBB8F45-7409-482D-B58E-4FC09C65D655}"/>
              </a:ext>
            </a:extLst>
          </p:cNvPr>
          <p:cNvPicPr>
            <a:picLocks noChangeAspect="1"/>
          </p:cNvPicPr>
          <p:nvPr/>
        </p:nvPicPr>
        <p:blipFill rotWithShape="1">
          <a:blip r:embed="rId2"/>
          <a:srcRect r="52837"/>
          <a:stretch/>
        </p:blipFill>
        <p:spPr>
          <a:xfrm>
            <a:off x="2684197" y="2684714"/>
            <a:ext cx="5308336" cy="4025024"/>
          </a:xfrm>
          <a:prstGeom prst="rect">
            <a:avLst/>
          </a:prstGeom>
        </p:spPr>
      </p:pic>
      <p:sp>
        <p:nvSpPr>
          <p:cNvPr id="2" name="矩形 1"/>
          <p:cNvSpPr/>
          <p:nvPr/>
        </p:nvSpPr>
        <p:spPr>
          <a:xfrm>
            <a:off x="471626" y="676922"/>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IV   Writing: MEMO</a:t>
            </a:r>
          </a:p>
        </p:txBody>
      </p:sp>
      <p:sp>
        <p:nvSpPr>
          <p:cNvPr id="7" name="矩形 6">
            <a:extLst>
              <a:ext uri="{FF2B5EF4-FFF2-40B4-BE49-F238E27FC236}">
                <a16:creationId xmlns:a16="http://schemas.microsoft.com/office/drawing/2014/main" xmlns="" id="{6E374569-799B-4830-8F03-BB4AACB11A01}"/>
              </a:ext>
            </a:extLst>
          </p:cNvPr>
          <p:cNvSpPr/>
          <p:nvPr/>
        </p:nvSpPr>
        <p:spPr>
          <a:xfrm>
            <a:off x="910202" y="1256514"/>
            <a:ext cx="10753640" cy="954107"/>
          </a:xfrm>
          <a:prstGeom prst="rect">
            <a:avLst/>
          </a:prstGeom>
        </p:spPr>
        <p:txBody>
          <a:bodyPr wrap="square">
            <a:spAutoFit/>
          </a:bodyPr>
          <a:lstStyle/>
          <a:p>
            <a:pPr lvl="0"/>
            <a:r>
              <a:rPr lang="en-US" altLang="zh-CN" sz="2800" b="1" dirty="0">
                <a:solidFill>
                  <a:schemeClr val="accent4">
                    <a:lumMod val="40000"/>
                    <a:lumOff val="60000"/>
                  </a:schemeClr>
                </a:solidFill>
              </a:rPr>
              <a:t>1. Finish the following exercises concerning the useful words and expressions in this unit.</a:t>
            </a:r>
          </a:p>
        </p:txBody>
      </p:sp>
      <p:sp>
        <p:nvSpPr>
          <p:cNvPr id="8" name="矩形 7">
            <a:extLst>
              <a:ext uri="{FF2B5EF4-FFF2-40B4-BE49-F238E27FC236}">
                <a16:creationId xmlns:a16="http://schemas.microsoft.com/office/drawing/2014/main" xmlns="" id="{B0137080-8133-4CE9-A1E6-F20C49188324}"/>
              </a:ext>
            </a:extLst>
          </p:cNvPr>
          <p:cNvSpPr/>
          <p:nvPr/>
        </p:nvSpPr>
        <p:spPr>
          <a:xfrm>
            <a:off x="1699923" y="2210621"/>
            <a:ext cx="10122171" cy="523220"/>
          </a:xfrm>
          <a:prstGeom prst="rect">
            <a:avLst/>
          </a:prstGeom>
        </p:spPr>
        <p:txBody>
          <a:bodyPr wrap="square">
            <a:spAutoFit/>
          </a:bodyPr>
          <a:lstStyle/>
          <a:p>
            <a:pPr lvl="0"/>
            <a:r>
              <a:rPr lang="en-US" altLang="zh-CN" sz="2800" b="1" dirty="0">
                <a:solidFill>
                  <a:srgbClr val="FFC000"/>
                </a:solidFill>
              </a:rPr>
              <a:t>Exercise 1: Fill in the blanks to complete each word.</a:t>
            </a:r>
          </a:p>
        </p:txBody>
      </p:sp>
      <p:sp>
        <p:nvSpPr>
          <p:cNvPr id="103" name="矩形 102">
            <a:extLst>
              <a:ext uri="{FF2B5EF4-FFF2-40B4-BE49-F238E27FC236}">
                <a16:creationId xmlns:a16="http://schemas.microsoft.com/office/drawing/2014/main" xmlns="" id="{D4C12BF7-6439-4924-80CB-F0C8AD68552E}"/>
              </a:ext>
            </a:extLst>
          </p:cNvPr>
          <p:cNvSpPr/>
          <p:nvPr/>
        </p:nvSpPr>
        <p:spPr>
          <a:xfrm flipH="1">
            <a:off x="4797818" y="3207934"/>
            <a:ext cx="269626" cy="369332"/>
          </a:xfrm>
          <a:prstGeom prst="rect">
            <a:avLst/>
          </a:prstGeom>
        </p:spPr>
        <p:txBody>
          <a:bodyPr wrap="square">
            <a:spAutoFit/>
          </a:bodyPr>
          <a:lstStyle/>
          <a:p>
            <a:r>
              <a:rPr lang="en-US" altLang="zh-CN" b="1" dirty="0">
                <a:solidFill>
                  <a:srgbClr val="C00000"/>
                </a:solidFill>
              </a:rPr>
              <a:t>r</a:t>
            </a:r>
            <a:endParaRPr lang="zh-CN" altLang="en-US" dirty="0">
              <a:solidFill>
                <a:srgbClr val="C00000"/>
              </a:solidFill>
            </a:endParaRPr>
          </a:p>
        </p:txBody>
      </p:sp>
      <p:sp>
        <p:nvSpPr>
          <p:cNvPr id="104" name="矩形 103">
            <a:extLst>
              <a:ext uri="{FF2B5EF4-FFF2-40B4-BE49-F238E27FC236}">
                <a16:creationId xmlns:a16="http://schemas.microsoft.com/office/drawing/2014/main" xmlns="" id="{411AD449-E8E4-4D98-BEE7-4D2C4D55F70E}"/>
              </a:ext>
            </a:extLst>
          </p:cNvPr>
          <p:cNvSpPr/>
          <p:nvPr/>
        </p:nvSpPr>
        <p:spPr>
          <a:xfrm>
            <a:off x="4797818" y="3682765"/>
            <a:ext cx="269626" cy="369332"/>
          </a:xfrm>
          <a:prstGeom prst="rect">
            <a:avLst/>
          </a:prstGeom>
        </p:spPr>
        <p:txBody>
          <a:bodyPr wrap="none">
            <a:spAutoFit/>
          </a:bodyPr>
          <a:lstStyle/>
          <a:p>
            <a:r>
              <a:rPr lang="en-US" altLang="zh-CN" b="1" dirty="0">
                <a:solidFill>
                  <a:srgbClr val="C00000"/>
                </a:solidFill>
              </a:rPr>
              <a:t>r</a:t>
            </a:r>
            <a:endParaRPr lang="zh-CN" altLang="en-US" dirty="0">
              <a:solidFill>
                <a:srgbClr val="C00000"/>
              </a:solidFill>
            </a:endParaRPr>
          </a:p>
        </p:txBody>
      </p:sp>
      <p:sp>
        <p:nvSpPr>
          <p:cNvPr id="105" name="矩形 104">
            <a:extLst>
              <a:ext uri="{FF2B5EF4-FFF2-40B4-BE49-F238E27FC236}">
                <a16:creationId xmlns:a16="http://schemas.microsoft.com/office/drawing/2014/main" xmlns="" id="{3FE93E24-F0C1-420C-8BE5-A65793819970}"/>
              </a:ext>
            </a:extLst>
          </p:cNvPr>
          <p:cNvSpPr/>
          <p:nvPr/>
        </p:nvSpPr>
        <p:spPr>
          <a:xfrm>
            <a:off x="5990503" y="3676838"/>
            <a:ext cx="307172" cy="369332"/>
          </a:xfrm>
          <a:prstGeom prst="rect">
            <a:avLst/>
          </a:prstGeom>
        </p:spPr>
        <p:txBody>
          <a:bodyPr wrap="square">
            <a:spAutoFit/>
          </a:bodyPr>
          <a:lstStyle/>
          <a:p>
            <a:r>
              <a:rPr lang="en-US" altLang="zh-CN" b="1" dirty="0" err="1">
                <a:solidFill>
                  <a:srgbClr val="C00000"/>
                </a:solidFill>
              </a:rPr>
              <a:t>i</a:t>
            </a:r>
            <a:endParaRPr lang="zh-CN" altLang="en-US" dirty="0">
              <a:solidFill>
                <a:srgbClr val="C00000"/>
              </a:solidFill>
            </a:endParaRPr>
          </a:p>
        </p:txBody>
      </p:sp>
      <p:sp>
        <p:nvSpPr>
          <p:cNvPr id="106" name="矩形 105">
            <a:extLst>
              <a:ext uri="{FF2B5EF4-FFF2-40B4-BE49-F238E27FC236}">
                <a16:creationId xmlns:a16="http://schemas.microsoft.com/office/drawing/2014/main" xmlns="" id="{F98D776E-1135-4489-8733-1F0A7A97B473}"/>
              </a:ext>
            </a:extLst>
          </p:cNvPr>
          <p:cNvSpPr/>
          <p:nvPr/>
        </p:nvSpPr>
        <p:spPr>
          <a:xfrm>
            <a:off x="5960547" y="4681682"/>
            <a:ext cx="306494" cy="369332"/>
          </a:xfrm>
          <a:prstGeom prst="rect">
            <a:avLst/>
          </a:prstGeom>
        </p:spPr>
        <p:txBody>
          <a:bodyPr wrap="none">
            <a:spAutoFit/>
          </a:bodyPr>
          <a:lstStyle/>
          <a:p>
            <a:r>
              <a:rPr lang="en-US" altLang="zh-CN" b="1" dirty="0">
                <a:solidFill>
                  <a:srgbClr val="C00000"/>
                </a:solidFill>
              </a:rPr>
              <a:t>k</a:t>
            </a:r>
            <a:endParaRPr lang="zh-CN" altLang="en-US" dirty="0">
              <a:solidFill>
                <a:srgbClr val="C00000"/>
              </a:solidFill>
            </a:endParaRPr>
          </a:p>
        </p:txBody>
      </p:sp>
      <p:sp>
        <p:nvSpPr>
          <p:cNvPr id="194" name="矩形 193">
            <a:extLst>
              <a:ext uri="{FF2B5EF4-FFF2-40B4-BE49-F238E27FC236}">
                <a16:creationId xmlns:a16="http://schemas.microsoft.com/office/drawing/2014/main" xmlns="" id="{A12A86E3-CF6A-4673-BB51-CC99BC32F6E2}"/>
              </a:ext>
            </a:extLst>
          </p:cNvPr>
          <p:cNvSpPr/>
          <p:nvPr/>
        </p:nvSpPr>
        <p:spPr>
          <a:xfrm>
            <a:off x="7097014" y="3255809"/>
            <a:ext cx="151068" cy="369332"/>
          </a:xfrm>
          <a:prstGeom prst="rect">
            <a:avLst/>
          </a:prstGeom>
        </p:spPr>
        <p:txBody>
          <a:bodyPr wrap="square">
            <a:spAutoFit/>
          </a:bodyPr>
          <a:lstStyle/>
          <a:p>
            <a:r>
              <a:rPr lang="en-US" altLang="zh-CN" b="1" dirty="0"/>
              <a:t>r</a:t>
            </a:r>
            <a:endParaRPr lang="zh-CN" altLang="en-US" dirty="0"/>
          </a:p>
        </p:txBody>
      </p:sp>
      <p:sp>
        <p:nvSpPr>
          <p:cNvPr id="13" name="矩形 12">
            <a:extLst>
              <a:ext uri="{FF2B5EF4-FFF2-40B4-BE49-F238E27FC236}">
                <a16:creationId xmlns:a16="http://schemas.microsoft.com/office/drawing/2014/main" xmlns="" id="{62FED399-8870-4183-A548-C8F11F77113A}"/>
              </a:ext>
            </a:extLst>
          </p:cNvPr>
          <p:cNvSpPr/>
          <p:nvPr/>
        </p:nvSpPr>
        <p:spPr>
          <a:xfrm>
            <a:off x="7097013" y="4184160"/>
            <a:ext cx="319785" cy="369332"/>
          </a:xfrm>
          <a:prstGeom prst="rect">
            <a:avLst/>
          </a:prstGeom>
        </p:spPr>
        <p:txBody>
          <a:bodyPr wrap="square">
            <a:spAutoFit/>
          </a:bodyPr>
          <a:lstStyle/>
          <a:p>
            <a:r>
              <a:rPr lang="en-US" altLang="zh-CN" b="1" dirty="0">
                <a:solidFill>
                  <a:srgbClr val="C00000"/>
                </a:solidFill>
              </a:rPr>
              <a:t>q</a:t>
            </a:r>
            <a:endParaRPr lang="zh-CN" altLang="en-US" dirty="0">
              <a:solidFill>
                <a:srgbClr val="C00000"/>
              </a:solidFill>
            </a:endParaRPr>
          </a:p>
        </p:txBody>
      </p:sp>
      <p:sp>
        <p:nvSpPr>
          <p:cNvPr id="14" name="矩形 13">
            <a:extLst>
              <a:ext uri="{FF2B5EF4-FFF2-40B4-BE49-F238E27FC236}">
                <a16:creationId xmlns:a16="http://schemas.microsoft.com/office/drawing/2014/main" xmlns="" id="{34916899-647D-4AE1-B768-F7624A98F051}"/>
              </a:ext>
            </a:extLst>
          </p:cNvPr>
          <p:cNvSpPr/>
          <p:nvPr/>
        </p:nvSpPr>
        <p:spPr>
          <a:xfrm>
            <a:off x="7114304" y="4585987"/>
            <a:ext cx="302495" cy="369332"/>
          </a:xfrm>
          <a:prstGeom prst="rect">
            <a:avLst/>
          </a:prstGeom>
        </p:spPr>
        <p:txBody>
          <a:bodyPr wrap="square">
            <a:spAutoFit/>
          </a:bodyPr>
          <a:lstStyle/>
          <a:p>
            <a:r>
              <a:rPr lang="en-US" altLang="zh-CN" b="1" dirty="0"/>
              <a:t>u</a:t>
            </a:r>
            <a:endParaRPr lang="zh-CN" altLang="en-US" dirty="0"/>
          </a:p>
        </p:txBody>
      </p:sp>
      <p:sp>
        <p:nvSpPr>
          <p:cNvPr id="15" name="矩形 14">
            <a:extLst>
              <a:ext uri="{FF2B5EF4-FFF2-40B4-BE49-F238E27FC236}">
                <a16:creationId xmlns:a16="http://schemas.microsoft.com/office/drawing/2014/main" xmlns="" id="{240DEFDB-B9D9-4FCD-BA44-5803C3E42CB1}"/>
              </a:ext>
            </a:extLst>
          </p:cNvPr>
          <p:cNvSpPr/>
          <p:nvPr/>
        </p:nvSpPr>
        <p:spPr>
          <a:xfrm>
            <a:off x="7114920" y="5027369"/>
            <a:ext cx="151068" cy="369332"/>
          </a:xfrm>
          <a:prstGeom prst="rect">
            <a:avLst/>
          </a:prstGeom>
        </p:spPr>
        <p:txBody>
          <a:bodyPr wrap="square">
            <a:spAutoFit/>
          </a:bodyPr>
          <a:lstStyle/>
          <a:p>
            <a:r>
              <a:rPr lang="en-US" altLang="zh-CN" b="1" dirty="0"/>
              <a:t>e</a:t>
            </a:r>
            <a:endParaRPr lang="zh-CN" altLang="en-US" dirty="0"/>
          </a:p>
        </p:txBody>
      </p:sp>
      <p:sp>
        <p:nvSpPr>
          <p:cNvPr id="16" name="矩形 15">
            <a:extLst>
              <a:ext uri="{FF2B5EF4-FFF2-40B4-BE49-F238E27FC236}">
                <a16:creationId xmlns:a16="http://schemas.microsoft.com/office/drawing/2014/main" xmlns="" id="{785344C8-84FD-4405-96A9-2A7E330639DC}"/>
              </a:ext>
            </a:extLst>
          </p:cNvPr>
          <p:cNvSpPr/>
          <p:nvPr/>
        </p:nvSpPr>
        <p:spPr>
          <a:xfrm>
            <a:off x="7114305" y="5579285"/>
            <a:ext cx="151068" cy="369332"/>
          </a:xfrm>
          <a:prstGeom prst="rect">
            <a:avLst/>
          </a:prstGeom>
        </p:spPr>
        <p:txBody>
          <a:bodyPr wrap="square">
            <a:spAutoFit/>
          </a:bodyPr>
          <a:lstStyle/>
          <a:p>
            <a:r>
              <a:rPr lang="en-US" altLang="zh-CN" b="1" dirty="0"/>
              <a:t>s</a:t>
            </a:r>
            <a:endParaRPr lang="zh-CN" altLang="en-US" dirty="0"/>
          </a:p>
        </p:txBody>
      </p:sp>
      <p:sp>
        <p:nvSpPr>
          <p:cNvPr id="17" name="矩形 16">
            <a:extLst>
              <a:ext uri="{FF2B5EF4-FFF2-40B4-BE49-F238E27FC236}">
                <a16:creationId xmlns:a16="http://schemas.microsoft.com/office/drawing/2014/main" xmlns="" id="{512FA69B-41B1-4676-869B-80B4C8DF57C5}"/>
              </a:ext>
            </a:extLst>
          </p:cNvPr>
          <p:cNvSpPr/>
          <p:nvPr/>
        </p:nvSpPr>
        <p:spPr>
          <a:xfrm>
            <a:off x="7114305" y="6000997"/>
            <a:ext cx="151068" cy="369332"/>
          </a:xfrm>
          <a:prstGeom prst="rect">
            <a:avLst/>
          </a:prstGeom>
        </p:spPr>
        <p:txBody>
          <a:bodyPr wrap="square">
            <a:spAutoFit/>
          </a:bodyPr>
          <a:lstStyle/>
          <a:p>
            <a:r>
              <a:rPr lang="en-US" altLang="zh-CN" b="1" dirty="0"/>
              <a:t>t</a:t>
            </a:r>
            <a:endParaRPr lang="zh-CN" altLang="en-US" dirty="0"/>
          </a:p>
        </p:txBody>
      </p:sp>
      <p:pic>
        <p:nvPicPr>
          <p:cNvPr id="18" name="图片 6">
            <a:hlinkClick r:id="rId3" action="ppaction://hlinksldjump"/>
            <a:extLst>
              <a:ext uri="{FF2B5EF4-FFF2-40B4-BE49-F238E27FC236}">
                <a16:creationId xmlns:a16="http://schemas.microsoft.com/office/drawing/2014/main" xmlns="" id="{B1EDAA7C-C69E-4553-B379-163100E5D6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12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500"/>
                                        <p:tgtEl>
                                          <p:spTgt spid="10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500"/>
                                        <p:tgtEl>
                                          <p:spTgt spid="10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4"/>
                                        </p:tgtEl>
                                        <p:attrNameLst>
                                          <p:attrName>style.visibility</p:attrName>
                                        </p:attrNameLst>
                                      </p:cBhvr>
                                      <p:to>
                                        <p:strVal val="visible"/>
                                      </p:to>
                                    </p:set>
                                    <p:animEffect transition="in" filter="fade">
                                      <p:cBhvr>
                                        <p:cTn id="40" dur="500"/>
                                        <p:tgtEl>
                                          <p:spTgt spid="19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3" grpId="0"/>
      <p:bldP spid="104" grpId="0"/>
      <p:bldP spid="105" grpId="0"/>
      <p:bldP spid="106" grpId="0"/>
      <p:bldP spid="194"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B0137080-8133-4CE9-A1E6-F20C49188324}"/>
              </a:ext>
            </a:extLst>
          </p:cNvPr>
          <p:cNvSpPr/>
          <p:nvPr/>
        </p:nvSpPr>
        <p:spPr>
          <a:xfrm>
            <a:off x="484307" y="268803"/>
            <a:ext cx="8941104" cy="954107"/>
          </a:xfrm>
          <a:prstGeom prst="rect">
            <a:avLst/>
          </a:prstGeom>
        </p:spPr>
        <p:txBody>
          <a:bodyPr wrap="square">
            <a:spAutoFit/>
          </a:bodyPr>
          <a:lstStyle/>
          <a:p>
            <a:pPr lvl="0"/>
            <a:r>
              <a:rPr lang="en-US" altLang="zh-CN" sz="2800" b="1" dirty="0">
                <a:solidFill>
                  <a:srgbClr val="FFC000"/>
                </a:solidFill>
              </a:rPr>
              <a:t>Exercise 2: Write down the proper English expressions for each picture.</a:t>
            </a:r>
          </a:p>
        </p:txBody>
      </p:sp>
      <p:pic>
        <p:nvPicPr>
          <p:cNvPr id="107" name="图片 106">
            <a:extLst>
              <a:ext uri="{FF2B5EF4-FFF2-40B4-BE49-F238E27FC236}">
                <a16:creationId xmlns:a16="http://schemas.microsoft.com/office/drawing/2014/main" xmlns="" id="{0B2E503E-D4DC-4F12-8364-1FF466D34A1B}"/>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661574" y="2688085"/>
            <a:ext cx="2880000" cy="2160000"/>
          </a:xfrm>
          <a:prstGeom prst="rect">
            <a:avLst/>
          </a:prstGeom>
        </p:spPr>
      </p:pic>
      <p:pic>
        <p:nvPicPr>
          <p:cNvPr id="111" name="图片 110">
            <a:extLst>
              <a:ext uri="{FF2B5EF4-FFF2-40B4-BE49-F238E27FC236}">
                <a16:creationId xmlns:a16="http://schemas.microsoft.com/office/drawing/2014/main" xmlns="" id="{8CCC503D-28D3-4440-8E3C-06C7817481F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906961" y="2637057"/>
            <a:ext cx="2880000" cy="2160000"/>
          </a:xfrm>
          <a:prstGeom prst="rect">
            <a:avLst/>
          </a:prstGeom>
        </p:spPr>
      </p:pic>
      <p:sp>
        <p:nvSpPr>
          <p:cNvPr id="113" name="矩形 112">
            <a:extLst>
              <a:ext uri="{FF2B5EF4-FFF2-40B4-BE49-F238E27FC236}">
                <a16:creationId xmlns:a16="http://schemas.microsoft.com/office/drawing/2014/main" xmlns="" id="{B6894E85-542B-4513-8EC1-4D5461F8C462}"/>
              </a:ext>
            </a:extLst>
          </p:cNvPr>
          <p:cNvSpPr/>
          <p:nvPr/>
        </p:nvSpPr>
        <p:spPr>
          <a:xfrm>
            <a:off x="2157451" y="5284152"/>
            <a:ext cx="1888246" cy="646331"/>
          </a:xfrm>
          <a:prstGeom prst="rect">
            <a:avLst/>
          </a:prstGeom>
        </p:spPr>
        <p:txBody>
          <a:bodyPr wrap="square">
            <a:spAutoFit/>
          </a:bodyPr>
          <a:lstStyle/>
          <a:p>
            <a:pPr algn="ctr"/>
            <a:r>
              <a:rPr lang="en-US" altLang="zh-CN" b="1" kern="100" dirty="0">
                <a:solidFill>
                  <a:schemeClr val="bg1"/>
                </a:solidFill>
                <a:latin typeface="Times New Roman" panose="02020603050405020304" pitchFamily="18" charset="0"/>
                <a:ea typeface="宋体" panose="02010600030101010101" pitchFamily="2" charset="-122"/>
              </a:rPr>
              <a:t>tour leader </a:t>
            </a:r>
          </a:p>
          <a:p>
            <a:pPr algn="ctr"/>
            <a:r>
              <a:rPr lang="zh-CN" altLang="zh-CN" b="1" kern="100" dirty="0">
                <a:solidFill>
                  <a:schemeClr val="bg1"/>
                </a:solidFill>
                <a:latin typeface="Times New Roman" panose="02020603050405020304" pitchFamily="18" charset="0"/>
                <a:ea typeface="宋体" panose="02010600030101010101" pitchFamily="2" charset="-122"/>
              </a:rPr>
              <a:t>领队</a:t>
            </a:r>
          </a:p>
        </p:txBody>
      </p:sp>
      <p:sp>
        <p:nvSpPr>
          <p:cNvPr id="114" name="矩形 113">
            <a:extLst>
              <a:ext uri="{FF2B5EF4-FFF2-40B4-BE49-F238E27FC236}">
                <a16:creationId xmlns:a16="http://schemas.microsoft.com/office/drawing/2014/main" xmlns="" id="{C53E5DBC-FCB3-4C1F-BD08-82071D4B7623}"/>
              </a:ext>
            </a:extLst>
          </p:cNvPr>
          <p:cNvSpPr/>
          <p:nvPr/>
        </p:nvSpPr>
        <p:spPr>
          <a:xfrm>
            <a:off x="7906961" y="5284153"/>
            <a:ext cx="2810078" cy="646331"/>
          </a:xfrm>
          <a:prstGeom prst="rect">
            <a:avLst/>
          </a:prstGeom>
        </p:spPr>
        <p:txBody>
          <a:bodyPr wrap="square">
            <a:spAutoFit/>
          </a:bodyPr>
          <a:lstStyle/>
          <a:p>
            <a:pPr lvl="0" algn="ctr"/>
            <a:r>
              <a:rPr lang="en-US" altLang="zh-CN" b="1" kern="100" dirty="0">
                <a:solidFill>
                  <a:schemeClr val="bg1"/>
                </a:solidFill>
                <a:latin typeface="Times New Roman" panose="02020603050405020304" pitchFamily="18" charset="0"/>
                <a:ea typeface="宋体" panose="02010600030101010101" pitchFamily="2" charset="-122"/>
              </a:rPr>
              <a:t>airline ticket </a:t>
            </a:r>
          </a:p>
          <a:p>
            <a:pPr lvl="0" algn="ctr"/>
            <a:r>
              <a:rPr lang="zh-CN" altLang="zh-CN" b="1" kern="100" dirty="0">
                <a:solidFill>
                  <a:schemeClr val="bg1"/>
                </a:solidFill>
                <a:latin typeface="Times New Roman" panose="02020603050405020304" pitchFamily="18" charset="0"/>
                <a:ea typeface="宋体" panose="02010600030101010101" pitchFamily="2" charset="-122"/>
              </a:rPr>
              <a:t>机票</a:t>
            </a:r>
          </a:p>
        </p:txBody>
      </p:sp>
      <p:pic>
        <p:nvPicPr>
          <p:cNvPr id="9" name="图片 6">
            <a:hlinkClick r:id="rId4" action="ppaction://hlinksldjump"/>
            <a:extLst>
              <a:ext uri="{FF2B5EF4-FFF2-40B4-BE49-F238E27FC236}">
                <a16:creationId xmlns:a16="http://schemas.microsoft.com/office/drawing/2014/main" xmlns="" id="{7308A853-0262-4D2B-80BA-032CE5D47A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49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500"/>
                                        <p:tgtEl>
                                          <p:spTgt spid="10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500"/>
                                        <p:tgtEl>
                                          <p:spTgt spid="1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3" grpId="0"/>
      <p:bldP spid="1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692424"/>
            <a:ext cx="10122171" cy="523220"/>
          </a:xfrm>
          <a:prstGeom prst="rect">
            <a:avLst/>
          </a:prstGeom>
        </p:spPr>
        <p:txBody>
          <a:bodyPr wrap="square">
            <a:spAutoFit/>
          </a:bodyPr>
          <a:lstStyle/>
          <a:p>
            <a:pPr lvl="0"/>
            <a:r>
              <a:rPr lang="en-US" altLang="zh-CN" sz="2800" b="1" dirty="0">
                <a:solidFill>
                  <a:srgbClr val="FFC000"/>
                </a:solidFill>
              </a:rPr>
              <a:t>Exercise 3: Complete the following sentences.</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378565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Because of a lack of bookings, many airlines will offer __________to certain passengers. (</a:t>
            </a:r>
            <a:r>
              <a:rPr lang="zh-CN" altLang="en-US" sz="2400" dirty="0">
                <a:solidFill>
                  <a:schemeClr val="bg1"/>
                </a:solidFill>
                <a:latin typeface="Times New Roman" panose="02020603050405020304" pitchFamily="18" charset="0"/>
                <a:cs typeface="Times New Roman" panose="02020603050405020304" pitchFamily="18" charset="0"/>
              </a:rPr>
              <a:t>由</a:t>
            </a:r>
          </a:p>
          <a:p>
            <a:r>
              <a:rPr lang="zh-CN" altLang="en-US" sz="2400" dirty="0">
                <a:solidFill>
                  <a:schemeClr val="bg1"/>
                </a:solidFill>
                <a:latin typeface="Times New Roman" panose="02020603050405020304" pitchFamily="18" charset="0"/>
                <a:cs typeface="Times New Roman" panose="02020603050405020304" pitchFamily="18" charset="0"/>
              </a:rPr>
              <a:t>于订票不足，很多航空公司为一些乘客提供免费升级。</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2. I will _______a five star hotel for you. (</a:t>
            </a:r>
            <a:r>
              <a:rPr lang="zh-CN" altLang="en-US" sz="2400" dirty="0">
                <a:solidFill>
                  <a:schemeClr val="bg1"/>
                </a:solidFill>
                <a:latin typeface="Times New Roman" panose="02020603050405020304" pitchFamily="18" charset="0"/>
                <a:cs typeface="Times New Roman" panose="02020603050405020304" pitchFamily="18" charset="0"/>
              </a:rPr>
              <a:t>我将为您安排一家五星级酒店。</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3. Do you have any _________? (</a:t>
            </a:r>
            <a:r>
              <a:rPr lang="zh-CN" altLang="en-US" sz="2400" dirty="0">
                <a:solidFill>
                  <a:schemeClr val="bg1"/>
                </a:solidFill>
                <a:latin typeface="Times New Roman" panose="02020603050405020304" pitchFamily="18" charset="0"/>
                <a:cs typeface="Times New Roman" panose="02020603050405020304" pitchFamily="18" charset="0"/>
              </a:rPr>
              <a:t>您有什么特殊要求吗？</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4. Please feel free to _______me if you need further information. (</a:t>
            </a:r>
            <a:r>
              <a:rPr lang="zh-CN" altLang="en-US" sz="2400" dirty="0">
                <a:solidFill>
                  <a:schemeClr val="bg1"/>
                </a:solidFill>
                <a:latin typeface="Times New Roman" panose="02020603050405020304" pitchFamily="18" charset="0"/>
                <a:cs typeface="Times New Roman" panose="02020603050405020304" pitchFamily="18" charset="0"/>
              </a:rPr>
              <a:t>如需要更多信息，请您</a:t>
            </a:r>
          </a:p>
          <a:p>
            <a:r>
              <a:rPr lang="zh-CN" altLang="en-US" sz="2400" dirty="0">
                <a:solidFill>
                  <a:schemeClr val="bg1"/>
                </a:solidFill>
                <a:latin typeface="Times New Roman" panose="02020603050405020304" pitchFamily="18" charset="0"/>
                <a:cs typeface="Times New Roman" panose="02020603050405020304" pitchFamily="18" charset="0"/>
              </a:rPr>
              <a:t>与我联系。</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5. I highly _______your considerations to these proposals. (</a:t>
            </a:r>
            <a:r>
              <a:rPr lang="zh-CN" altLang="en-US" sz="2400" dirty="0">
                <a:solidFill>
                  <a:schemeClr val="bg1"/>
                </a:solidFill>
                <a:latin typeface="Times New Roman" panose="02020603050405020304" pitchFamily="18" charset="0"/>
                <a:cs typeface="Times New Roman" panose="02020603050405020304" pitchFamily="18" charset="0"/>
              </a:rPr>
              <a:t>我非常感谢您对这些提议的考虑。</a:t>
            </a:r>
            <a:r>
              <a:rPr lang="en-US" altLang="zh-CN" sz="2400" dirty="0">
                <a:solidFill>
                  <a:schemeClr val="bg1"/>
                </a:solidFill>
                <a:latin typeface="Times New Roman" panose="02020603050405020304" pitchFamily="18" charset="0"/>
                <a:cs typeface="Times New Roman" panose="02020603050405020304" pitchFamily="18" charset="0"/>
              </a:rPr>
              <a:t>)</a:t>
            </a:r>
          </a:p>
        </p:txBody>
      </p:sp>
      <p:sp>
        <p:nvSpPr>
          <p:cNvPr id="10" name="矩形 9">
            <a:extLst>
              <a:ext uri="{FF2B5EF4-FFF2-40B4-BE49-F238E27FC236}">
                <a16:creationId xmlns:a16="http://schemas.microsoft.com/office/drawing/2014/main" xmlns="" id="{94D9653F-1C42-4A9C-9A44-62E17C81DE6D}"/>
              </a:ext>
            </a:extLst>
          </p:cNvPr>
          <p:cNvSpPr/>
          <p:nvPr/>
        </p:nvSpPr>
        <p:spPr>
          <a:xfrm>
            <a:off x="8161938" y="2338747"/>
            <a:ext cx="1492716"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free upgrades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2227383" y="3413125"/>
            <a:ext cx="877163"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arrange</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3420028" y="3793421"/>
            <a:ext cx="1682283" cy="369332"/>
          </a:xfrm>
          <a:prstGeom prst="rect">
            <a:avLst/>
          </a:prstGeom>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special request </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3788463" y="4151612"/>
            <a:ext cx="909223"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contact </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xmlns="" id="{E7C17DC6-74B0-49CB-90A5-0C415D5FD0AF}"/>
              </a:ext>
            </a:extLst>
          </p:cNvPr>
          <p:cNvSpPr/>
          <p:nvPr/>
        </p:nvSpPr>
        <p:spPr>
          <a:xfrm>
            <a:off x="2353612" y="5227461"/>
            <a:ext cx="1133644"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appreciate</a:t>
            </a:r>
            <a:endParaRPr lang="zh-CN" altLang="en-US" dirty="0">
              <a:solidFill>
                <a:srgbClr val="C00000"/>
              </a:solidFill>
              <a:latin typeface="Times New Roman" panose="02020603050405020304" pitchFamily="18" charset="0"/>
              <a:cs typeface="Times New Roman" panose="02020603050405020304" pitchFamily="18" charset="0"/>
            </a:endParaRPr>
          </a:p>
        </p:txBody>
      </p:sp>
      <p:pic>
        <p:nvPicPr>
          <p:cNvPr id="16" name="图片 6">
            <a:hlinkClick r:id="rId2" action="ppaction://hlinksldjump"/>
            <a:extLst>
              <a:ext uri="{FF2B5EF4-FFF2-40B4-BE49-F238E27FC236}">
                <a16:creationId xmlns:a16="http://schemas.microsoft.com/office/drawing/2014/main" xmlns="" id="{B602E177-4F07-4230-9E3D-A8D56B4C2A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403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6E374569-799B-4830-8F03-BB4AACB11A01}"/>
              </a:ext>
            </a:extLst>
          </p:cNvPr>
          <p:cNvSpPr/>
          <p:nvPr/>
        </p:nvSpPr>
        <p:spPr>
          <a:xfrm>
            <a:off x="620424" y="537917"/>
            <a:ext cx="8625811" cy="523220"/>
          </a:xfrm>
          <a:prstGeom prst="rect">
            <a:avLst/>
          </a:prstGeom>
        </p:spPr>
        <p:txBody>
          <a:bodyPr wrap="square">
            <a:spAutoFit/>
          </a:bodyPr>
          <a:lstStyle/>
          <a:p>
            <a:pPr lvl="0"/>
            <a:r>
              <a:rPr lang="en-US" altLang="zh-CN" sz="2800" b="1" dirty="0">
                <a:solidFill>
                  <a:schemeClr val="accent4">
                    <a:lumMod val="40000"/>
                    <a:lumOff val="60000"/>
                  </a:schemeClr>
                </a:solidFill>
              </a:rPr>
              <a:t>2. Read a sample memo.</a:t>
            </a:r>
          </a:p>
        </p:txBody>
      </p:sp>
      <p:sp>
        <p:nvSpPr>
          <p:cNvPr id="107" name="矩形 106">
            <a:extLst>
              <a:ext uri="{FF2B5EF4-FFF2-40B4-BE49-F238E27FC236}">
                <a16:creationId xmlns:a16="http://schemas.microsoft.com/office/drawing/2014/main" xmlns="" id="{5089506F-ABB8-4526-ACC7-E0A0DCC5CFBE}"/>
              </a:ext>
            </a:extLst>
          </p:cNvPr>
          <p:cNvSpPr/>
          <p:nvPr/>
        </p:nvSpPr>
        <p:spPr>
          <a:xfrm>
            <a:off x="620424" y="1798264"/>
            <a:ext cx="11149288" cy="2308324"/>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memo is generally is not as formal as a written letter. However, it is certainly not as informal as a personal letter. The tone of a memo is generally friendly as it is a communication between colleagues. Keep the memo concise and to the point. If necessary, introduce the reason for the memo with a short paragraph. Use bullet points to explain the most important steps in a process. Use a short “Thank you” to finish the memo.   Here is a sample:</a:t>
            </a:r>
          </a:p>
        </p:txBody>
      </p:sp>
      <p:pic>
        <p:nvPicPr>
          <p:cNvPr id="8" name="图片 6">
            <a:hlinkClick r:id="rId2" action="ppaction://hlinksldjump"/>
            <a:extLst>
              <a:ext uri="{FF2B5EF4-FFF2-40B4-BE49-F238E27FC236}">
                <a16:creationId xmlns:a16="http://schemas.microsoft.com/office/drawing/2014/main" xmlns="" id="{7FF0C8D8-44D0-4C60-A40B-3580741226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64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1000"/>
                                        <p:tgtEl>
                                          <p:spTgt spid="107"/>
                                        </p:tgtEl>
                                      </p:cBhvr>
                                    </p:animEffect>
                                    <p:anim calcmode="lin" valueType="num">
                                      <p:cBhvr>
                                        <p:cTn id="12" dur="1000" fill="hold"/>
                                        <p:tgtEl>
                                          <p:spTgt spid="107"/>
                                        </p:tgtEl>
                                        <p:attrNameLst>
                                          <p:attrName>ppt_x</p:attrName>
                                        </p:attrNameLst>
                                      </p:cBhvr>
                                      <p:tavLst>
                                        <p:tav tm="0">
                                          <p:val>
                                            <p:strVal val="#ppt_x"/>
                                          </p:val>
                                        </p:tav>
                                        <p:tav tm="100000">
                                          <p:val>
                                            <p:strVal val="#ppt_x"/>
                                          </p:val>
                                        </p:tav>
                                      </p:tavLst>
                                    </p:anim>
                                    <p:anim calcmode="lin" valueType="num">
                                      <p:cBhvr>
                                        <p:cTn id="13" dur="1000" fill="hold"/>
                                        <p:tgtEl>
                                          <p:spTgt spid="10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07">
                                            <p:txEl>
                                              <p:pRg st="0" end="0"/>
                                            </p:txEl>
                                          </p:spTgt>
                                        </p:tgtEl>
                                        <p:attrNameLst>
                                          <p:attrName>style.visibility</p:attrName>
                                        </p:attrNameLst>
                                      </p:cBhvr>
                                      <p:to>
                                        <p:strVal val="visible"/>
                                      </p:to>
                                    </p:set>
                                    <p:animEffect transition="in" filter="fade">
                                      <p:cBhvr>
                                        <p:cTn id="17" dur="500"/>
                                        <p:tgtEl>
                                          <p:spTgt spid="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a:extLst>
              <a:ext uri="{FF2B5EF4-FFF2-40B4-BE49-F238E27FC236}">
                <a16:creationId xmlns:a16="http://schemas.microsoft.com/office/drawing/2014/main" xmlns="" id="{5089506F-ABB8-4526-ACC7-E0A0DCC5CFBE}"/>
              </a:ext>
            </a:extLst>
          </p:cNvPr>
          <p:cNvSpPr/>
          <p:nvPr/>
        </p:nvSpPr>
        <p:spPr>
          <a:xfrm>
            <a:off x="620424" y="1798264"/>
            <a:ext cx="11149288" cy="378565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zh-CN" sz="2400" dirty="0">
                <a:solidFill>
                  <a:schemeClr val="bg1"/>
                </a:solidFill>
                <a:latin typeface="Times New Roman" panose="02020603050405020304" pitchFamily="18" charset="0"/>
                <a:cs typeface="Times New Roman" panose="02020603050405020304" pitchFamily="18" charset="0"/>
              </a:rPr>
              <a:t>MEMO</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To:  	Henry Smith</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From:  	Jack Wang,  Personnel Manager</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Date:  	June 4th, 2016</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Subject:  Applicants for Sales Post</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Attached are the resumés and certificates of four applicants who have applied for your department position.</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Please evaluate these applicants and then recommend the applicants you want to interview to me. As soon as I have the names, I will make arrangements for the interviews. Thank you.</a:t>
            </a:r>
          </a:p>
        </p:txBody>
      </p:sp>
      <p:pic>
        <p:nvPicPr>
          <p:cNvPr id="4" name="图片 6">
            <a:hlinkClick r:id="rId2" action="ppaction://hlinksldjump"/>
            <a:extLst>
              <a:ext uri="{FF2B5EF4-FFF2-40B4-BE49-F238E27FC236}">
                <a16:creationId xmlns:a16="http://schemas.microsoft.com/office/drawing/2014/main" xmlns="" id="{B13D6099-9C6B-4D3E-96C4-724565E792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13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anim calcmode="lin" valueType="num">
                                      <p:cBhvr>
                                        <p:cTn id="8" dur="1000" fill="hold"/>
                                        <p:tgtEl>
                                          <p:spTgt spid="107"/>
                                        </p:tgtEl>
                                        <p:attrNameLst>
                                          <p:attrName>ppt_x</p:attrName>
                                        </p:attrNameLst>
                                      </p:cBhvr>
                                      <p:tavLst>
                                        <p:tav tm="0">
                                          <p:val>
                                            <p:strVal val="#ppt_x"/>
                                          </p:val>
                                        </p:tav>
                                        <p:tav tm="100000">
                                          <p:val>
                                            <p:strVal val="#ppt_x"/>
                                          </p:val>
                                        </p:tav>
                                      </p:tavLst>
                                    </p:anim>
                                    <p:anim calcmode="lin" valueType="num">
                                      <p:cBhvr>
                                        <p:cTn id="9" dur="1000" fill="hold"/>
                                        <p:tgtEl>
                                          <p:spTgt spid="10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7">
                                            <p:txEl>
                                              <p:pRg st="0" end="0"/>
                                            </p:txEl>
                                          </p:spTgt>
                                        </p:tgtEl>
                                        <p:attrNameLst>
                                          <p:attrName>style.visibility</p:attrName>
                                        </p:attrNameLst>
                                      </p:cBhvr>
                                      <p:to>
                                        <p:strVal val="visible"/>
                                      </p:to>
                                    </p:set>
                                    <p:animEffect transition="in" filter="fade">
                                      <p:cBhvr>
                                        <p:cTn id="13" dur="500"/>
                                        <p:tgtEl>
                                          <p:spTgt spid="107">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07">
                                            <p:txEl>
                                              <p:pRg st="1" end="1"/>
                                            </p:txEl>
                                          </p:spTgt>
                                        </p:tgtEl>
                                        <p:attrNameLst>
                                          <p:attrName>style.visibility</p:attrName>
                                        </p:attrNameLst>
                                      </p:cBhvr>
                                      <p:to>
                                        <p:strVal val="visible"/>
                                      </p:to>
                                    </p:set>
                                    <p:animEffect transition="in" filter="fade">
                                      <p:cBhvr>
                                        <p:cTn id="17" dur="500"/>
                                        <p:tgtEl>
                                          <p:spTgt spid="107">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07">
                                            <p:txEl>
                                              <p:pRg st="2" end="2"/>
                                            </p:txEl>
                                          </p:spTgt>
                                        </p:tgtEl>
                                        <p:attrNameLst>
                                          <p:attrName>style.visibility</p:attrName>
                                        </p:attrNameLst>
                                      </p:cBhvr>
                                      <p:to>
                                        <p:strVal val="visible"/>
                                      </p:to>
                                    </p:set>
                                    <p:animEffect transition="in" filter="fade">
                                      <p:cBhvr>
                                        <p:cTn id="21" dur="500"/>
                                        <p:tgtEl>
                                          <p:spTgt spid="107">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7">
                                            <p:txEl>
                                              <p:pRg st="3" end="3"/>
                                            </p:txEl>
                                          </p:spTgt>
                                        </p:tgtEl>
                                        <p:attrNameLst>
                                          <p:attrName>style.visibility</p:attrName>
                                        </p:attrNameLst>
                                      </p:cBhvr>
                                      <p:to>
                                        <p:strVal val="visible"/>
                                      </p:to>
                                    </p:set>
                                    <p:animEffect transition="in" filter="fade">
                                      <p:cBhvr>
                                        <p:cTn id="25" dur="500"/>
                                        <p:tgtEl>
                                          <p:spTgt spid="107">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07">
                                            <p:txEl>
                                              <p:pRg st="4" end="4"/>
                                            </p:txEl>
                                          </p:spTgt>
                                        </p:tgtEl>
                                        <p:attrNameLst>
                                          <p:attrName>style.visibility</p:attrName>
                                        </p:attrNameLst>
                                      </p:cBhvr>
                                      <p:to>
                                        <p:strVal val="visible"/>
                                      </p:to>
                                    </p:set>
                                    <p:animEffect transition="in" filter="fade">
                                      <p:cBhvr>
                                        <p:cTn id="29" dur="500"/>
                                        <p:tgtEl>
                                          <p:spTgt spid="107">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07">
                                            <p:txEl>
                                              <p:pRg st="5" end="5"/>
                                            </p:txEl>
                                          </p:spTgt>
                                        </p:tgtEl>
                                        <p:attrNameLst>
                                          <p:attrName>style.visibility</p:attrName>
                                        </p:attrNameLst>
                                      </p:cBhvr>
                                      <p:to>
                                        <p:strVal val="visible"/>
                                      </p:to>
                                    </p:set>
                                    <p:animEffect transition="in" filter="fade">
                                      <p:cBhvr>
                                        <p:cTn id="33" dur="500"/>
                                        <p:tgtEl>
                                          <p:spTgt spid="107">
                                            <p:txEl>
                                              <p:pRg st="5" end="5"/>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07">
                                            <p:txEl>
                                              <p:pRg st="6" end="6"/>
                                            </p:txEl>
                                          </p:spTgt>
                                        </p:tgtEl>
                                        <p:attrNameLst>
                                          <p:attrName>style.visibility</p:attrName>
                                        </p:attrNameLst>
                                      </p:cBhvr>
                                      <p:to>
                                        <p:strVal val="visible"/>
                                      </p:to>
                                    </p:set>
                                    <p:animEffect transition="in" filter="fade">
                                      <p:cBhvr>
                                        <p:cTn id="37" dur="500"/>
                                        <p:tgtEl>
                                          <p:spTgt spid="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72361" y="653947"/>
            <a:ext cx="9529505" cy="954107"/>
          </a:xfrm>
          <a:prstGeom prst="rect">
            <a:avLst/>
          </a:prstGeom>
        </p:spPr>
        <p:txBody>
          <a:bodyPr wrap="square">
            <a:spAutoFit/>
          </a:bodyPr>
          <a:lstStyle/>
          <a:p>
            <a:pPr lvl="0"/>
            <a:r>
              <a:rPr lang="en-US" altLang="zh-CN" sz="2800" b="1" dirty="0">
                <a:solidFill>
                  <a:srgbClr val="FFC000"/>
                </a:solidFill>
              </a:rPr>
              <a:t>Exercise 4: Translate the underlined parts in the following memo.</a:t>
            </a:r>
          </a:p>
        </p:txBody>
      </p:sp>
      <p:sp>
        <p:nvSpPr>
          <p:cNvPr id="4" name="矩形 3">
            <a:extLst>
              <a:ext uri="{FF2B5EF4-FFF2-40B4-BE49-F238E27FC236}">
                <a16:creationId xmlns:a16="http://schemas.microsoft.com/office/drawing/2014/main" xmlns="" id="{B6D3F991-0307-4FCF-8E96-CC9A98FD5C8F}"/>
              </a:ext>
            </a:extLst>
          </p:cNvPr>
          <p:cNvSpPr/>
          <p:nvPr/>
        </p:nvSpPr>
        <p:spPr>
          <a:xfrm>
            <a:off x="672806" y="1608054"/>
            <a:ext cx="11149288" cy="3046988"/>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zh-CN" sz="2400" dirty="0">
                <a:solidFill>
                  <a:schemeClr val="bg1"/>
                </a:solidFill>
                <a:latin typeface="Times New Roman" panose="02020603050405020304" pitchFamily="18" charset="0"/>
                <a:cs typeface="Times New Roman" panose="02020603050405020304" pitchFamily="18" charset="0"/>
              </a:rPr>
              <a:t>MEMO</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u="sng" dirty="0">
                <a:solidFill>
                  <a:schemeClr val="bg1"/>
                </a:solidFill>
                <a:latin typeface="Times New Roman" panose="02020603050405020304" pitchFamily="18" charset="0"/>
                <a:cs typeface="Times New Roman" panose="02020603050405020304" pitchFamily="18" charset="0"/>
              </a:rPr>
              <a:t>To: Purchasing &amp; Sales Supervisor</a:t>
            </a:r>
          </a:p>
          <a:p>
            <a:r>
              <a:rPr lang="en-US" altLang="zh-CN" sz="2400" u="sng" dirty="0">
                <a:solidFill>
                  <a:schemeClr val="bg1"/>
                </a:solidFill>
                <a:latin typeface="Times New Roman" panose="02020603050405020304" pitchFamily="18" charset="0"/>
                <a:cs typeface="Times New Roman" panose="02020603050405020304" pitchFamily="18" charset="0"/>
              </a:rPr>
              <a:t>From: General Manager</a:t>
            </a:r>
          </a:p>
          <a:p>
            <a:r>
              <a:rPr lang="en-US" altLang="zh-CN" sz="2400" dirty="0">
                <a:solidFill>
                  <a:schemeClr val="bg1"/>
                </a:solidFill>
                <a:latin typeface="Times New Roman" panose="02020603050405020304" pitchFamily="18" charset="0"/>
                <a:cs typeface="Times New Roman" panose="02020603050405020304" pitchFamily="18" charset="0"/>
              </a:rPr>
              <a:t>Re: Coffee and Tea Supply</a:t>
            </a:r>
          </a:p>
          <a:p>
            <a:r>
              <a:rPr lang="en-US" altLang="zh-CN" sz="2400" dirty="0">
                <a:solidFill>
                  <a:schemeClr val="bg1"/>
                </a:solidFill>
                <a:latin typeface="Times New Roman" panose="02020603050405020304" pitchFamily="18" charset="0"/>
                <a:cs typeface="Times New Roman" panose="02020603050405020304" pitchFamily="18" charset="0"/>
              </a:rPr>
              <a:t>Date: 23rd, May</a:t>
            </a:r>
          </a:p>
          <a:p>
            <a:r>
              <a:rPr lang="en-US" altLang="zh-CN" sz="2400" dirty="0">
                <a:solidFill>
                  <a:schemeClr val="bg1"/>
                </a:solidFill>
                <a:latin typeface="Times New Roman" panose="02020603050405020304" pitchFamily="18" charset="0"/>
                <a:cs typeface="Times New Roman" panose="02020603050405020304" pitchFamily="18" charset="0"/>
              </a:rPr>
              <a:t>I am very surprised that </a:t>
            </a:r>
            <a:r>
              <a:rPr lang="en-US" altLang="zh-CN" sz="2400" dirty="0" err="1">
                <a:solidFill>
                  <a:schemeClr val="bg1"/>
                </a:solidFill>
                <a:latin typeface="Times New Roman" panose="02020603050405020304" pitchFamily="18" charset="0"/>
                <a:cs typeface="Times New Roman" panose="02020603050405020304" pitchFamily="18" charset="0"/>
              </a:rPr>
              <a:t>MasterBack</a:t>
            </a:r>
            <a:r>
              <a:rPr lang="en-US" altLang="zh-CN" sz="2400" dirty="0">
                <a:solidFill>
                  <a:schemeClr val="bg1"/>
                </a:solidFill>
                <a:latin typeface="Times New Roman" panose="02020603050405020304" pitchFamily="18" charset="0"/>
                <a:cs typeface="Times New Roman" panose="02020603050405020304" pitchFamily="18" charset="0"/>
              </a:rPr>
              <a:t> is not going to </a:t>
            </a:r>
            <a:r>
              <a:rPr lang="en-US" altLang="zh-CN" sz="2400" u="sng" dirty="0">
                <a:solidFill>
                  <a:schemeClr val="bg1"/>
                </a:solidFill>
                <a:latin typeface="Times New Roman" panose="02020603050405020304" pitchFamily="18" charset="0"/>
                <a:cs typeface="Times New Roman" panose="02020603050405020304" pitchFamily="18" charset="0"/>
              </a:rPr>
              <a:t>deliver</a:t>
            </a:r>
            <a:r>
              <a:rPr lang="en-US" altLang="zh-CN" sz="2400" dirty="0">
                <a:solidFill>
                  <a:schemeClr val="bg1"/>
                </a:solidFill>
                <a:latin typeface="Times New Roman" panose="02020603050405020304" pitchFamily="18" charset="0"/>
                <a:cs typeface="Times New Roman" panose="02020603050405020304" pitchFamily="18" charset="0"/>
              </a:rPr>
              <a:t> the coffee and the rest of</a:t>
            </a:r>
          </a:p>
          <a:p>
            <a:r>
              <a:rPr lang="en-US" altLang="zh-CN" sz="2400" dirty="0">
                <a:solidFill>
                  <a:schemeClr val="bg1"/>
                </a:solidFill>
                <a:latin typeface="Times New Roman" panose="02020603050405020304" pitchFamily="18" charset="0"/>
                <a:cs typeface="Times New Roman" panose="02020603050405020304" pitchFamily="18" charset="0"/>
              </a:rPr>
              <a:t>the tea until the end of the month. We have now found </a:t>
            </a:r>
            <a:r>
              <a:rPr lang="en-US" altLang="zh-CN" sz="2400" u="sng" dirty="0">
                <a:solidFill>
                  <a:schemeClr val="bg1"/>
                </a:solidFill>
                <a:latin typeface="Times New Roman" panose="02020603050405020304" pitchFamily="18" charset="0"/>
                <a:cs typeface="Times New Roman" panose="02020603050405020304" pitchFamily="18" charset="0"/>
              </a:rPr>
              <a:t>a new supplier</a:t>
            </a:r>
            <a:r>
              <a:rPr lang="en-US" altLang="zh-CN" sz="2400" dirty="0">
                <a:solidFill>
                  <a:schemeClr val="bg1"/>
                </a:solidFill>
                <a:latin typeface="Times New Roman" panose="02020603050405020304" pitchFamily="18" charset="0"/>
                <a:cs typeface="Times New Roman" panose="02020603050405020304" pitchFamily="18" charset="0"/>
              </a:rPr>
              <a:t>, so please </a:t>
            </a:r>
            <a:r>
              <a:rPr lang="en-US" altLang="zh-CN" sz="2400" u="sng" dirty="0">
                <a:solidFill>
                  <a:schemeClr val="bg1"/>
                </a:solidFill>
                <a:latin typeface="Times New Roman" panose="02020603050405020304" pitchFamily="18" charset="0"/>
                <a:cs typeface="Times New Roman" panose="02020603050405020304" pitchFamily="18" charset="0"/>
              </a:rPr>
              <a:t>cancel</a:t>
            </a:r>
          </a:p>
          <a:p>
            <a:r>
              <a:rPr lang="en-US" altLang="zh-CN" sz="2400" u="sng" dirty="0">
                <a:solidFill>
                  <a:schemeClr val="bg1"/>
                </a:solidFill>
                <a:latin typeface="Times New Roman" panose="02020603050405020304" pitchFamily="18" charset="0"/>
                <a:cs typeface="Times New Roman" panose="02020603050405020304" pitchFamily="18" charset="0"/>
              </a:rPr>
              <a:t>our order</a:t>
            </a:r>
            <a:r>
              <a:rPr lang="en-US" altLang="zh-CN" sz="2400" dirty="0">
                <a:solidFill>
                  <a:schemeClr val="bg1"/>
                </a:solidFill>
                <a:latin typeface="Times New Roman" panose="02020603050405020304" pitchFamily="18" charset="0"/>
                <a:cs typeface="Times New Roman" panose="02020603050405020304" pitchFamily="18" charset="0"/>
              </a:rPr>
              <a:t> with them.</a:t>
            </a:r>
          </a:p>
        </p:txBody>
      </p:sp>
      <p:pic>
        <p:nvPicPr>
          <p:cNvPr id="5" name="图片 6">
            <a:hlinkClick r:id="rId2" action="ppaction://hlinksldjump"/>
            <a:extLst>
              <a:ext uri="{FF2B5EF4-FFF2-40B4-BE49-F238E27FC236}">
                <a16:creationId xmlns:a16="http://schemas.microsoft.com/office/drawing/2014/main" xmlns="" id="{B6937B8C-55FF-4997-8693-EA5282AFA1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86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a:extLst>
              <a:ext uri="{FF2B5EF4-FFF2-40B4-BE49-F238E27FC236}">
                <a16:creationId xmlns:a16="http://schemas.microsoft.com/office/drawing/2014/main" xmlns="" id="{5089506F-ABB8-4526-ACC7-E0A0DCC5CFBE}"/>
              </a:ext>
            </a:extLst>
          </p:cNvPr>
          <p:cNvSpPr/>
          <p:nvPr/>
        </p:nvSpPr>
        <p:spPr>
          <a:xfrm>
            <a:off x="2565772" y="2458664"/>
            <a:ext cx="7490643" cy="193899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To: Purchasing &amp; Sales Supervisor</a:t>
            </a:r>
            <a:r>
              <a:rPr lang="zh-CN" altLang="zh-CN" sz="2400" dirty="0">
                <a:solidFill>
                  <a:schemeClr val="bg1"/>
                </a:solidFill>
                <a:latin typeface="Times New Roman" panose="02020603050405020304" pitchFamily="18" charset="0"/>
                <a:cs typeface="Times New Roman" panose="02020603050405020304" pitchFamily="18" charset="0"/>
              </a:rPr>
              <a:t>致：采购和销售主管</a:t>
            </a:r>
          </a:p>
          <a:p>
            <a:r>
              <a:rPr lang="en-US" altLang="zh-CN" sz="2400" dirty="0">
                <a:solidFill>
                  <a:schemeClr val="bg1"/>
                </a:solidFill>
                <a:latin typeface="Times New Roman" panose="02020603050405020304" pitchFamily="18" charset="0"/>
                <a:cs typeface="Times New Roman" panose="02020603050405020304" pitchFamily="18" charset="0"/>
              </a:rPr>
              <a:t>From: General Manager</a:t>
            </a:r>
            <a:r>
              <a:rPr lang="zh-CN" altLang="zh-CN" sz="2400" dirty="0">
                <a:solidFill>
                  <a:schemeClr val="bg1"/>
                </a:solidFill>
                <a:latin typeface="Times New Roman" panose="02020603050405020304" pitchFamily="18" charset="0"/>
                <a:cs typeface="Times New Roman" panose="02020603050405020304" pitchFamily="18" charset="0"/>
              </a:rPr>
              <a:t>来自：总经理</a:t>
            </a:r>
          </a:p>
          <a:p>
            <a:r>
              <a:rPr lang="en-US" altLang="zh-CN" sz="2400" dirty="0">
                <a:solidFill>
                  <a:schemeClr val="bg1"/>
                </a:solidFill>
                <a:latin typeface="Times New Roman" panose="02020603050405020304" pitchFamily="18" charset="0"/>
                <a:cs typeface="Times New Roman" panose="02020603050405020304" pitchFamily="18" charset="0"/>
              </a:rPr>
              <a:t>deliver</a:t>
            </a:r>
            <a:r>
              <a:rPr lang="zh-CN" altLang="zh-CN" sz="2400" dirty="0">
                <a:solidFill>
                  <a:schemeClr val="bg1"/>
                </a:solidFill>
                <a:latin typeface="Times New Roman" panose="02020603050405020304" pitchFamily="18" charset="0"/>
                <a:cs typeface="Times New Roman" panose="02020603050405020304" pitchFamily="18" charset="0"/>
              </a:rPr>
              <a:t>送（货）</a:t>
            </a:r>
          </a:p>
          <a:p>
            <a:r>
              <a:rPr lang="en-US" altLang="zh-CN" sz="2400" dirty="0">
                <a:solidFill>
                  <a:schemeClr val="bg1"/>
                </a:solidFill>
                <a:latin typeface="Times New Roman" panose="02020603050405020304" pitchFamily="18" charset="0"/>
                <a:cs typeface="Times New Roman" panose="02020603050405020304" pitchFamily="18" charset="0"/>
              </a:rPr>
              <a:t>a new supplier</a:t>
            </a:r>
            <a:r>
              <a:rPr lang="zh-CN" altLang="zh-CN" sz="2400" dirty="0">
                <a:solidFill>
                  <a:schemeClr val="bg1"/>
                </a:solidFill>
                <a:latin typeface="Times New Roman" panose="02020603050405020304" pitchFamily="18" charset="0"/>
                <a:cs typeface="Times New Roman" panose="02020603050405020304" pitchFamily="18" charset="0"/>
              </a:rPr>
              <a:t>一家新的供货商</a:t>
            </a:r>
            <a:r>
              <a:rPr lang="en-US" altLang="zh-CN" sz="2400" dirty="0">
                <a:solidFill>
                  <a:schemeClr val="bg1"/>
                </a:solidFill>
                <a:latin typeface="Times New Roman" panose="02020603050405020304" pitchFamily="18" charset="0"/>
                <a:cs typeface="Times New Roman" panose="02020603050405020304" pitchFamily="18" charset="0"/>
              </a:rPr>
              <a:t> </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cancel our order</a:t>
            </a:r>
            <a:r>
              <a:rPr lang="zh-CN" altLang="zh-CN" sz="2400" dirty="0">
                <a:solidFill>
                  <a:schemeClr val="bg1"/>
                </a:solidFill>
                <a:latin typeface="Times New Roman" panose="02020603050405020304" pitchFamily="18" charset="0"/>
                <a:cs typeface="Times New Roman" panose="02020603050405020304" pitchFamily="18" charset="0"/>
              </a:rPr>
              <a:t>取消我们的订单</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14036C9D-73BA-492D-8432-A20E557213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45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anim calcmode="lin" valueType="num">
                                      <p:cBhvr>
                                        <p:cTn id="8" dur="1000" fill="hold"/>
                                        <p:tgtEl>
                                          <p:spTgt spid="107"/>
                                        </p:tgtEl>
                                        <p:attrNameLst>
                                          <p:attrName>ppt_x</p:attrName>
                                        </p:attrNameLst>
                                      </p:cBhvr>
                                      <p:tavLst>
                                        <p:tav tm="0">
                                          <p:val>
                                            <p:strVal val="#ppt_x"/>
                                          </p:val>
                                        </p:tav>
                                        <p:tav tm="100000">
                                          <p:val>
                                            <p:strVal val="#ppt_x"/>
                                          </p:val>
                                        </p:tav>
                                      </p:tavLst>
                                    </p:anim>
                                    <p:anim calcmode="lin" valueType="num">
                                      <p:cBhvr>
                                        <p:cTn id="9" dur="1000" fill="hold"/>
                                        <p:tgtEl>
                                          <p:spTgt spid="10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7">
                                            <p:txEl>
                                              <p:pRg st="0" end="0"/>
                                            </p:txEl>
                                          </p:spTgt>
                                        </p:tgtEl>
                                        <p:attrNameLst>
                                          <p:attrName>style.visibility</p:attrName>
                                        </p:attrNameLst>
                                      </p:cBhvr>
                                      <p:to>
                                        <p:strVal val="visible"/>
                                      </p:to>
                                    </p:set>
                                    <p:animEffect transition="in" filter="fade">
                                      <p:cBhvr>
                                        <p:cTn id="13" dur="500"/>
                                        <p:tgtEl>
                                          <p:spTgt spid="107">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07">
                                            <p:txEl>
                                              <p:pRg st="1" end="1"/>
                                            </p:txEl>
                                          </p:spTgt>
                                        </p:tgtEl>
                                        <p:attrNameLst>
                                          <p:attrName>style.visibility</p:attrName>
                                        </p:attrNameLst>
                                      </p:cBhvr>
                                      <p:to>
                                        <p:strVal val="visible"/>
                                      </p:to>
                                    </p:set>
                                    <p:animEffect transition="in" filter="fade">
                                      <p:cBhvr>
                                        <p:cTn id="17" dur="500"/>
                                        <p:tgtEl>
                                          <p:spTgt spid="107">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07">
                                            <p:txEl>
                                              <p:pRg st="2" end="2"/>
                                            </p:txEl>
                                          </p:spTgt>
                                        </p:tgtEl>
                                        <p:attrNameLst>
                                          <p:attrName>style.visibility</p:attrName>
                                        </p:attrNameLst>
                                      </p:cBhvr>
                                      <p:to>
                                        <p:strVal val="visible"/>
                                      </p:to>
                                    </p:set>
                                    <p:animEffect transition="in" filter="fade">
                                      <p:cBhvr>
                                        <p:cTn id="21" dur="500"/>
                                        <p:tgtEl>
                                          <p:spTgt spid="107">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7">
                                            <p:txEl>
                                              <p:pRg st="3" end="3"/>
                                            </p:txEl>
                                          </p:spTgt>
                                        </p:tgtEl>
                                        <p:attrNameLst>
                                          <p:attrName>style.visibility</p:attrName>
                                        </p:attrNameLst>
                                      </p:cBhvr>
                                      <p:to>
                                        <p:strVal val="visible"/>
                                      </p:to>
                                    </p:set>
                                    <p:animEffect transition="in" filter="fade">
                                      <p:cBhvr>
                                        <p:cTn id="25" dur="500"/>
                                        <p:tgtEl>
                                          <p:spTgt spid="107">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07">
                                            <p:txEl>
                                              <p:pRg st="4" end="4"/>
                                            </p:txEl>
                                          </p:spTgt>
                                        </p:tgtEl>
                                        <p:attrNameLst>
                                          <p:attrName>style.visibility</p:attrName>
                                        </p:attrNameLst>
                                      </p:cBhvr>
                                      <p:to>
                                        <p:strVal val="visible"/>
                                      </p:to>
                                    </p:set>
                                    <p:animEffect transition="in" filter="fade">
                                      <p:cBhvr>
                                        <p:cTn id="29" dur="500"/>
                                        <p:tgtEl>
                                          <p:spTgt spid="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62763" y="683897"/>
            <a:ext cx="9447103" cy="954107"/>
          </a:xfrm>
          <a:prstGeom prst="rect">
            <a:avLst/>
          </a:prstGeom>
        </p:spPr>
        <p:txBody>
          <a:bodyPr wrap="square">
            <a:spAutoFit/>
          </a:bodyPr>
          <a:lstStyle/>
          <a:p>
            <a:pPr lvl="0"/>
            <a:r>
              <a:rPr lang="en-US" altLang="zh-CN" sz="2800" b="1" dirty="0">
                <a:solidFill>
                  <a:srgbClr val="FFC000"/>
                </a:solidFill>
              </a:rPr>
              <a:t>Exercise 5: Write a memo according to the information given below.</a:t>
            </a:r>
          </a:p>
        </p:txBody>
      </p:sp>
      <p:sp>
        <p:nvSpPr>
          <p:cNvPr id="4" name="矩形 3">
            <a:extLst>
              <a:ext uri="{FF2B5EF4-FFF2-40B4-BE49-F238E27FC236}">
                <a16:creationId xmlns:a16="http://schemas.microsoft.com/office/drawing/2014/main" xmlns="" id="{0A016124-9A7F-4E26-B2C4-C490E616C494}"/>
              </a:ext>
            </a:extLst>
          </p:cNvPr>
          <p:cNvSpPr/>
          <p:nvPr/>
        </p:nvSpPr>
        <p:spPr>
          <a:xfrm>
            <a:off x="1003028" y="1621355"/>
            <a:ext cx="10535161" cy="1200329"/>
          </a:xfrm>
          <a:prstGeom prst="rect">
            <a:avLst/>
          </a:prstGeom>
        </p:spPr>
        <p:txBody>
          <a:bodyPr wrap="square">
            <a:spAutoFit/>
          </a:bodyPr>
          <a:lstStyle/>
          <a:p>
            <a:r>
              <a:rPr lang="en-US" altLang="zh-CN" sz="2400" b="1" dirty="0">
                <a:solidFill>
                  <a:schemeClr val="bg1"/>
                </a:solidFill>
              </a:rPr>
              <a:t>	On July 12th, Mr. Mike Johnson informs all sales representatives of the quarterly meeting. The meeting will be held on July 20th at Holiday Inn in Beijing. It will start at 10:00 a.m. and end at 5:00 p.m.</a:t>
            </a:r>
            <a:endParaRPr lang="zh-CN" altLang="en-US" sz="2400" b="1" dirty="0">
              <a:solidFill>
                <a:schemeClr val="bg1"/>
              </a:solidFill>
            </a:endParaRPr>
          </a:p>
        </p:txBody>
      </p:sp>
      <p:sp>
        <p:nvSpPr>
          <p:cNvPr id="5" name="矩形 4">
            <a:extLst>
              <a:ext uri="{FF2B5EF4-FFF2-40B4-BE49-F238E27FC236}">
                <a16:creationId xmlns:a16="http://schemas.microsoft.com/office/drawing/2014/main" xmlns="" id="{86886262-0AE5-4C8A-9136-C3CBD56387AE}"/>
              </a:ext>
            </a:extLst>
          </p:cNvPr>
          <p:cNvSpPr/>
          <p:nvPr/>
        </p:nvSpPr>
        <p:spPr>
          <a:xfrm>
            <a:off x="672806" y="3101237"/>
            <a:ext cx="11149288" cy="2677656"/>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zh-CN" sz="2400" dirty="0">
                <a:solidFill>
                  <a:schemeClr val="bg1"/>
                </a:solidFill>
                <a:latin typeface="Times New Roman" panose="02020603050405020304" pitchFamily="18" charset="0"/>
                <a:cs typeface="Times New Roman" panose="02020603050405020304" pitchFamily="18" charset="0"/>
              </a:rPr>
              <a:t>MEMO</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To: 	All Sales Representatives</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From: 	Mike Johnson</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Date: 	July 12th</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Subject:  the Quarterly Meeting </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The quarterly meeting will be held on July 20th at Holiday Inn in Beijing. It will start at 10:00 a.m. and end at 5:00 p.m.</a:t>
            </a:r>
          </a:p>
        </p:txBody>
      </p:sp>
      <p:pic>
        <p:nvPicPr>
          <p:cNvPr id="6" name="图片 6">
            <a:hlinkClick r:id="rId2" action="ppaction://hlinksldjump"/>
            <a:extLst>
              <a:ext uri="{FF2B5EF4-FFF2-40B4-BE49-F238E27FC236}">
                <a16:creationId xmlns:a16="http://schemas.microsoft.com/office/drawing/2014/main" xmlns="" id="{E2D9F5F0-95EF-44D9-B2B9-6BAC3C506A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175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500"/>
                                        <p:tgtEl>
                                          <p:spTgt spid="5">
                                            <p:txEl>
                                              <p:pRg st="4" end="4"/>
                                            </p:txEl>
                                          </p:spTgt>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19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90107" y="1209425"/>
            <a:ext cx="2911894" cy="564570"/>
            <a:chOff x="297174" y="1736630"/>
            <a:chExt cx="7137156" cy="858019"/>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803864" y="1736630"/>
              <a:ext cx="6298426" cy="701627"/>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Before Reading</a:t>
              </a:r>
            </a:p>
          </p:txBody>
        </p:sp>
      </p:grpSp>
      <p:sp>
        <p:nvSpPr>
          <p:cNvPr id="2" name="矩形 1"/>
          <p:cNvSpPr/>
          <p:nvPr/>
        </p:nvSpPr>
        <p:spPr>
          <a:xfrm>
            <a:off x="1846054" y="2666769"/>
            <a:ext cx="8619068" cy="3970318"/>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The Summer Palace</a:t>
            </a:r>
          </a:p>
          <a:p>
            <a:r>
              <a:rPr lang="en-US" altLang="zh-CN" sz="2800" dirty="0">
                <a:solidFill>
                  <a:schemeClr val="bg1"/>
                </a:solidFill>
                <a:latin typeface="Times New Roman" panose="02020603050405020304" pitchFamily="18" charset="0"/>
                <a:cs typeface="Times New Roman" panose="02020603050405020304" pitchFamily="18" charset="0"/>
              </a:rPr>
              <a:t>	The Great Wall</a:t>
            </a:r>
          </a:p>
          <a:p>
            <a:r>
              <a:rPr lang="en-US" altLang="zh-CN" sz="2800" dirty="0">
                <a:solidFill>
                  <a:schemeClr val="bg1"/>
                </a:solidFill>
                <a:latin typeface="Times New Roman" panose="02020603050405020304" pitchFamily="18" charset="0"/>
                <a:cs typeface="Times New Roman" panose="02020603050405020304" pitchFamily="18" charset="0"/>
              </a:rPr>
              <a:t>		The Palace Museum</a:t>
            </a:r>
          </a:p>
          <a:p>
            <a:r>
              <a:rPr lang="en-US" altLang="zh-CN" sz="2800" dirty="0">
                <a:solidFill>
                  <a:schemeClr val="bg1"/>
                </a:solidFill>
                <a:latin typeface="Times New Roman" panose="02020603050405020304" pitchFamily="18" charset="0"/>
                <a:cs typeface="Times New Roman" panose="02020603050405020304" pitchFamily="18" charset="0"/>
              </a:rPr>
              <a:t>			The Temple of Heaven</a:t>
            </a:r>
          </a:p>
          <a:p>
            <a:r>
              <a:rPr lang="en-US" altLang="zh-CN" sz="2800" dirty="0">
                <a:solidFill>
                  <a:schemeClr val="bg1"/>
                </a:solidFill>
                <a:latin typeface="Times New Roman" panose="02020603050405020304" pitchFamily="18" charset="0"/>
                <a:cs typeface="Times New Roman" panose="02020603050405020304" pitchFamily="18" charset="0"/>
              </a:rPr>
              <a:t>				The Summer Resort of Chengde</a:t>
            </a:r>
          </a:p>
          <a:p>
            <a:r>
              <a:rPr lang="en-US" altLang="zh-CN" sz="2800" dirty="0">
                <a:solidFill>
                  <a:schemeClr val="bg1"/>
                </a:solidFill>
                <a:latin typeface="Times New Roman" panose="02020603050405020304" pitchFamily="18" charset="0"/>
                <a:cs typeface="Times New Roman" panose="02020603050405020304" pitchFamily="18" charset="0"/>
              </a:rPr>
              <a:t>			The Longmen Grottos in Luoyang</a:t>
            </a:r>
          </a:p>
          <a:p>
            <a:r>
              <a:rPr lang="en-US" altLang="zh-CN" sz="2800" dirty="0">
                <a:solidFill>
                  <a:schemeClr val="bg1"/>
                </a:solidFill>
                <a:latin typeface="Times New Roman" panose="02020603050405020304" pitchFamily="18" charset="0"/>
                <a:cs typeface="Times New Roman" panose="02020603050405020304" pitchFamily="18" charset="0"/>
              </a:rPr>
              <a:t>		Mount Tai</a:t>
            </a:r>
          </a:p>
          <a:p>
            <a:r>
              <a:rPr lang="en-US" altLang="zh-CN" sz="2800" dirty="0">
                <a:solidFill>
                  <a:schemeClr val="bg1"/>
                </a:solidFill>
                <a:latin typeface="Times New Roman" panose="02020603050405020304" pitchFamily="18" charset="0"/>
                <a:cs typeface="Times New Roman" panose="02020603050405020304" pitchFamily="18" charset="0"/>
              </a:rPr>
              <a:t>	The </a:t>
            </a:r>
            <a:r>
              <a:rPr lang="en-US" altLang="zh-CN" sz="2800" dirty="0" err="1">
                <a:solidFill>
                  <a:schemeClr val="bg1"/>
                </a:solidFill>
                <a:latin typeface="Times New Roman" panose="02020603050405020304" pitchFamily="18" charset="0"/>
                <a:cs typeface="Times New Roman" panose="02020603050405020304" pitchFamily="18" charset="0"/>
              </a:rPr>
              <a:t>Confucious</a:t>
            </a:r>
            <a:r>
              <a:rPr lang="en-US" altLang="zh-CN" sz="2800" dirty="0">
                <a:solidFill>
                  <a:schemeClr val="bg1"/>
                </a:solidFill>
                <a:latin typeface="Times New Roman" panose="02020603050405020304" pitchFamily="18" charset="0"/>
                <a:cs typeface="Times New Roman" panose="02020603050405020304" pitchFamily="18" charset="0"/>
              </a:rPr>
              <a:t> Temple</a:t>
            </a:r>
          </a:p>
          <a:p>
            <a:r>
              <a:rPr lang="en-US" altLang="zh-CN" sz="2800" dirty="0">
                <a:solidFill>
                  <a:schemeClr val="bg1"/>
                </a:solidFill>
                <a:latin typeface="Times New Roman" panose="02020603050405020304" pitchFamily="18" charset="0"/>
                <a:cs typeface="Times New Roman" panose="02020603050405020304" pitchFamily="18" charset="0"/>
              </a:rPr>
              <a:t>The </a:t>
            </a:r>
            <a:r>
              <a:rPr lang="en-US" altLang="zh-CN" sz="2800" dirty="0" err="1">
                <a:solidFill>
                  <a:schemeClr val="bg1"/>
                </a:solidFill>
                <a:latin typeface="Times New Roman" panose="02020603050405020304" pitchFamily="18" charset="0"/>
                <a:cs typeface="Times New Roman" panose="02020603050405020304" pitchFamily="18" charset="0"/>
              </a:rPr>
              <a:t>Potala</a:t>
            </a:r>
            <a:r>
              <a:rPr lang="en-US" altLang="zh-CN" sz="2800" dirty="0">
                <a:solidFill>
                  <a:schemeClr val="bg1"/>
                </a:solidFill>
                <a:latin typeface="Times New Roman" panose="02020603050405020304" pitchFamily="18" charset="0"/>
                <a:cs typeface="Times New Roman" panose="02020603050405020304" pitchFamily="18" charset="0"/>
              </a:rPr>
              <a:t> Palace in Lhasa</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pic>
        <p:nvPicPr>
          <p:cNvPr id="16"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596832" y="2122498"/>
            <a:ext cx="10301618" cy="523220"/>
          </a:xfrm>
          <a:prstGeom prst="rect">
            <a:avLst/>
          </a:prstGeom>
        </p:spPr>
        <p:txBody>
          <a:bodyPr wrap="square">
            <a:spAutoFit/>
          </a:bodyPr>
          <a:lstStyle/>
          <a:p>
            <a:r>
              <a:rPr lang="en-US" altLang="zh-CN" sz="2800" b="1" dirty="0">
                <a:solidFill>
                  <a:srgbClr val="FFC000"/>
                </a:solidFill>
              </a:rPr>
              <a:t>Exercise 1: Have you ever been to the following scenic spots?</a:t>
            </a:r>
            <a:r>
              <a:rPr lang="zh-CN" altLang="en-US" dirty="0"/>
              <a:t> </a:t>
            </a:r>
          </a:p>
        </p:txBody>
      </p:sp>
      <p:sp>
        <p:nvSpPr>
          <p:cNvPr id="13" name="矩形 12"/>
          <p:cNvSpPr/>
          <p:nvPr/>
        </p:nvSpPr>
        <p:spPr>
          <a:xfrm>
            <a:off x="85922" y="382369"/>
            <a:ext cx="11793040"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  Intensive Reading: The Corridor in the Summer Palace</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500"/>
                                        <p:tgtEl>
                                          <p:spTgt spid="2">
                                            <p:txEl>
                                              <p:pRg st="1" end="1"/>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500"/>
                                        <p:tgtEl>
                                          <p:spTgt spid="2">
                                            <p:txEl>
                                              <p:pRg st="2" end="2"/>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500"/>
                                        <p:tgtEl>
                                          <p:spTgt spid="2">
                                            <p:txEl>
                                              <p:pRg st="4" end="4"/>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fade">
                                      <p:cBhvr>
                                        <p:cTn id="45" dur="500"/>
                                        <p:tgtEl>
                                          <p:spTgt spid="2">
                                            <p:txEl>
                                              <p:pRg st="5" end="5"/>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500"/>
                                        <p:tgtEl>
                                          <p:spTgt spid="2">
                                            <p:txEl>
                                              <p:pRg st="6" end="6"/>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fade">
                                      <p:cBhvr>
                                        <p:cTn id="53" dur="500"/>
                                        <p:tgtEl>
                                          <p:spTgt spid="2">
                                            <p:txEl>
                                              <p:pRg st="7" end="7"/>
                                            </p:txEl>
                                          </p:spTgt>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fade">
                                      <p:cBhvr>
                                        <p:cTn id="5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2806" y="1628155"/>
            <a:ext cx="11149288" cy="4524315"/>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On July 12th, Mr. Mike Johnson informs all sales representatives of the quarterly meeting. The meeting will be held on July 20th at Holiday Inn in Beijing. It will start at 10:00 a.m. and end at 5:00 p.m.</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Chinese people prefer to choose gifts that have practical values. In the West, it is polite to open gifts  to express appreciation as soon as they are given. However, in China, the situation can be quite different. Many people give gifts without wrapping them, and if they wrap them, they usually tell the receiver what is inside. Then the receiver will thank the sender and put the gift aside without unwrapping it since they already know what is inside. Normally Chinese people feel that if you open the gift as soon as it is given, you might embarrass the person who gives the gift and you might be thought of as greedy. So, Chinese people tend to open the gifts after the visitors have left. Gifts are generally given on Chinese New Year, weddings, birthdays and </a:t>
            </a:r>
            <a:r>
              <a:rPr lang="en-US" altLang="zh-CN" sz="2400" dirty="0" err="1">
                <a:solidFill>
                  <a:schemeClr val="bg1"/>
                </a:solidFill>
                <a:latin typeface="Times New Roman" panose="02020603050405020304" pitchFamily="18" charset="0"/>
                <a:cs typeface="Times New Roman" panose="02020603050405020304" pitchFamily="18" charset="0"/>
              </a:rPr>
              <a:t>Midautumn</a:t>
            </a:r>
            <a:r>
              <a:rPr lang="en-US" altLang="zh-CN" sz="2400" dirty="0">
                <a:solidFill>
                  <a:schemeClr val="bg1"/>
                </a:solidFill>
                <a:latin typeface="Times New Roman" panose="02020603050405020304" pitchFamily="18" charset="0"/>
                <a:cs typeface="Times New Roman" panose="02020603050405020304" pitchFamily="18" charset="0"/>
              </a:rPr>
              <a:t> Day. </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987711"/>
            <a:ext cx="10773096" cy="584775"/>
          </a:xfrm>
          <a:prstGeom prst="rect">
            <a:avLst/>
          </a:prstGeom>
        </p:spPr>
        <p:txBody>
          <a:bodyPr wrap="square">
            <a:spAutoFit/>
          </a:bodyPr>
          <a:lstStyle/>
          <a:p>
            <a:pPr algn="ctr"/>
            <a:r>
              <a:rPr lang="en-US" altLang="zh-CN" sz="3200" b="1" dirty="0">
                <a:solidFill>
                  <a:srgbClr val="FFC000"/>
                </a:solidFill>
              </a:rPr>
              <a:t>Chinese Gift-giving Etiquette</a:t>
            </a:r>
            <a:endParaRPr lang="zh-CN" altLang="en-US" sz="2000" dirty="0"/>
          </a:p>
        </p:txBody>
      </p:sp>
      <p:sp>
        <p:nvSpPr>
          <p:cNvPr id="8" name="矩形 7">
            <a:extLst>
              <a:ext uri="{FF2B5EF4-FFF2-40B4-BE49-F238E27FC236}">
                <a16:creationId xmlns:a16="http://schemas.microsoft.com/office/drawing/2014/main" xmlns="" id="{700BDE88-DC92-43C8-8B3C-6E33908741DB}"/>
              </a:ext>
            </a:extLst>
          </p:cNvPr>
          <p:cNvSpPr/>
          <p:nvPr/>
        </p:nvSpPr>
        <p:spPr>
          <a:xfrm>
            <a:off x="470289" y="429493"/>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V   Career Salon: Chinese Gift-giving Etiquette</a:t>
            </a:r>
          </a:p>
        </p:txBody>
      </p:sp>
      <p:pic>
        <p:nvPicPr>
          <p:cNvPr id="6" name="图片 6">
            <a:hlinkClick r:id="rId2" action="ppaction://hlinksldjump"/>
            <a:extLst>
              <a:ext uri="{FF2B5EF4-FFF2-40B4-BE49-F238E27FC236}">
                <a16:creationId xmlns:a16="http://schemas.microsoft.com/office/drawing/2014/main" xmlns="" id="{3F99CE22-EAF1-4035-B49E-F6365DC2B9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58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2667" y="1608667"/>
            <a:ext cx="11229427" cy="2677656"/>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Here are some useful tips on Chinese gift-giving:</a:t>
            </a:r>
            <a:endParaRPr lang="zh-CN" altLang="zh-CN" sz="2400" dirty="0">
              <a:solidFill>
                <a:schemeClr val="bg1"/>
              </a:solidFill>
              <a:latin typeface="Times New Roman" panose="02020603050405020304" pitchFamily="18" charset="0"/>
              <a:cs typeface="Times New Roman" panose="02020603050405020304" pitchFamily="18" charset="0"/>
            </a:endParaRPr>
          </a:p>
          <a:p>
            <a:pPr lvl="0" fontAlgn="base"/>
            <a:r>
              <a:rPr lang="en-US" altLang="zh-CN" sz="2400" dirty="0">
                <a:solidFill>
                  <a:schemeClr val="bg1"/>
                </a:solidFill>
                <a:latin typeface="Times New Roman" panose="02020603050405020304" pitchFamily="18" charset="0"/>
                <a:cs typeface="Times New Roman" panose="02020603050405020304" pitchFamily="18" charset="0"/>
              </a:rPr>
              <a:t>	Do not give scissors, knives or other cutting utensils as they indicate the severing of the relationship. </a:t>
            </a:r>
            <a:endParaRPr lang="zh-CN" altLang="zh-CN" sz="2400" dirty="0">
              <a:solidFill>
                <a:schemeClr val="bg1"/>
              </a:solidFill>
              <a:latin typeface="Times New Roman" panose="02020603050405020304" pitchFamily="18" charset="0"/>
              <a:cs typeface="Times New Roman" panose="02020603050405020304" pitchFamily="18" charset="0"/>
            </a:endParaRPr>
          </a:p>
          <a:p>
            <a:pPr lvl="0" fontAlgn="base"/>
            <a:r>
              <a:rPr lang="en-US" altLang="zh-CN" sz="2400" dirty="0">
                <a:solidFill>
                  <a:schemeClr val="bg1"/>
                </a:solidFill>
                <a:latin typeface="Times New Roman" panose="02020603050405020304" pitchFamily="18" charset="0"/>
                <a:cs typeface="Times New Roman" panose="02020603050405020304" pitchFamily="18" charset="0"/>
              </a:rPr>
              <a:t>	Do not give clocks or straw sandals as they are associated with funerals and death.</a:t>
            </a:r>
            <a:endParaRPr lang="zh-CN" altLang="zh-CN" sz="2400" dirty="0">
              <a:solidFill>
                <a:schemeClr val="bg1"/>
              </a:solidFill>
              <a:latin typeface="Times New Roman" panose="02020603050405020304" pitchFamily="18" charset="0"/>
              <a:cs typeface="Times New Roman" panose="02020603050405020304" pitchFamily="18" charset="0"/>
            </a:endParaRPr>
          </a:p>
          <a:p>
            <a:pPr lvl="0" fontAlgn="base"/>
            <a:r>
              <a:rPr lang="en-US" altLang="zh-CN" sz="2400" dirty="0">
                <a:solidFill>
                  <a:schemeClr val="bg1"/>
                </a:solidFill>
                <a:latin typeface="Times New Roman" panose="02020603050405020304" pitchFamily="18" charset="0"/>
                <a:cs typeface="Times New Roman" panose="02020603050405020304" pitchFamily="18" charset="0"/>
              </a:rPr>
              <a:t>	Always present gifts with two hands. </a:t>
            </a:r>
            <a:endParaRPr lang="zh-CN" altLang="zh-CN" sz="2400" dirty="0">
              <a:solidFill>
                <a:schemeClr val="bg1"/>
              </a:solidFill>
              <a:latin typeface="Times New Roman" panose="02020603050405020304" pitchFamily="18" charset="0"/>
              <a:cs typeface="Times New Roman" panose="02020603050405020304" pitchFamily="18" charset="0"/>
            </a:endParaRPr>
          </a:p>
          <a:p>
            <a:pPr lvl="0" fontAlgn="base"/>
            <a:r>
              <a:rPr lang="en-US" altLang="zh-CN" sz="2400" dirty="0">
                <a:solidFill>
                  <a:schemeClr val="bg1"/>
                </a:solidFill>
                <a:latin typeface="Times New Roman" panose="02020603050405020304" pitchFamily="18" charset="0"/>
                <a:cs typeface="Times New Roman" panose="02020603050405020304" pitchFamily="18" charset="0"/>
              </a:rPr>
              <a:t>	Gifts are not opened when received. </a:t>
            </a:r>
            <a:endParaRPr lang="zh-CN" altLang="zh-CN" sz="2400" dirty="0">
              <a:solidFill>
                <a:schemeClr val="bg1"/>
              </a:solidFill>
              <a:latin typeface="Times New Roman" panose="02020603050405020304" pitchFamily="18" charset="0"/>
              <a:cs typeface="Times New Roman" panose="02020603050405020304" pitchFamily="18" charset="0"/>
            </a:endParaRPr>
          </a:p>
          <a:p>
            <a:pPr lvl="0" fontAlgn="base"/>
            <a:r>
              <a:rPr lang="en-US" altLang="zh-CN" sz="2400" dirty="0">
                <a:solidFill>
                  <a:schemeClr val="bg1"/>
                </a:solidFill>
                <a:latin typeface="Times New Roman" panose="02020603050405020304" pitchFamily="18" charset="0"/>
                <a:cs typeface="Times New Roman" panose="02020603050405020304" pitchFamily="18" charset="0"/>
              </a:rPr>
              <a:t>	Gifts may be refused for politeness before they are accepted.</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CE63B3E8-4AC2-46E3-AFB6-5361B35826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53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a:t>
            </a:r>
            <a:r>
              <a:rPr lang="en-US" altLang="zh-CN" sz="3600" b="1" spc="50" dirty="0">
                <a:ln w="9525" cmpd="sng">
                  <a:solidFill>
                    <a:schemeClr val="accent1"/>
                  </a:solidFill>
                  <a:prstDash val="solid"/>
                </a:ln>
                <a:solidFill>
                  <a:srgbClr val="70AD47">
                    <a:tint val="1000"/>
                  </a:srgbClr>
                </a:solidFill>
                <a:effectLst>
                  <a:glow rad="38100">
                    <a:schemeClr val="accent1">
                      <a:alpha val="40000"/>
                    </a:schemeClr>
                  </a:glow>
                </a:effectLst>
              </a:rPr>
              <a:t>U</a:t>
            </a: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nit</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92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1" descr="#wm#_48_07_*Z">
            <a:hlinkClick r:id="rId19" action="ppaction://hlinksldjump"/>
          </p:cNvPr>
          <p:cNvSpPr>
            <a:spLocks noChangeArrowheads="1"/>
          </p:cNvSpPr>
          <p:nvPr>
            <p:custDataLst>
              <p:tags r:id="rId1"/>
            </p:custDataLst>
          </p:nvPr>
        </p:nvSpPr>
        <p:spPr bwMode="auto">
          <a:xfrm>
            <a:off x="562547" y="1355154"/>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1</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3" name="MH_Others_1" descr="#wm#_48_07_*Z"/>
          <p:cNvSpPr>
            <a:spLocks noChangeArrowheads="1"/>
          </p:cNvSpPr>
          <p:nvPr>
            <p:custDataLst>
              <p:tags r:id="rId2"/>
            </p:custDataLst>
          </p:nvPr>
        </p:nvSpPr>
        <p:spPr bwMode="auto">
          <a:xfrm>
            <a:off x="532384" y="1621854"/>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4" name="MH_Entry_1">
            <a:hlinkClick r:id="rId20" action="ppaction://hlinksldjump"/>
          </p:cNvPr>
          <p:cNvSpPr txBox="1">
            <a:spLocks noChangeArrowheads="1"/>
          </p:cNvSpPr>
          <p:nvPr>
            <p:custDataLst>
              <p:tags r:id="rId3"/>
            </p:custDataLst>
          </p:nvPr>
        </p:nvSpPr>
        <p:spPr bwMode="auto">
          <a:xfrm>
            <a:off x="1156272" y="1336104"/>
            <a:ext cx="950040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    Introduction: Tourism Sales and Marketing</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5" name="MH_Number_2" descr="#wm#_48_07_*Z">
            <a:hlinkClick r:id="" action="ppaction://noaction"/>
          </p:cNvPr>
          <p:cNvSpPr>
            <a:spLocks noChangeArrowheads="1"/>
          </p:cNvSpPr>
          <p:nvPr>
            <p:custDataLst>
              <p:tags r:id="rId4"/>
            </p:custDataLst>
          </p:nvPr>
        </p:nvSpPr>
        <p:spPr bwMode="auto">
          <a:xfrm>
            <a:off x="562547" y="2040954"/>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2</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6" name="MH_Others_2" descr="#wm#_48_07_*Z"/>
          <p:cNvSpPr>
            <a:spLocks noChangeArrowheads="1"/>
          </p:cNvSpPr>
          <p:nvPr>
            <p:custDataLst>
              <p:tags r:id="rId5"/>
            </p:custDataLst>
          </p:nvPr>
        </p:nvSpPr>
        <p:spPr bwMode="auto">
          <a:xfrm>
            <a:off x="532384" y="2307654"/>
            <a:ext cx="169863" cy="169862"/>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7" name="MH_Entry_2">
            <a:hlinkClick r:id="rId21" action="ppaction://hlinksldjump"/>
          </p:cNvPr>
          <p:cNvSpPr txBox="1">
            <a:spLocks noChangeArrowheads="1"/>
          </p:cNvSpPr>
          <p:nvPr>
            <p:custDataLst>
              <p:tags r:id="rId6"/>
            </p:custDataLst>
          </p:nvPr>
        </p:nvSpPr>
        <p:spPr bwMode="auto">
          <a:xfrm>
            <a:off x="1156272" y="1850157"/>
            <a:ext cx="1103572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   Intensive Reading: Travel Marketing</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8" name="MH_Number_3" descr="#wm#_48_07_*Z">
            <a:hlinkClick r:id="rId22" action="ppaction://hlinksldjump"/>
          </p:cNvPr>
          <p:cNvSpPr>
            <a:spLocks noChangeArrowheads="1"/>
          </p:cNvSpPr>
          <p:nvPr>
            <p:custDataLst>
              <p:tags r:id="rId7"/>
            </p:custDataLst>
          </p:nvPr>
        </p:nvSpPr>
        <p:spPr bwMode="auto">
          <a:xfrm>
            <a:off x="562547" y="2913173"/>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3</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9" name="MH_Others_3" descr="#wm#_48_07_*Z"/>
          <p:cNvSpPr>
            <a:spLocks noChangeArrowheads="1"/>
          </p:cNvSpPr>
          <p:nvPr>
            <p:custDataLst>
              <p:tags r:id="rId8"/>
            </p:custDataLst>
          </p:nvPr>
        </p:nvSpPr>
        <p:spPr bwMode="auto">
          <a:xfrm>
            <a:off x="532384" y="3179873"/>
            <a:ext cx="169863" cy="169863"/>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0" name="MH_Entry_3">
            <a:hlinkClick r:id="rId23" action="ppaction://hlinksldjump"/>
          </p:cNvPr>
          <p:cNvSpPr txBox="1">
            <a:spLocks noChangeArrowheads="1"/>
          </p:cNvSpPr>
          <p:nvPr>
            <p:custDataLst>
              <p:tags r:id="rId9"/>
            </p:custDataLst>
          </p:nvPr>
        </p:nvSpPr>
        <p:spPr bwMode="auto">
          <a:xfrm>
            <a:off x="1138807" y="2875073"/>
            <a:ext cx="1131009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III  Extensive Reading: Online Travel Service Booming</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1" name="MH_Number_4" descr="#wm#_48_07_*Z">
            <a:hlinkClick r:id="rId24" action="ppaction://hlinksldjump"/>
          </p:cNvPr>
          <p:cNvSpPr>
            <a:spLocks noChangeArrowheads="1"/>
          </p:cNvSpPr>
          <p:nvPr>
            <p:custDataLst>
              <p:tags r:id="rId10"/>
            </p:custDataLst>
          </p:nvPr>
        </p:nvSpPr>
        <p:spPr bwMode="auto">
          <a:xfrm>
            <a:off x="562547" y="3600561"/>
            <a:ext cx="376237" cy="376237"/>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4</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2" name="MH_Others_4" descr="#wm#_48_07_*Z"/>
          <p:cNvSpPr>
            <a:spLocks noChangeArrowheads="1"/>
          </p:cNvSpPr>
          <p:nvPr>
            <p:custDataLst>
              <p:tags r:id="rId11"/>
            </p:custDataLst>
          </p:nvPr>
        </p:nvSpPr>
        <p:spPr bwMode="auto">
          <a:xfrm>
            <a:off x="532384" y="3867261"/>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3" name="MH_Entry_4">
            <a:hlinkClick r:id="rId25" action="ppaction://hlinksldjump"/>
          </p:cNvPr>
          <p:cNvSpPr txBox="1">
            <a:spLocks noChangeArrowheads="1"/>
          </p:cNvSpPr>
          <p:nvPr>
            <p:custDataLst>
              <p:tags r:id="rId12"/>
            </p:custDataLst>
          </p:nvPr>
        </p:nvSpPr>
        <p:spPr bwMode="auto">
          <a:xfrm>
            <a:off x="1138808" y="3562461"/>
            <a:ext cx="1080064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IV   Writing: Business Email</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14" name="MH_Number_5" descr="#wm#_48_07_*Z">
            <a:hlinkClick r:id="rId26" action="ppaction://hlinksldjump"/>
          </p:cNvPr>
          <p:cNvSpPr>
            <a:spLocks noChangeArrowheads="1"/>
          </p:cNvSpPr>
          <p:nvPr>
            <p:custDataLst>
              <p:tags r:id="rId13"/>
            </p:custDataLst>
          </p:nvPr>
        </p:nvSpPr>
        <p:spPr bwMode="auto">
          <a:xfrm>
            <a:off x="562547" y="4286361"/>
            <a:ext cx="376237" cy="377825"/>
          </a:xfrm>
          <a:prstGeom prst="ellipse">
            <a:avLst/>
          </a:prstGeom>
          <a:solidFill>
            <a:srgbClr val="35C0D3">
              <a:alpha val="80000"/>
            </a:srgbClr>
          </a:solidFill>
          <a:ln>
            <a:noFill/>
          </a:ln>
          <a:effectLst/>
        </p:spPr>
        <p:txBody>
          <a:bodyPr wrap="none"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r>
              <a:rPr lang="en-US"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rPr>
              <a:t>5</a:t>
            </a:r>
            <a:endParaRPr lang="zh-CN" altLang="zh-CN" sz="2400" b="1" kern="0" dirty="0">
              <a:solidFill>
                <a:srgbClr val="FFFFFF"/>
              </a:solidFill>
              <a:latin typeface="造字工房尚黑 G0v1 粗体" pitchFamily="50" charset="-122"/>
              <a:ea typeface="造字工房尚黑 G0v1 粗体" pitchFamily="50" charset="-122"/>
              <a:cs typeface="Times New Roman" panose="02020603050405020304" pitchFamily="18" charset="0"/>
            </a:endParaRPr>
          </a:p>
        </p:txBody>
      </p:sp>
      <p:sp>
        <p:nvSpPr>
          <p:cNvPr id="15" name="MH_Others_5" descr="#wm#_48_07_*Z"/>
          <p:cNvSpPr>
            <a:spLocks noChangeArrowheads="1"/>
          </p:cNvSpPr>
          <p:nvPr>
            <p:custDataLst>
              <p:tags r:id="rId14"/>
            </p:custDataLst>
          </p:nvPr>
        </p:nvSpPr>
        <p:spPr bwMode="auto">
          <a:xfrm>
            <a:off x="532384" y="4554648"/>
            <a:ext cx="169863" cy="168275"/>
          </a:xfrm>
          <a:prstGeom prst="ellipse">
            <a:avLst/>
          </a:prstGeom>
          <a:solidFill>
            <a:srgbClr val="35C0D3">
              <a:alpha val="59000"/>
            </a:srgb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defRPr/>
            </a:pPr>
            <a:endParaRPr lang="zh-CN" altLang="zh-CN" sz="1050" kern="0">
              <a:solidFill>
                <a:srgbClr val="FFFFFF"/>
              </a:solidFill>
            </a:endParaRPr>
          </a:p>
        </p:txBody>
      </p:sp>
      <p:sp>
        <p:nvSpPr>
          <p:cNvPr id="16" name="MH_Entry_5">
            <a:hlinkClick r:id="rId27" action="ppaction://hlinksldjump"/>
          </p:cNvPr>
          <p:cNvSpPr txBox="1">
            <a:spLocks noChangeArrowheads="1"/>
          </p:cNvSpPr>
          <p:nvPr>
            <p:custDataLst>
              <p:tags r:id="rId15"/>
            </p:custDataLst>
          </p:nvPr>
        </p:nvSpPr>
        <p:spPr bwMode="auto">
          <a:xfrm>
            <a:off x="1138808" y="4249848"/>
            <a:ext cx="10447946"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dirty="0">
                <a:solidFill>
                  <a:schemeClr val="bg2"/>
                </a:solidFill>
                <a:latin typeface="造字工房尚黑 G0v1 粗体" pitchFamily="50" charset="-122"/>
                <a:ea typeface="造字工房尚黑 G0v1 粗体" pitchFamily="50" charset="-122"/>
              </a:rPr>
              <a:t>Section   V    Career Salon: Western Gift-giving Etiquette</a:t>
            </a:r>
            <a:endParaRPr lang="zh-CN" altLang="en-US" sz="2400" b="1" dirty="0">
              <a:solidFill>
                <a:schemeClr val="bg2"/>
              </a:solidFill>
              <a:latin typeface="造字工房尚黑 G0v1 粗体" pitchFamily="50" charset="-122"/>
              <a:ea typeface="造字工房尚黑 G0v1 粗体" pitchFamily="50" charset="-122"/>
            </a:endParaRPr>
          </a:p>
        </p:txBody>
      </p:sp>
      <p:sp>
        <p:nvSpPr>
          <p:cNvPr id="23" name="MH_Others_10" descr="#wm#_48_07_*Z"/>
          <p:cNvSpPr>
            <a:spLocks noChangeArrowheads="1"/>
          </p:cNvSpPr>
          <p:nvPr>
            <p:custDataLst>
              <p:tags r:id="rId16"/>
            </p:custDataLst>
          </p:nvPr>
        </p:nvSpPr>
        <p:spPr bwMode="auto">
          <a:xfrm rot="16200000">
            <a:off x="-943255" y="232400"/>
            <a:ext cx="887412" cy="889000"/>
          </a:xfrm>
          <a:prstGeom prst="ellipse">
            <a:avLst/>
          </a:prstGeom>
          <a:solidFill>
            <a:srgbClr val="84BCA1"/>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Tx/>
              <a:buNone/>
              <a:defRPr/>
            </a:pP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Others_12"/>
          <p:cNvSpPr txBox="1">
            <a:spLocks noChangeArrowheads="1"/>
          </p:cNvSpPr>
          <p:nvPr>
            <p:custDataLst>
              <p:tags r:id="rId17"/>
            </p:custDataLst>
          </p:nvPr>
        </p:nvSpPr>
        <p:spPr bwMode="auto">
          <a:xfrm rot="16200000">
            <a:off x="3222948" y="-2184445"/>
            <a:ext cx="612775" cy="568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4000" b="1" dirty="0">
                <a:solidFill>
                  <a:schemeClr val="bg2"/>
                </a:solidFill>
                <a:latin typeface="+mn-lt"/>
                <a:ea typeface="造字工房尚黑 G0v1 粗体" pitchFamily="50" charset="-122"/>
              </a:rPr>
              <a:t>Unit 4 Travel Marketing</a:t>
            </a:r>
            <a:endParaRPr lang="zh-CN" altLang="en-US" sz="4000" b="1" dirty="0">
              <a:solidFill>
                <a:schemeClr val="bg2"/>
              </a:solidFill>
              <a:latin typeface="+mn-lt"/>
              <a:ea typeface="造字工房尚黑 G0v1 粗体" pitchFamily="50" charset="-122"/>
            </a:endParaRPr>
          </a:p>
        </p:txBody>
      </p:sp>
      <p:pic>
        <p:nvPicPr>
          <p:cNvPr id="25" name="图片 11">
            <a:hlinkClick r:id="rId28" action="ppaction://hlinksldjump"/>
          </p:cNvPr>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5400000">
            <a:off x="2175619" y="5001467"/>
            <a:ext cx="619698" cy="309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a:hlinkClick r:id="rId28" action="ppaction://hlinksldjump"/>
          </p:cNvPr>
          <p:cNvSpPr txBox="1"/>
          <p:nvPr/>
        </p:nvSpPr>
        <p:spPr>
          <a:xfrm>
            <a:off x="59337" y="6265946"/>
            <a:ext cx="946093" cy="523220"/>
          </a:xfrm>
          <a:prstGeom prst="rect">
            <a:avLst/>
          </a:prstGeom>
          <a:noFill/>
        </p:spPr>
        <p:txBody>
          <a:bodyPr wrap="none" rtlCol="0">
            <a:spAutoFit/>
          </a:bodyPr>
          <a:lstStyle/>
          <a:p>
            <a:r>
              <a:rPr lang="en-US" altLang="zh-CN" sz="2800" b="1" dirty="0">
                <a:solidFill>
                  <a:schemeClr val="bg1"/>
                </a:solidFill>
              </a:rPr>
              <a:t>Back</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58333E-6 -1.11111E-6 L 0.09844 -1.11111E-6 " pathEditMode="relative" rAng="0" ptsTypes="AA">
                                      <p:cBhvr>
                                        <p:cTn id="6" dur="500" fill="hold"/>
                                        <p:tgtEl>
                                          <p:spTgt spid="23"/>
                                        </p:tgtEl>
                                        <p:attrNameLst>
                                          <p:attrName>ppt_x</p:attrName>
                                          <p:attrName>ppt_y</p:attrName>
                                        </p:attrNameLst>
                                      </p:cBhvr>
                                      <p:rCtr x="4922" y="0"/>
                                    </p:animMotion>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4" grpId="0" animBg="1"/>
      <p:bldP spid="15" grpId="0" animBg="1"/>
      <p:bldP spid="16" grpId="0"/>
      <p:bldP spid="23" grpId="0" animBg="1"/>
      <p:bldP spid="24" grpId="0"/>
      <p:bldP spid="2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1795" y="613621"/>
            <a:ext cx="10006205" cy="584775"/>
          </a:xfrm>
          <a:prstGeom prst="rect">
            <a:avLst/>
          </a:prstGeom>
        </p:spPr>
        <p:txBody>
          <a:bodyPr wrap="square">
            <a:spAutoFit/>
          </a:bodyPr>
          <a:lstStyle/>
          <a:p>
            <a:r>
              <a:rPr lang="en-US" altLang="zh-CN" sz="3200" b="1" dirty="0">
                <a:solidFill>
                  <a:srgbClr val="FFFF00"/>
                </a:solidFill>
                <a:effectLst>
                  <a:outerShdw blurRad="38100" dist="38100" dir="2700000" algn="tl">
                    <a:srgbClr val="DDDDDD"/>
                  </a:outerShdw>
                </a:effectLst>
                <a:latin typeface="Times New Roman" panose="02020603050405020304" pitchFamily="18" charset="0"/>
                <a:ea typeface="宋体" panose="02010600030101010101" pitchFamily="2" charset="-122"/>
              </a:rPr>
              <a:t>Section  I  Introduction: Tourism Sales and Marketing</a:t>
            </a:r>
          </a:p>
        </p:txBody>
      </p:sp>
      <p:sp>
        <p:nvSpPr>
          <p:cNvPr id="3" name="文本框 2"/>
          <p:cNvSpPr txBox="1"/>
          <p:nvPr/>
        </p:nvSpPr>
        <p:spPr>
          <a:xfrm>
            <a:off x="1113010" y="2029016"/>
            <a:ext cx="10469390" cy="3785652"/>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Tourism marketing requires creative individuals who are passionate (</a:t>
            </a:r>
            <a:r>
              <a:rPr lang="zh-CN" altLang="en-US" sz="2400" dirty="0">
                <a:solidFill>
                  <a:schemeClr val="bg1"/>
                </a:solidFill>
                <a:latin typeface="Times New Roman" panose="02020603050405020304" pitchFamily="18" charset="0"/>
                <a:cs typeface="Times New Roman" panose="02020603050405020304" pitchFamily="18" charset="0"/>
              </a:rPr>
              <a:t>热情的</a:t>
            </a:r>
            <a:r>
              <a:rPr lang="en-US" altLang="zh-CN" sz="2400" dirty="0">
                <a:solidFill>
                  <a:schemeClr val="bg1"/>
                </a:solidFill>
                <a:latin typeface="Times New Roman" panose="02020603050405020304" pitchFamily="18" charset="0"/>
                <a:cs typeface="Times New Roman" panose="02020603050405020304" pitchFamily="18" charset="0"/>
              </a:rPr>
              <a:t>) about the destination they’re selling. These people work in sales department in a travel agency or company. They create relationships with local tourism partners (hotels, attractions and venues) and with targeted visitors whom they want to attract to the destination. A person in tourism marketing could lead a large team or handle the duties alone.</a:t>
            </a:r>
          </a:p>
          <a:p>
            <a:r>
              <a:rPr lang="en-US" altLang="zh-CN" sz="2400" dirty="0">
                <a:solidFill>
                  <a:schemeClr val="bg1"/>
                </a:solidFill>
                <a:latin typeface="Times New Roman" panose="02020603050405020304" pitchFamily="18" charset="0"/>
                <a:cs typeface="Times New Roman" panose="02020603050405020304" pitchFamily="18" charset="0"/>
              </a:rPr>
              <a:t>	A good salesperson in the travel industry shall be:</a:t>
            </a:r>
          </a:p>
          <a:p>
            <a:r>
              <a:rPr lang="en-US" altLang="zh-CN" sz="2400" dirty="0">
                <a:solidFill>
                  <a:schemeClr val="bg1"/>
                </a:solidFill>
                <a:latin typeface="Times New Roman" panose="02020603050405020304" pitchFamily="18" charset="0"/>
                <a:cs typeface="Times New Roman" panose="02020603050405020304" pitchFamily="18" charset="0"/>
              </a:rPr>
              <a:t> 	 Good at communicating with people;</a:t>
            </a:r>
          </a:p>
          <a:p>
            <a:r>
              <a:rPr lang="en-US" altLang="zh-CN" sz="2400" dirty="0">
                <a:solidFill>
                  <a:schemeClr val="bg1"/>
                </a:solidFill>
                <a:latin typeface="Times New Roman" panose="02020603050405020304" pitchFamily="18" charset="0"/>
                <a:cs typeface="Times New Roman" panose="02020603050405020304" pitchFamily="18" charset="0"/>
              </a:rPr>
              <a:t>  	 Skillful at sales techniques (</a:t>
            </a:r>
            <a:r>
              <a:rPr lang="zh-CN" altLang="en-US" sz="2400" dirty="0">
                <a:solidFill>
                  <a:schemeClr val="bg1"/>
                </a:solidFill>
                <a:latin typeface="Times New Roman" panose="02020603050405020304" pitchFamily="18" charset="0"/>
                <a:cs typeface="Times New Roman" panose="02020603050405020304" pitchFamily="18" charset="0"/>
              </a:rPr>
              <a:t>技巧</a:t>
            </a:r>
            <a:r>
              <a:rPr lang="en-US" altLang="zh-CN" sz="2400" dirty="0">
                <a:solidFill>
                  <a:schemeClr val="bg1"/>
                </a:solidFill>
                <a:latin typeface="Times New Roman" panose="02020603050405020304" pitchFamily="18" charset="0"/>
                <a:cs typeface="Times New Roman" panose="02020603050405020304" pitchFamily="18" charset="0"/>
              </a:rPr>
              <a:t>);</a:t>
            </a:r>
          </a:p>
          <a:p>
            <a:r>
              <a:rPr lang="en-US" altLang="zh-CN" sz="2400" dirty="0">
                <a:solidFill>
                  <a:schemeClr val="bg1"/>
                </a:solidFill>
                <a:latin typeface="Times New Roman" panose="02020603050405020304" pitchFamily="18" charset="0"/>
                <a:cs typeface="Times New Roman" panose="02020603050405020304" pitchFamily="18" charset="0"/>
              </a:rPr>
              <a:t> 	 Familiar with online travel services.</a:t>
            </a:r>
          </a:p>
        </p:txBody>
      </p:sp>
      <p:pic>
        <p:nvPicPr>
          <p:cNvPr id="4"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26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13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90107" y="1209425"/>
            <a:ext cx="2911894" cy="564570"/>
            <a:chOff x="297174" y="1736630"/>
            <a:chExt cx="7137156" cy="858019"/>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803864" y="1736630"/>
              <a:ext cx="6298426" cy="701627"/>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Before Reading</a:t>
              </a:r>
            </a:p>
          </p:txBody>
        </p:sp>
      </p:grpSp>
      <p:sp>
        <p:nvSpPr>
          <p:cNvPr id="15" name="矩形 14"/>
          <p:cNvSpPr/>
          <p:nvPr/>
        </p:nvSpPr>
        <p:spPr>
          <a:xfrm>
            <a:off x="596832" y="1773995"/>
            <a:ext cx="10301618" cy="954107"/>
          </a:xfrm>
          <a:prstGeom prst="rect">
            <a:avLst/>
          </a:prstGeom>
        </p:spPr>
        <p:txBody>
          <a:bodyPr wrap="square">
            <a:spAutoFit/>
          </a:bodyPr>
          <a:lstStyle/>
          <a:p>
            <a:r>
              <a:rPr lang="en-US" altLang="zh-CN" sz="2800" b="1" dirty="0">
                <a:solidFill>
                  <a:srgbClr val="FFC000"/>
                </a:solidFill>
              </a:rPr>
              <a:t>Exercise 1: Can you name some of the popular online tour operators in China?</a:t>
            </a:r>
            <a:endParaRPr lang="zh-CN" altLang="en-US" dirty="0"/>
          </a:p>
        </p:txBody>
      </p:sp>
      <p:sp>
        <p:nvSpPr>
          <p:cNvPr id="13" name="矩形 12"/>
          <p:cNvSpPr/>
          <p:nvPr/>
        </p:nvSpPr>
        <p:spPr>
          <a:xfrm>
            <a:off x="153656" y="555046"/>
            <a:ext cx="11793040"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  Intensive Reading: Travel Marketing</a:t>
            </a:r>
            <a:endParaRPr lang="zh-CN" altLang="en-US" sz="3200" b="1" dirty="0">
              <a:solidFill>
                <a:srgbClr val="FFFF00"/>
              </a:solidFill>
              <a:latin typeface="Times New Roman" panose="02020603050405020304" pitchFamily="18" charset="0"/>
              <a:ea typeface="宋体" panose="02010600030101010101" pitchFamily="2" charset="-122"/>
            </a:endParaRPr>
          </a:p>
        </p:txBody>
      </p:sp>
      <p:pic>
        <p:nvPicPr>
          <p:cNvPr id="8" name="图片 6">
            <a:hlinkClick r:id="rId2" action="ppaction://hlinksldjump"/>
            <a:extLst>
              <a:ext uri="{FF2B5EF4-FFF2-40B4-BE49-F238E27FC236}">
                <a16:creationId xmlns:a16="http://schemas.microsoft.com/office/drawing/2014/main" xmlns="" id="{4F0929D6-4DFA-432F-B469-DCAB0774B4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45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21561" y="1073648"/>
            <a:ext cx="10122171" cy="523220"/>
          </a:xfrm>
          <a:prstGeom prst="rect">
            <a:avLst/>
          </a:prstGeom>
        </p:spPr>
        <p:txBody>
          <a:bodyPr wrap="square">
            <a:spAutoFit/>
          </a:bodyPr>
          <a:lstStyle/>
          <a:p>
            <a:pPr lvl="0"/>
            <a:r>
              <a:rPr lang="en-US" altLang="zh-CN" sz="2800" b="1" dirty="0">
                <a:solidFill>
                  <a:srgbClr val="FFC000"/>
                </a:solidFill>
              </a:rPr>
              <a:t>Exercise 2: What do people sell in the tourism industry?</a:t>
            </a:r>
          </a:p>
        </p:txBody>
      </p:sp>
      <p:pic>
        <p:nvPicPr>
          <p:cNvPr id="4" name="图片 6">
            <a:hlinkClick r:id="rId2" action="ppaction://hlinksldjump"/>
            <a:extLst>
              <a:ext uri="{FF2B5EF4-FFF2-40B4-BE49-F238E27FC236}">
                <a16:creationId xmlns:a16="http://schemas.microsoft.com/office/drawing/2014/main" xmlns="" id="{A1DD4297-DCF8-409C-99A1-B2163D9736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877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346166"/>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873379" y="1878446"/>
            <a:ext cx="10576184" cy="3785652"/>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Travel marketing must reach a wide range of people instead of focusing on agents. With the development of online travel service, consumers are able to plan and purchase more of their travel services without the help of a travel agent. While this is convenient for travelers, it makes selling a travel product more difficult.</a:t>
            </a:r>
          </a:p>
          <a:p>
            <a:pPr indent="457200"/>
            <a:r>
              <a:rPr lang="en-US" altLang="zh-CN" sz="2400" dirty="0">
                <a:solidFill>
                  <a:schemeClr val="bg1"/>
                </a:solidFill>
                <a:latin typeface="Times New Roman" panose="02020603050405020304" pitchFamily="18" charset="0"/>
                <a:cs typeface="Times New Roman" panose="02020603050405020304" pitchFamily="18" charset="0"/>
              </a:rPr>
              <a:t>Social media is one of the most powerful tools in travel marketing and promotion. Because more people use Weibo, WeChat, and other social networking sites, you can reach them when a trip is in progress.</a:t>
            </a:r>
          </a:p>
          <a:p>
            <a:pPr indent="457200"/>
            <a:r>
              <a:rPr lang="en-US" altLang="zh-CN" sz="2400" dirty="0">
                <a:solidFill>
                  <a:schemeClr val="bg1"/>
                </a:solidFill>
                <a:latin typeface="Times New Roman" panose="02020603050405020304" pitchFamily="18" charset="0"/>
                <a:cs typeface="Times New Roman" panose="02020603050405020304" pitchFamily="18" charset="0"/>
              </a:rPr>
              <a:t>Many regular travelers read magazines about travel, both online and in print. By marketing your travel services in these publications, you increase your chances of gaining a steady base of customers who purchase services frequently.</a:t>
            </a:r>
          </a:p>
        </p:txBody>
      </p:sp>
      <p:sp>
        <p:nvSpPr>
          <p:cNvPr id="15" name="矩形 14"/>
          <p:cNvSpPr/>
          <p:nvPr/>
        </p:nvSpPr>
        <p:spPr>
          <a:xfrm>
            <a:off x="696517" y="1014268"/>
            <a:ext cx="10773096" cy="584775"/>
          </a:xfrm>
          <a:prstGeom prst="rect">
            <a:avLst/>
          </a:prstGeom>
        </p:spPr>
        <p:txBody>
          <a:bodyPr wrap="square">
            <a:spAutoFit/>
          </a:bodyPr>
          <a:lstStyle/>
          <a:p>
            <a:pPr algn="ctr"/>
            <a:r>
              <a:rPr lang="en-US" altLang="zh-CN" sz="3200" b="1" dirty="0">
                <a:solidFill>
                  <a:srgbClr val="FFC000"/>
                </a:solidFill>
              </a:rPr>
              <a:t>Travel Marketing</a:t>
            </a:r>
            <a:endParaRPr lang="zh-CN" altLang="en-US" sz="2000" dirty="0"/>
          </a:p>
        </p:txBody>
      </p:sp>
      <p:pic>
        <p:nvPicPr>
          <p:cNvPr id="8" name="图片 6">
            <a:hlinkClick r:id="rId2" action="ppaction://hlinksldjump"/>
            <a:extLst>
              <a:ext uri="{FF2B5EF4-FFF2-40B4-BE49-F238E27FC236}">
                <a16:creationId xmlns:a16="http://schemas.microsoft.com/office/drawing/2014/main" xmlns="" id="{B896D10F-6FA9-4539-97A3-EE9AF5A93B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12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8140" y="1600691"/>
            <a:ext cx="11233954" cy="2677656"/>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altLang="zh-CN" sz="2400" dirty="0">
                <a:solidFill>
                  <a:schemeClr val="bg1"/>
                </a:solidFill>
                <a:latin typeface="Times New Roman" panose="02020603050405020304" pitchFamily="18" charset="0"/>
                <a:cs typeface="Times New Roman" panose="02020603050405020304" pitchFamily="18" charset="0"/>
              </a:rPr>
              <a:t>For many travelers, price is the bottom line. If your travel company can offer low prices, focus on them in your marketing materials. If you sell flights to a certain city for $100, and that is the lowest of any carrier, say so in advertisements.</a:t>
            </a:r>
          </a:p>
          <a:p>
            <a:pPr indent="457200"/>
            <a:r>
              <a:rPr lang="en-US" altLang="zh-CN" sz="2400" dirty="0">
                <a:solidFill>
                  <a:schemeClr val="bg1"/>
                </a:solidFill>
                <a:latin typeface="Times New Roman" panose="02020603050405020304" pitchFamily="18" charset="0"/>
                <a:cs typeface="Times New Roman" panose="02020603050405020304" pitchFamily="18" charset="0"/>
              </a:rPr>
              <a:t>If your travel company has a website, be sure to create an area for visitors to sign up for your travel deals. Once a week, send out an email that details new products and new deals, the regular exposure to your name and services will increase the chances that they turn to you when it comes time to purchase travel products.</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EF027D91-30BD-4EDE-A4EB-91D0486DDA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18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1121561" y="1073648"/>
            <a:ext cx="10122171" cy="954107"/>
          </a:xfrm>
          <a:prstGeom prst="rect">
            <a:avLst/>
          </a:prstGeom>
        </p:spPr>
        <p:txBody>
          <a:bodyPr wrap="square">
            <a:spAutoFit/>
          </a:bodyPr>
          <a:lstStyle/>
          <a:p>
            <a:pPr lvl="0"/>
            <a:r>
              <a:rPr lang="en-US" altLang="zh-CN" sz="2800" b="1" dirty="0">
                <a:solidFill>
                  <a:srgbClr val="FFC000"/>
                </a:solidFill>
              </a:rPr>
              <a:t>Exercise 2: How would you introduce the places above as a scenic-spot tour guide?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a:cxnSpLocks/>
          </p:cNvCxnSpPr>
          <p:nvPr/>
        </p:nvCxnSpPr>
        <p:spPr>
          <a:xfrm>
            <a:off x="3131638" y="2074509"/>
            <a:ext cx="4883332" cy="195264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 name="直接箭头连接符 20"/>
          <p:cNvCxnSpPr>
            <a:cxnSpLocks/>
          </p:cNvCxnSpPr>
          <p:nvPr/>
        </p:nvCxnSpPr>
        <p:spPr>
          <a:xfrm>
            <a:off x="3131638" y="3054783"/>
            <a:ext cx="4883332" cy="337646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2" name="直接箭头连接符 21"/>
          <p:cNvCxnSpPr>
            <a:cxnSpLocks/>
          </p:cNvCxnSpPr>
          <p:nvPr/>
        </p:nvCxnSpPr>
        <p:spPr>
          <a:xfrm>
            <a:off x="3137843" y="3524902"/>
            <a:ext cx="4877127" cy="188699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直接箭头连接符 22"/>
          <p:cNvCxnSpPr>
            <a:cxnSpLocks/>
          </p:cNvCxnSpPr>
          <p:nvPr/>
        </p:nvCxnSpPr>
        <p:spPr>
          <a:xfrm>
            <a:off x="3131638" y="2593393"/>
            <a:ext cx="4883332" cy="338407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4" name="直接箭头连接符 23"/>
          <p:cNvCxnSpPr>
            <a:cxnSpLocks/>
          </p:cNvCxnSpPr>
          <p:nvPr/>
        </p:nvCxnSpPr>
        <p:spPr>
          <a:xfrm>
            <a:off x="3105875" y="4027155"/>
            <a:ext cx="4909095" cy="101897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28" name="组合 27"/>
          <p:cNvGrpSpPr/>
          <p:nvPr/>
        </p:nvGrpSpPr>
        <p:grpSpPr>
          <a:xfrm>
            <a:off x="647083" y="378347"/>
            <a:ext cx="2562275" cy="671520"/>
            <a:chOff x="147058" y="547680"/>
            <a:chExt cx="7382747" cy="896162"/>
          </a:xfrm>
        </p:grpSpPr>
        <p:sp>
          <p:nvSpPr>
            <p:cNvPr id="29" name="圆角矩形 28"/>
            <p:cNvSpPr/>
            <p:nvPr/>
          </p:nvSpPr>
          <p:spPr>
            <a:xfrm>
              <a:off x="147058" y="821094"/>
              <a:ext cx="7382747" cy="622748"/>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30" name="文本框 29"/>
            <p:cNvSpPr txBox="1"/>
            <p:nvPr/>
          </p:nvSpPr>
          <p:spPr>
            <a:xfrm>
              <a:off x="433220" y="547680"/>
              <a:ext cx="6872649"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25" name="矩形 24">
            <a:extLst>
              <a:ext uri="{FF2B5EF4-FFF2-40B4-BE49-F238E27FC236}">
                <a16:creationId xmlns:a16="http://schemas.microsoft.com/office/drawing/2014/main" xmlns="" id="{61F76BAA-42E9-406A-B701-AA32ADDFFB74}"/>
              </a:ext>
            </a:extLst>
          </p:cNvPr>
          <p:cNvSpPr/>
          <p:nvPr/>
        </p:nvSpPr>
        <p:spPr>
          <a:xfrm>
            <a:off x="924673" y="1222844"/>
            <a:ext cx="11267327" cy="523220"/>
          </a:xfrm>
          <a:prstGeom prst="rect">
            <a:avLst/>
          </a:prstGeom>
        </p:spPr>
        <p:txBody>
          <a:bodyPr wrap="square">
            <a:spAutoFit/>
          </a:bodyPr>
          <a:lstStyle/>
          <a:p>
            <a:r>
              <a:rPr lang="en-US" altLang="zh-CN" sz="2800" b="1" dirty="0">
                <a:solidFill>
                  <a:srgbClr val="FFC000"/>
                </a:solidFill>
              </a:rPr>
              <a:t>Exercise 3: Match the following two groups of words and phrases.</a:t>
            </a:r>
            <a:endParaRPr lang="zh-CN" altLang="en-US" dirty="0"/>
          </a:p>
        </p:txBody>
      </p:sp>
      <p:graphicFrame>
        <p:nvGraphicFramePr>
          <p:cNvPr id="2" name="表格 1">
            <a:extLst>
              <a:ext uri="{FF2B5EF4-FFF2-40B4-BE49-F238E27FC236}">
                <a16:creationId xmlns:a16="http://schemas.microsoft.com/office/drawing/2014/main" xmlns="" id="{1287DB19-CE21-4D11-89A2-E8B5A6F2D0E1}"/>
              </a:ext>
            </a:extLst>
          </p:cNvPr>
          <p:cNvGraphicFramePr>
            <a:graphicFrameLocks noGrp="1"/>
          </p:cNvGraphicFramePr>
          <p:nvPr>
            <p:extLst>
              <p:ext uri="{D42A27DB-BD31-4B8C-83A1-F6EECF244321}">
                <p14:modId xmlns:p14="http://schemas.microsoft.com/office/powerpoint/2010/main" val="578103513"/>
              </p:ext>
            </p:extLst>
          </p:nvPr>
        </p:nvGraphicFramePr>
        <p:xfrm>
          <a:off x="1158721" y="1934572"/>
          <a:ext cx="2037624" cy="4676040"/>
        </p:xfrm>
        <a:graphic>
          <a:graphicData uri="http://schemas.openxmlformats.org/drawingml/2006/table">
            <a:tbl>
              <a:tblPr firstRow="1" firstCol="1" bandRow="1">
                <a:tableStyleId>{5C22544A-7EE6-4342-B048-85BDC9FD1C3A}</a:tableStyleId>
              </a:tblPr>
              <a:tblGrid>
                <a:gridCol w="2037624">
                  <a:extLst>
                    <a:ext uri="{9D8B030D-6E8A-4147-A177-3AD203B41FA5}">
                      <a16:colId xmlns:a16="http://schemas.microsoft.com/office/drawing/2014/main" xmlns="" val="3309058995"/>
                    </a:ext>
                  </a:extLst>
                </a:gridCol>
              </a:tblGrid>
              <a:tr h="467604">
                <a:tc>
                  <a:txBody>
                    <a:bodyPr/>
                    <a:lstStyle/>
                    <a:p>
                      <a:pPr algn="l" fontAlgn="b"/>
                      <a:r>
                        <a:rPr lang="en-US" altLang="zh-CN" sz="2400" b="1" kern="1200" dirty="0">
                          <a:solidFill>
                            <a:schemeClr val="bg1"/>
                          </a:solidFill>
                          <a:latin typeface="Times New Roman" panose="02020603050405020304" pitchFamily="18" charset="0"/>
                          <a:ea typeface="+mn-ea"/>
                          <a:cs typeface="Times New Roman" panose="02020603050405020304" pitchFamily="18" charset="0"/>
                        </a:rPr>
                        <a:t>1.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低价</a:t>
                      </a:r>
                    </a:p>
                  </a:txBody>
                  <a:tcPr marL="7620" marR="7620" marT="762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43011862"/>
                  </a:ext>
                </a:extLst>
              </a:tr>
              <a:tr h="467604">
                <a:tc>
                  <a:txBody>
                    <a:bodyPr/>
                    <a:lstStyle/>
                    <a:p>
                      <a:pPr algn="l" fontAlgn="b"/>
                      <a:r>
                        <a:rPr lang="en-US" altLang="zh-CN" sz="2400" b="1" kern="1200">
                          <a:solidFill>
                            <a:schemeClr val="bg1"/>
                          </a:solidFill>
                          <a:latin typeface="Times New Roman" panose="02020603050405020304" pitchFamily="18" charset="0"/>
                          <a:ea typeface="+mn-ea"/>
                          <a:cs typeface="Times New Roman" panose="02020603050405020304" pitchFamily="18" charset="0"/>
                        </a:rPr>
                        <a:t>2. </a:t>
                      </a:r>
                      <a:r>
                        <a:rPr lang="zh-CN" altLang="en-US" sz="2400" b="1" kern="1200">
                          <a:solidFill>
                            <a:schemeClr val="bg1"/>
                          </a:solidFill>
                          <a:latin typeface="Times New Roman" panose="02020603050405020304" pitchFamily="18" charset="0"/>
                          <a:ea typeface="+mn-ea"/>
                          <a:cs typeface="Times New Roman" panose="02020603050405020304" pitchFamily="18" charset="0"/>
                        </a:rPr>
                        <a:t>报价</a:t>
                      </a:r>
                    </a:p>
                  </a:txBody>
                  <a:tcPr marL="7620" marR="7620" marT="762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94866926"/>
                  </a:ext>
                </a:extLst>
              </a:tr>
              <a:tr h="467604">
                <a:tc>
                  <a:txBody>
                    <a:bodyPr/>
                    <a:lstStyle/>
                    <a:p>
                      <a:pPr algn="l" fontAlgn="b"/>
                      <a:r>
                        <a:rPr lang="en-US" altLang="zh-CN" sz="2400" b="1" kern="1200" dirty="0">
                          <a:solidFill>
                            <a:schemeClr val="bg1"/>
                          </a:solidFill>
                          <a:latin typeface="Times New Roman" panose="02020603050405020304" pitchFamily="18" charset="0"/>
                          <a:ea typeface="+mn-ea"/>
                          <a:cs typeface="Times New Roman" panose="02020603050405020304" pitchFamily="18" charset="0"/>
                        </a:rPr>
                        <a:t>3.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服务</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6659209"/>
                  </a:ext>
                </a:extLst>
              </a:tr>
              <a:tr h="467604">
                <a:tc>
                  <a:txBody>
                    <a:bodyPr/>
                    <a:lstStyle/>
                    <a:p>
                      <a:pPr algn="l" fontAlgn="b"/>
                      <a:r>
                        <a:rPr lang="en-US" altLang="zh-CN" sz="2400" b="1" kern="1200">
                          <a:solidFill>
                            <a:schemeClr val="bg1"/>
                          </a:solidFill>
                          <a:latin typeface="Times New Roman" panose="02020603050405020304" pitchFamily="18" charset="0"/>
                          <a:ea typeface="+mn-ea"/>
                          <a:cs typeface="Times New Roman" panose="02020603050405020304" pitchFamily="18" charset="0"/>
                        </a:rPr>
                        <a:t>4. </a:t>
                      </a:r>
                      <a:r>
                        <a:rPr lang="zh-CN" altLang="en-US" sz="2400" b="1" kern="1200">
                          <a:solidFill>
                            <a:schemeClr val="bg1"/>
                          </a:solidFill>
                          <a:latin typeface="Times New Roman" panose="02020603050405020304" pitchFamily="18" charset="0"/>
                          <a:ea typeface="+mn-ea"/>
                          <a:cs typeface="Times New Roman" panose="02020603050405020304" pitchFamily="18" charset="0"/>
                        </a:rPr>
                        <a:t>广告</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12425083"/>
                  </a:ext>
                </a:extLst>
              </a:tr>
              <a:tr h="467604">
                <a:tc>
                  <a:txBody>
                    <a:bodyPr/>
                    <a:lstStyle/>
                    <a:p>
                      <a:pPr algn="l" fontAlgn="b"/>
                      <a:r>
                        <a:rPr lang="en-US" altLang="zh-CN" sz="2400" b="1" kern="1200" dirty="0">
                          <a:solidFill>
                            <a:schemeClr val="bg1"/>
                          </a:solidFill>
                          <a:latin typeface="Times New Roman" panose="02020603050405020304" pitchFamily="18" charset="0"/>
                          <a:ea typeface="+mn-ea"/>
                          <a:cs typeface="Times New Roman" panose="02020603050405020304" pitchFamily="18" charset="0"/>
                        </a:rPr>
                        <a:t>5.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旅游产品</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01351104"/>
                  </a:ext>
                </a:extLst>
              </a:tr>
              <a:tr h="467604">
                <a:tc>
                  <a:txBody>
                    <a:bodyPr/>
                    <a:lstStyle/>
                    <a:p>
                      <a:pPr algn="l" fontAlgn="b"/>
                      <a:r>
                        <a:rPr lang="en-US" altLang="zh-CN" sz="2400" b="1" kern="1200">
                          <a:solidFill>
                            <a:schemeClr val="bg1"/>
                          </a:solidFill>
                          <a:latin typeface="Times New Roman" panose="02020603050405020304" pitchFamily="18" charset="0"/>
                          <a:ea typeface="+mn-ea"/>
                          <a:cs typeface="Times New Roman" panose="02020603050405020304" pitchFamily="18" charset="0"/>
                        </a:rPr>
                        <a:t>6. </a:t>
                      </a:r>
                      <a:r>
                        <a:rPr lang="zh-CN" altLang="en-US" sz="2400" b="1" kern="1200">
                          <a:solidFill>
                            <a:schemeClr val="bg1"/>
                          </a:solidFill>
                          <a:latin typeface="Times New Roman" panose="02020603050405020304" pitchFamily="18" charset="0"/>
                          <a:ea typeface="+mn-ea"/>
                          <a:cs typeface="Times New Roman" panose="02020603050405020304" pitchFamily="18" charset="0"/>
                        </a:rPr>
                        <a:t>促销</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71608996"/>
                  </a:ext>
                </a:extLst>
              </a:tr>
              <a:tr h="467604">
                <a:tc>
                  <a:txBody>
                    <a:bodyPr/>
                    <a:lstStyle/>
                    <a:p>
                      <a:pPr algn="l" fontAlgn="b"/>
                      <a:r>
                        <a:rPr lang="en-US" altLang="zh-CN" sz="2400" b="1" kern="1200">
                          <a:solidFill>
                            <a:schemeClr val="bg1"/>
                          </a:solidFill>
                          <a:latin typeface="Times New Roman" panose="02020603050405020304" pitchFamily="18" charset="0"/>
                          <a:ea typeface="+mn-ea"/>
                          <a:cs typeface="Times New Roman" panose="02020603050405020304" pitchFamily="18" charset="0"/>
                        </a:rPr>
                        <a:t>7. </a:t>
                      </a:r>
                      <a:r>
                        <a:rPr lang="zh-CN" altLang="en-US" sz="2400" b="1" kern="1200">
                          <a:solidFill>
                            <a:schemeClr val="bg1"/>
                          </a:solidFill>
                          <a:latin typeface="Times New Roman" panose="02020603050405020304" pitchFamily="18" charset="0"/>
                          <a:ea typeface="+mn-ea"/>
                          <a:cs typeface="Times New Roman" panose="02020603050405020304" pitchFamily="18" charset="0"/>
                        </a:rPr>
                        <a:t>社交媒体</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5653872"/>
                  </a:ext>
                </a:extLst>
              </a:tr>
              <a:tr h="467604">
                <a:tc>
                  <a:txBody>
                    <a:bodyPr/>
                    <a:lstStyle/>
                    <a:p>
                      <a:pPr algn="l" fontAlgn="b"/>
                      <a:r>
                        <a:rPr lang="en-US" altLang="zh-CN" sz="2400" b="1" kern="1200">
                          <a:solidFill>
                            <a:schemeClr val="bg1"/>
                          </a:solidFill>
                          <a:latin typeface="Times New Roman" panose="02020603050405020304" pitchFamily="18" charset="0"/>
                          <a:ea typeface="+mn-ea"/>
                          <a:cs typeface="Times New Roman" panose="02020603050405020304" pitchFamily="18" charset="0"/>
                        </a:rPr>
                        <a:t>8. </a:t>
                      </a:r>
                      <a:r>
                        <a:rPr lang="zh-CN" altLang="en-US" sz="2400" b="1" kern="1200">
                          <a:solidFill>
                            <a:schemeClr val="bg1"/>
                          </a:solidFill>
                          <a:latin typeface="Times New Roman" panose="02020603050405020304" pitchFamily="18" charset="0"/>
                          <a:ea typeface="+mn-ea"/>
                          <a:cs typeface="Times New Roman" panose="02020603050405020304" pitchFamily="18" charset="0"/>
                        </a:rPr>
                        <a:t>计划</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942939"/>
                  </a:ext>
                </a:extLst>
              </a:tr>
              <a:tr h="467604">
                <a:tc>
                  <a:txBody>
                    <a:bodyPr/>
                    <a:lstStyle/>
                    <a:p>
                      <a:pPr algn="l" fontAlgn="b"/>
                      <a:r>
                        <a:rPr lang="en-US" altLang="zh-CN" sz="2400" b="1" kern="1200">
                          <a:solidFill>
                            <a:schemeClr val="bg1"/>
                          </a:solidFill>
                          <a:latin typeface="Times New Roman" panose="02020603050405020304" pitchFamily="18" charset="0"/>
                          <a:ea typeface="+mn-ea"/>
                          <a:cs typeface="Times New Roman" panose="02020603050405020304" pitchFamily="18" charset="0"/>
                        </a:rPr>
                        <a:t>9. </a:t>
                      </a:r>
                      <a:r>
                        <a:rPr lang="zh-CN" altLang="en-US" sz="2400" b="1" kern="1200">
                          <a:solidFill>
                            <a:schemeClr val="bg1"/>
                          </a:solidFill>
                          <a:latin typeface="Times New Roman" panose="02020603050405020304" pitchFamily="18" charset="0"/>
                          <a:ea typeface="+mn-ea"/>
                          <a:cs typeface="Times New Roman" panose="02020603050405020304" pitchFamily="18" charset="0"/>
                        </a:rPr>
                        <a:t>购买</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64237788"/>
                  </a:ext>
                </a:extLst>
              </a:tr>
              <a:tr h="467604">
                <a:tc>
                  <a:txBody>
                    <a:bodyPr/>
                    <a:lstStyle/>
                    <a:p>
                      <a:pPr algn="l" fontAlgn="b"/>
                      <a:r>
                        <a:rPr lang="en-US" altLang="zh-CN" sz="2400" b="1" kern="1200" dirty="0">
                          <a:solidFill>
                            <a:schemeClr val="bg1"/>
                          </a:solidFill>
                          <a:latin typeface="Times New Roman" panose="02020603050405020304" pitchFamily="18" charset="0"/>
                          <a:ea typeface="+mn-ea"/>
                          <a:cs typeface="Times New Roman" panose="02020603050405020304" pitchFamily="18" charset="0"/>
                        </a:rPr>
                        <a:t>10. </a:t>
                      </a:r>
                      <a:r>
                        <a:rPr lang="zh-CN" altLang="en-US" sz="2400" b="1" kern="1200" dirty="0">
                          <a:solidFill>
                            <a:schemeClr val="bg1"/>
                          </a:solidFill>
                          <a:latin typeface="Times New Roman" panose="02020603050405020304" pitchFamily="18" charset="0"/>
                          <a:ea typeface="+mn-ea"/>
                          <a:cs typeface="Times New Roman" panose="02020603050405020304" pitchFamily="18" charset="0"/>
                        </a:rPr>
                        <a:t>营销</a:t>
                      </a:r>
                    </a:p>
                  </a:txBody>
                  <a:tcPr marL="7620" marR="7620" marT="76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9669759"/>
                  </a:ext>
                </a:extLst>
              </a:tr>
            </a:tbl>
          </a:graphicData>
        </a:graphic>
      </p:graphicFrame>
      <p:graphicFrame>
        <p:nvGraphicFramePr>
          <p:cNvPr id="3" name="表格 2">
            <a:extLst>
              <a:ext uri="{FF2B5EF4-FFF2-40B4-BE49-F238E27FC236}">
                <a16:creationId xmlns:a16="http://schemas.microsoft.com/office/drawing/2014/main" xmlns="" id="{6FC5C628-1ABF-4BA9-A6C0-AA08318A1BBB}"/>
              </a:ext>
            </a:extLst>
          </p:cNvPr>
          <p:cNvGraphicFramePr>
            <a:graphicFrameLocks noGrp="1"/>
          </p:cNvGraphicFramePr>
          <p:nvPr>
            <p:extLst>
              <p:ext uri="{D42A27DB-BD31-4B8C-83A1-F6EECF244321}">
                <p14:modId xmlns:p14="http://schemas.microsoft.com/office/powerpoint/2010/main" val="1200854047"/>
              </p:ext>
            </p:extLst>
          </p:nvPr>
        </p:nvGraphicFramePr>
        <p:xfrm>
          <a:off x="8014970" y="1926806"/>
          <a:ext cx="4177030" cy="4738200"/>
        </p:xfrm>
        <a:graphic>
          <a:graphicData uri="http://schemas.openxmlformats.org/drawingml/2006/table">
            <a:tbl>
              <a:tblPr firstRow="1" firstCol="1" bandRow="1">
                <a:tableStyleId>{5C22544A-7EE6-4342-B048-85BDC9FD1C3A}</a:tableStyleId>
              </a:tblPr>
              <a:tblGrid>
                <a:gridCol w="4177030">
                  <a:extLst>
                    <a:ext uri="{9D8B030D-6E8A-4147-A177-3AD203B41FA5}">
                      <a16:colId xmlns:a16="http://schemas.microsoft.com/office/drawing/2014/main" xmlns="" val="3926250215"/>
                    </a:ext>
                  </a:extLst>
                </a:gridCol>
              </a:tblGrid>
              <a:tr h="473820">
                <a:tc>
                  <a:txBody>
                    <a:bodyPr/>
                    <a:lstStyle/>
                    <a:p>
                      <a:pPr marL="13970">
                        <a:lnSpc>
                          <a:spcPct val="107000"/>
                        </a:lnSpc>
                        <a:spcAft>
                          <a:spcPts val="0"/>
                        </a:spcAft>
                      </a:pPr>
                      <a:r>
                        <a:rPr lang="en-US" sz="2400" b="1" kern="1200">
                          <a:solidFill>
                            <a:schemeClr val="bg1"/>
                          </a:solidFill>
                          <a:latin typeface="Times New Roman" panose="02020603050405020304" pitchFamily="18" charset="0"/>
                          <a:ea typeface="+mn-ea"/>
                          <a:cs typeface="Times New Roman" panose="02020603050405020304" pitchFamily="18" charset="0"/>
                        </a:rPr>
                        <a:t>a. marketing  </a:t>
                      </a:r>
                      <a:endParaRPr lang="zh-CN" altLang="en-US" sz="2400" b="1" kern="1200">
                        <a:solidFill>
                          <a:schemeClr val="bg1"/>
                        </a:solidFill>
                        <a:latin typeface="Times New Roman" panose="02020603050405020304" pitchFamily="18" charset="0"/>
                        <a:ea typeface="+mn-ea"/>
                        <a:cs typeface="Times New Roman" panose="02020603050405020304" pitchFamily="18"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17299039"/>
                  </a:ext>
                </a:extLst>
              </a:tr>
              <a:tr h="473820">
                <a:tc>
                  <a:txBody>
                    <a:bodyPr/>
                    <a:lstStyle/>
                    <a:p>
                      <a:pPr marL="5715">
                        <a:lnSpc>
                          <a:spcPct val="107000"/>
                        </a:lnSpc>
                        <a:spcAft>
                          <a:spcPts val="0"/>
                        </a:spcAft>
                      </a:pPr>
                      <a:r>
                        <a:rPr lang="en-US" sz="2400" b="1" kern="1200">
                          <a:solidFill>
                            <a:schemeClr val="bg1"/>
                          </a:solidFill>
                          <a:latin typeface="Times New Roman" panose="02020603050405020304" pitchFamily="18" charset="0"/>
                          <a:ea typeface="+mn-ea"/>
                          <a:cs typeface="Times New Roman" panose="02020603050405020304" pitchFamily="18" charset="0"/>
                        </a:rPr>
                        <a:t>b. plan </a:t>
                      </a:r>
                      <a:endParaRPr lang="zh-CN" altLang="en-US" sz="2400" b="1" kern="1200">
                        <a:solidFill>
                          <a:schemeClr val="bg1"/>
                        </a:solidFill>
                        <a:latin typeface="Times New Roman" panose="02020603050405020304" pitchFamily="18" charset="0"/>
                        <a:ea typeface="+mn-ea"/>
                        <a:cs typeface="Times New Roman" panose="02020603050405020304" pitchFamily="18"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72456290"/>
                  </a:ext>
                </a:extLst>
              </a:tr>
              <a:tr h="473820">
                <a:tc>
                  <a:txBody>
                    <a:bodyPr/>
                    <a:lstStyle/>
                    <a:p>
                      <a:pPr marL="14605">
                        <a:lnSpc>
                          <a:spcPct val="107000"/>
                        </a:lnSpc>
                        <a:spcAft>
                          <a:spcPts val="0"/>
                        </a:spcAft>
                      </a:pPr>
                      <a:r>
                        <a:rPr lang="en-US" sz="2400" b="1" kern="1200">
                          <a:solidFill>
                            <a:schemeClr val="bg1"/>
                          </a:solidFill>
                          <a:latin typeface="Times New Roman" panose="02020603050405020304" pitchFamily="18" charset="0"/>
                          <a:ea typeface="+mn-ea"/>
                          <a:cs typeface="Times New Roman" panose="02020603050405020304" pitchFamily="18" charset="0"/>
                        </a:rPr>
                        <a:t>c. purchase </a:t>
                      </a:r>
                      <a:endParaRPr lang="zh-CN" altLang="en-US" sz="2400" b="1" kern="1200">
                        <a:solidFill>
                          <a:schemeClr val="bg1"/>
                        </a:solidFill>
                        <a:latin typeface="Times New Roman" panose="02020603050405020304" pitchFamily="18" charset="0"/>
                        <a:ea typeface="+mn-ea"/>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6764382"/>
                  </a:ext>
                </a:extLst>
              </a:tr>
              <a:tr h="473820">
                <a:tc>
                  <a:txBody>
                    <a:bodyPr/>
                    <a:lstStyle/>
                    <a:p>
                      <a:pPr marL="1905">
                        <a:lnSpc>
                          <a:spcPct val="107000"/>
                        </a:lnSpc>
                        <a:spcAft>
                          <a:spcPts val="0"/>
                        </a:spcAft>
                      </a:pPr>
                      <a:r>
                        <a:rPr lang="en-US" sz="2400" b="1" kern="1200">
                          <a:solidFill>
                            <a:schemeClr val="bg1"/>
                          </a:solidFill>
                          <a:latin typeface="Times New Roman" panose="02020603050405020304" pitchFamily="18" charset="0"/>
                          <a:ea typeface="+mn-ea"/>
                          <a:cs typeface="Times New Roman" panose="02020603050405020304" pitchFamily="18" charset="0"/>
                        </a:rPr>
                        <a:t>d. promotion </a:t>
                      </a:r>
                      <a:endParaRPr lang="zh-CN" altLang="en-US" sz="2400" b="1" kern="1200">
                        <a:solidFill>
                          <a:schemeClr val="bg1"/>
                        </a:solidFill>
                        <a:latin typeface="Times New Roman" panose="02020603050405020304" pitchFamily="18" charset="0"/>
                        <a:ea typeface="+mn-ea"/>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62370349"/>
                  </a:ext>
                </a:extLst>
              </a:tr>
              <a:tr h="473820">
                <a:tc>
                  <a:txBody>
                    <a:bodyPr/>
                    <a:lstStyle/>
                    <a:p>
                      <a:pPr marL="14605">
                        <a:lnSpc>
                          <a:spcPct val="107000"/>
                        </a:lnSpc>
                        <a:spcAft>
                          <a:spcPts val="0"/>
                        </a:spcAft>
                      </a:pPr>
                      <a:r>
                        <a:rPr lang="en-US" sz="2400" b="1" kern="1200">
                          <a:solidFill>
                            <a:schemeClr val="bg1"/>
                          </a:solidFill>
                          <a:latin typeface="Times New Roman" panose="02020603050405020304" pitchFamily="18" charset="0"/>
                          <a:ea typeface="+mn-ea"/>
                          <a:cs typeface="Times New Roman" panose="02020603050405020304" pitchFamily="18" charset="0"/>
                        </a:rPr>
                        <a:t>e. low price </a:t>
                      </a:r>
                      <a:endParaRPr lang="zh-CN" altLang="en-US" sz="2400" b="1" kern="1200">
                        <a:solidFill>
                          <a:schemeClr val="bg1"/>
                        </a:solidFill>
                        <a:latin typeface="Times New Roman" panose="02020603050405020304" pitchFamily="18" charset="0"/>
                        <a:ea typeface="+mn-ea"/>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060674624"/>
                  </a:ext>
                </a:extLst>
              </a:tr>
              <a:tr h="473820">
                <a:tc>
                  <a:txBody>
                    <a:bodyPr/>
                    <a:lstStyle/>
                    <a:p>
                      <a:pPr marL="34925">
                        <a:lnSpc>
                          <a:spcPct val="107000"/>
                        </a:lnSpc>
                        <a:spcAft>
                          <a:spcPts val="0"/>
                        </a:spcAft>
                      </a:pPr>
                      <a:r>
                        <a:rPr lang="en-US" sz="2400" b="1" kern="1200">
                          <a:solidFill>
                            <a:schemeClr val="bg1"/>
                          </a:solidFill>
                          <a:latin typeface="Times New Roman" panose="02020603050405020304" pitchFamily="18" charset="0"/>
                          <a:ea typeface="+mn-ea"/>
                          <a:cs typeface="Times New Roman" panose="02020603050405020304" pitchFamily="18" charset="0"/>
                        </a:rPr>
                        <a:t>f. social media </a:t>
                      </a:r>
                      <a:endParaRPr lang="zh-CN" altLang="en-US" sz="2400" b="1" kern="1200">
                        <a:solidFill>
                          <a:schemeClr val="bg1"/>
                        </a:solidFill>
                        <a:latin typeface="Times New Roman" panose="02020603050405020304" pitchFamily="18" charset="0"/>
                        <a:ea typeface="+mn-ea"/>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95075442"/>
                  </a:ext>
                </a:extLst>
              </a:tr>
              <a:tr h="473820">
                <a:tc>
                  <a:txBody>
                    <a:bodyPr/>
                    <a:lstStyle/>
                    <a:p>
                      <a:pPr marL="14605" algn="just">
                        <a:lnSpc>
                          <a:spcPct val="107000"/>
                        </a:lnSpc>
                        <a:spcAft>
                          <a:spcPts val="0"/>
                        </a:spcAft>
                      </a:pPr>
                      <a:r>
                        <a:rPr lang="en-US" sz="2400" b="1" kern="1200">
                          <a:solidFill>
                            <a:schemeClr val="bg1"/>
                          </a:solidFill>
                          <a:latin typeface="Times New Roman" panose="02020603050405020304" pitchFamily="18" charset="0"/>
                          <a:ea typeface="+mn-ea"/>
                          <a:cs typeface="Times New Roman" panose="02020603050405020304" pitchFamily="18" charset="0"/>
                        </a:rPr>
                        <a:t>g. travel product </a:t>
                      </a:r>
                      <a:endParaRPr lang="zh-CN" altLang="en-US" sz="2400" b="1" kern="1200">
                        <a:solidFill>
                          <a:schemeClr val="bg1"/>
                        </a:solidFill>
                        <a:latin typeface="Times New Roman" panose="02020603050405020304" pitchFamily="18" charset="0"/>
                        <a:ea typeface="+mn-ea"/>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96533385"/>
                  </a:ext>
                </a:extLst>
              </a:tr>
              <a:tr h="473820">
                <a:tc>
                  <a:txBody>
                    <a:bodyPr/>
                    <a:lstStyle/>
                    <a:p>
                      <a:pPr algn="just">
                        <a:lnSpc>
                          <a:spcPct val="107000"/>
                        </a:lnSpc>
                        <a:spcAft>
                          <a:spcPts val="0"/>
                        </a:spcAft>
                      </a:pPr>
                      <a:r>
                        <a:rPr lang="en-US" sz="2400" b="1" kern="1200">
                          <a:solidFill>
                            <a:schemeClr val="bg1"/>
                          </a:solidFill>
                          <a:latin typeface="Times New Roman" panose="02020603050405020304" pitchFamily="18" charset="0"/>
                          <a:ea typeface="+mn-ea"/>
                          <a:cs typeface="Times New Roman" panose="02020603050405020304" pitchFamily="18" charset="0"/>
                        </a:rPr>
                        <a:t>h. advertisement </a:t>
                      </a:r>
                      <a:endParaRPr lang="zh-CN" altLang="en-US" sz="2400" b="1" kern="1200">
                        <a:solidFill>
                          <a:schemeClr val="bg1"/>
                        </a:solidFill>
                        <a:latin typeface="Times New Roman" panose="02020603050405020304" pitchFamily="18" charset="0"/>
                        <a:ea typeface="+mn-ea"/>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24718495"/>
                  </a:ext>
                </a:extLst>
              </a:tr>
              <a:tr h="473820">
                <a:tc>
                  <a:txBody>
                    <a:bodyPr/>
                    <a:lstStyle/>
                    <a:p>
                      <a:pPr marL="36830">
                        <a:lnSpc>
                          <a:spcPct val="107000"/>
                        </a:lnSpc>
                        <a:spcAft>
                          <a:spcPts val="0"/>
                        </a:spcAft>
                      </a:pPr>
                      <a:r>
                        <a:rPr lang="en-US" sz="2400" b="1" kern="1200">
                          <a:solidFill>
                            <a:schemeClr val="bg1"/>
                          </a:solidFill>
                          <a:latin typeface="Times New Roman" panose="02020603050405020304" pitchFamily="18" charset="0"/>
                          <a:ea typeface="+mn-ea"/>
                          <a:cs typeface="Times New Roman" panose="02020603050405020304" pitchFamily="18" charset="0"/>
                        </a:rPr>
                        <a:t>i. offer </a:t>
                      </a:r>
                      <a:endParaRPr lang="zh-CN" altLang="en-US" sz="2400" b="1" kern="1200">
                        <a:solidFill>
                          <a:schemeClr val="bg1"/>
                        </a:solidFill>
                        <a:latin typeface="Times New Roman" panose="02020603050405020304" pitchFamily="18" charset="0"/>
                        <a:ea typeface="+mn-ea"/>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95531979"/>
                  </a:ext>
                </a:extLst>
              </a:tr>
              <a:tr h="473820">
                <a:tc>
                  <a:txBody>
                    <a:bodyPr/>
                    <a:lstStyle/>
                    <a:p>
                      <a:pPr marL="41910">
                        <a:lnSpc>
                          <a:spcPct val="107000"/>
                        </a:lnSpc>
                        <a:spcAft>
                          <a:spcPts val="0"/>
                        </a:spcAft>
                      </a:pPr>
                      <a:r>
                        <a:rPr lang="en-US" sz="2400" b="1" kern="1200" dirty="0">
                          <a:solidFill>
                            <a:schemeClr val="bg1"/>
                          </a:solidFill>
                          <a:latin typeface="Times New Roman" panose="02020603050405020304" pitchFamily="18" charset="0"/>
                          <a:ea typeface="+mn-ea"/>
                          <a:cs typeface="Times New Roman" panose="02020603050405020304" pitchFamily="18" charset="0"/>
                        </a:rPr>
                        <a:t>j. service </a:t>
                      </a:r>
                      <a:endParaRPr lang="zh-CN" altLang="en-US" sz="2400" b="1" kern="1200" dirty="0">
                        <a:solidFill>
                          <a:schemeClr val="bg1"/>
                        </a:solidFill>
                        <a:latin typeface="Times New Roman" panose="02020603050405020304" pitchFamily="18" charset="0"/>
                        <a:ea typeface="+mn-ea"/>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13214937"/>
                  </a:ext>
                </a:extLst>
              </a:tr>
            </a:tbl>
          </a:graphicData>
        </a:graphic>
      </p:graphicFrame>
      <p:cxnSp>
        <p:nvCxnSpPr>
          <p:cNvPr id="34" name="直接箭头连接符 33">
            <a:extLst>
              <a:ext uri="{FF2B5EF4-FFF2-40B4-BE49-F238E27FC236}">
                <a16:creationId xmlns:a16="http://schemas.microsoft.com/office/drawing/2014/main" xmlns="" id="{FF68B162-287F-4848-87C9-58403CCDBE0C}"/>
              </a:ext>
            </a:extLst>
          </p:cNvPr>
          <p:cNvCxnSpPr>
            <a:cxnSpLocks/>
          </p:cNvCxnSpPr>
          <p:nvPr/>
        </p:nvCxnSpPr>
        <p:spPr>
          <a:xfrm flipV="1">
            <a:off x="3105875" y="3553376"/>
            <a:ext cx="4909095" cy="92923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5" name="直接箭头连接符 34">
            <a:extLst>
              <a:ext uri="{FF2B5EF4-FFF2-40B4-BE49-F238E27FC236}">
                <a16:creationId xmlns:a16="http://schemas.microsoft.com/office/drawing/2014/main" xmlns="" id="{85B53D2C-FD84-419C-8BFB-66107BC9543E}"/>
              </a:ext>
            </a:extLst>
          </p:cNvPr>
          <p:cNvCxnSpPr>
            <a:cxnSpLocks/>
          </p:cNvCxnSpPr>
          <p:nvPr/>
        </p:nvCxnSpPr>
        <p:spPr>
          <a:xfrm flipV="1">
            <a:off x="3076565" y="3054396"/>
            <a:ext cx="4938405" cy="278309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6" name="直接箭头连接符 35">
            <a:extLst>
              <a:ext uri="{FF2B5EF4-FFF2-40B4-BE49-F238E27FC236}">
                <a16:creationId xmlns:a16="http://schemas.microsoft.com/office/drawing/2014/main" xmlns="" id="{B2961BE0-33E8-41BE-BA85-E9B305C8BAB3}"/>
              </a:ext>
            </a:extLst>
          </p:cNvPr>
          <p:cNvCxnSpPr>
            <a:cxnSpLocks/>
          </p:cNvCxnSpPr>
          <p:nvPr/>
        </p:nvCxnSpPr>
        <p:spPr>
          <a:xfrm flipV="1">
            <a:off x="3105875" y="4482608"/>
            <a:ext cx="4909095" cy="43030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7" name="直接箭头连接符 36">
            <a:extLst>
              <a:ext uri="{FF2B5EF4-FFF2-40B4-BE49-F238E27FC236}">
                <a16:creationId xmlns:a16="http://schemas.microsoft.com/office/drawing/2014/main" xmlns="" id="{36620C59-8923-47D1-B6C7-398C9656F537}"/>
              </a:ext>
            </a:extLst>
          </p:cNvPr>
          <p:cNvCxnSpPr>
            <a:cxnSpLocks/>
          </p:cNvCxnSpPr>
          <p:nvPr/>
        </p:nvCxnSpPr>
        <p:spPr>
          <a:xfrm flipV="1">
            <a:off x="3076565" y="2593393"/>
            <a:ext cx="4938405" cy="28185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8" name="直接箭头连接符 37">
            <a:extLst>
              <a:ext uri="{FF2B5EF4-FFF2-40B4-BE49-F238E27FC236}">
                <a16:creationId xmlns:a16="http://schemas.microsoft.com/office/drawing/2014/main" xmlns="" id="{83773970-F904-47DC-8A4A-035CEA898021}"/>
              </a:ext>
            </a:extLst>
          </p:cNvPr>
          <p:cNvCxnSpPr>
            <a:cxnSpLocks/>
          </p:cNvCxnSpPr>
          <p:nvPr/>
        </p:nvCxnSpPr>
        <p:spPr>
          <a:xfrm flipV="1">
            <a:off x="3105875" y="2074509"/>
            <a:ext cx="4909095" cy="430102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8" name="图片 6">
            <a:hlinkClick r:id="rId2" action="ppaction://hlinksldjump"/>
            <a:extLst>
              <a:ext uri="{FF2B5EF4-FFF2-40B4-BE49-F238E27FC236}">
                <a16:creationId xmlns:a16="http://schemas.microsoft.com/office/drawing/2014/main" xmlns="" id="{2042143D-8223-4EA9-BED1-5D4297D073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8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870448"/>
            <a:ext cx="10122171" cy="954107"/>
          </a:xfrm>
          <a:prstGeom prst="rect">
            <a:avLst/>
          </a:prstGeom>
        </p:spPr>
        <p:txBody>
          <a:bodyPr wrap="square">
            <a:spAutoFit/>
          </a:bodyPr>
          <a:lstStyle/>
          <a:p>
            <a:pPr lvl="0"/>
            <a:r>
              <a:rPr lang="en-US" altLang="zh-CN" sz="2800" b="1" dirty="0">
                <a:solidFill>
                  <a:srgbClr val="FFC000"/>
                </a:solidFill>
              </a:rPr>
              <a:t>Exercise 4: Fill in the blanks to complete each sentence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969161" y="2280352"/>
            <a:ext cx="10634517" cy="3046988"/>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1. Travel marketing must reach a _______wide of people.</a:t>
            </a:r>
          </a:p>
          <a:p>
            <a:r>
              <a:rPr lang="en-US" altLang="zh-CN" sz="2400" dirty="0">
                <a:solidFill>
                  <a:schemeClr val="bg1"/>
                </a:solidFill>
                <a:latin typeface="Times New Roman" panose="02020603050405020304" pitchFamily="18" charset="0"/>
                <a:cs typeface="Times New Roman" panose="02020603050405020304" pitchFamily="18" charset="0"/>
              </a:rPr>
              <a:t>2. Consumers are able to plan and purchase more of their travel services without the help of a _______.</a:t>
            </a:r>
          </a:p>
          <a:p>
            <a:r>
              <a:rPr lang="en-US" altLang="zh-CN" sz="2400" dirty="0">
                <a:solidFill>
                  <a:schemeClr val="bg1"/>
                </a:solidFill>
                <a:latin typeface="Times New Roman" panose="02020603050405020304" pitchFamily="18" charset="0"/>
                <a:cs typeface="Times New Roman" panose="02020603050405020304" pitchFamily="18" charset="0"/>
              </a:rPr>
              <a:t>3. Social media is one of the most _______tools in a travel marketing and promotion.</a:t>
            </a:r>
          </a:p>
          <a:p>
            <a:r>
              <a:rPr lang="en-US" altLang="zh-CN" sz="2400" dirty="0">
                <a:solidFill>
                  <a:schemeClr val="bg1"/>
                </a:solidFill>
                <a:latin typeface="Times New Roman" panose="02020603050405020304" pitchFamily="18" charset="0"/>
                <a:cs typeface="Times New Roman" panose="02020603050405020304" pitchFamily="18" charset="0"/>
              </a:rPr>
              <a:t>4. If your travel company can _______ low prices, focus on them in your marketing materials.</a:t>
            </a:r>
          </a:p>
          <a:p>
            <a:r>
              <a:rPr lang="en-US" altLang="zh-CN" sz="2400" dirty="0">
                <a:solidFill>
                  <a:schemeClr val="bg1"/>
                </a:solidFill>
                <a:latin typeface="Times New Roman" panose="02020603050405020304" pitchFamily="18" charset="0"/>
                <a:cs typeface="Times New Roman" panose="02020603050405020304" pitchFamily="18" charset="0"/>
              </a:rPr>
              <a:t>5. If your travel company has a _______, be sure to create an area for visitors to sign up for your travel deals.</a:t>
            </a:r>
          </a:p>
        </p:txBody>
      </p:sp>
      <p:sp>
        <p:nvSpPr>
          <p:cNvPr id="10" name="矩形 9">
            <a:extLst>
              <a:ext uri="{FF2B5EF4-FFF2-40B4-BE49-F238E27FC236}">
                <a16:creationId xmlns:a16="http://schemas.microsoft.com/office/drawing/2014/main" xmlns="" id="{94D9653F-1C42-4A9C-9A44-62E17C81DE6D}"/>
              </a:ext>
            </a:extLst>
          </p:cNvPr>
          <p:cNvSpPr/>
          <p:nvPr/>
        </p:nvSpPr>
        <p:spPr>
          <a:xfrm>
            <a:off x="5419994" y="2308571"/>
            <a:ext cx="697627"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range</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xmlns="" id="{5D957E99-AB50-403A-8CCD-7B6831E82366}"/>
              </a:ext>
            </a:extLst>
          </p:cNvPr>
          <p:cNvSpPr/>
          <p:nvPr/>
        </p:nvSpPr>
        <p:spPr>
          <a:xfrm>
            <a:off x="2091193" y="3052434"/>
            <a:ext cx="1268296"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travel agent</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xmlns="" id="{C2B4A358-EA5D-4413-A1C3-B3BD82CA43F1}"/>
              </a:ext>
            </a:extLst>
          </p:cNvPr>
          <p:cNvSpPr/>
          <p:nvPr/>
        </p:nvSpPr>
        <p:spPr>
          <a:xfrm>
            <a:off x="5329066" y="3409267"/>
            <a:ext cx="1233030"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powerful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xmlns="" id="{1E7CB326-AF5F-41EC-A8E4-4274608CF40E}"/>
              </a:ext>
            </a:extLst>
          </p:cNvPr>
          <p:cNvSpPr/>
          <p:nvPr/>
        </p:nvSpPr>
        <p:spPr>
          <a:xfrm>
            <a:off x="4869495" y="3778599"/>
            <a:ext cx="1100998" cy="369332"/>
          </a:xfrm>
          <a:prstGeom prst="rect">
            <a:avLst/>
          </a:prstGeom>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offer </a:t>
            </a:r>
            <a:endParaRPr lang="zh-CN" altLang="zh-CN" dirty="0">
              <a:solidFill>
                <a:srgbClr val="C0000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xmlns="" id="{E7C17DC6-74B0-49CB-90A5-0C415D5FD0AF}"/>
              </a:ext>
            </a:extLst>
          </p:cNvPr>
          <p:cNvSpPr/>
          <p:nvPr/>
        </p:nvSpPr>
        <p:spPr>
          <a:xfrm>
            <a:off x="4996945" y="4509963"/>
            <a:ext cx="947695" cy="369332"/>
          </a:xfrm>
          <a:prstGeom prst="rect">
            <a:avLst/>
          </a:prstGeom>
        </p:spPr>
        <p:txBody>
          <a:bodyPr wrap="none">
            <a:spAutoFit/>
          </a:bodyPr>
          <a:lstStyle/>
          <a:p>
            <a:pPr lvl="0"/>
            <a:r>
              <a:rPr lang="en-US" altLang="zh-CN" dirty="0">
                <a:solidFill>
                  <a:srgbClr val="C00000"/>
                </a:solidFill>
                <a:latin typeface="Times New Roman" panose="02020603050405020304" pitchFamily="18" charset="0"/>
                <a:cs typeface="Times New Roman" panose="02020603050405020304" pitchFamily="18" charset="0"/>
              </a:rPr>
              <a:t>website </a:t>
            </a:r>
            <a:endParaRPr lang="zh-CN" altLang="zh-CN" dirty="0">
              <a:solidFill>
                <a:srgbClr val="C00000"/>
              </a:solidFill>
              <a:latin typeface="Times New Roman" panose="02020603050405020304" pitchFamily="18" charset="0"/>
              <a:cs typeface="Times New Roman" panose="02020603050405020304" pitchFamily="18" charset="0"/>
            </a:endParaRPr>
          </a:p>
        </p:txBody>
      </p:sp>
      <p:pic>
        <p:nvPicPr>
          <p:cNvPr id="16" name="图片 6">
            <a:hlinkClick r:id="rId2" action="ppaction://hlinksldjump"/>
            <a:extLst>
              <a:ext uri="{FF2B5EF4-FFF2-40B4-BE49-F238E27FC236}">
                <a16:creationId xmlns:a16="http://schemas.microsoft.com/office/drawing/2014/main" xmlns="" id="{F3F2B0BC-9396-43CD-B36F-A47E11C7F6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798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0" grpId="0"/>
      <p:bldP spid="12" grpId="0"/>
      <p:bldP spid="13" grpId="0"/>
      <p:bldP spid="14" grpId="0"/>
      <p:bldP spid="1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52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032" y="1379098"/>
            <a:ext cx="1629701" cy="674293"/>
            <a:chOff x="297174" y="1735048"/>
            <a:chExt cx="7137156" cy="859601"/>
          </a:xfrm>
        </p:grpSpPr>
        <p:sp>
          <p:nvSpPr>
            <p:cNvPr id="25" name="圆角矩形 24"/>
            <p:cNvSpPr/>
            <p:nvPr/>
          </p:nvSpPr>
          <p:spPr>
            <a:xfrm>
              <a:off x="297174" y="2006670"/>
              <a:ext cx="7137156" cy="587979"/>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26" name="文本框 25"/>
            <p:cNvSpPr txBox="1"/>
            <p:nvPr/>
          </p:nvSpPr>
          <p:spPr>
            <a:xfrm>
              <a:off x="653138" y="1735048"/>
              <a:ext cx="6336238" cy="461665"/>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Passage</a:t>
              </a:r>
            </a:p>
          </p:txBody>
        </p:sp>
      </p:grpSp>
      <p:sp>
        <p:nvSpPr>
          <p:cNvPr id="2" name="矩形 1"/>
          <p:cNvSpPr/>
          <p:nvPr/>
        </p:nvSpPr>
        <p:spPr>
          <a:xfrm>
            <a:off x="672806" y="3087010"/>
            <a:ext cx="11149288" cy="3046988"/>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While booking flights or hotels online is common in Western countries, but it’s not a popular way of doing things in China. But, as our reporter Zhang Ni finds out, the situation is changing. </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The summer travel season has not arrived, but Zhao Yun’s team are already busy designing their travel products. Zhao Yun, Travel Products Department of Ctrip.com, said “We have made lists of hotels and restaurants in our travel packages, and put them online. People can also see the whole trip clearly and they can also compare the prices.” </a:t>
            </a:r>
            <a:r>
              <a:rPr lang="en-US" altLang="zh-CN" sz="2400" dirty="0" err="1">
                <a:solidFill>
                  <a:schemeClr val="bg1"/>
                </a:solidFill>
                <a:latin typeface="Times New Roman" panose="02020603050405020304" pitchFamily="18" charset="0"/>
                <a:cs typeface="Times New Roman" panose="02020603050405020304" pitchFamily="18" charset="0"/>
              </a:rPr>
              <a:t>Ctrip</a:t>
            </a:r>
            <a:r>
              <a:rPr lang="en-US" altLang="zh-CN" sz="2400" dirty="0">
                <a:solidFill>
                  <a:schemeClr val="bg1"/>
                </a:solidFill>
                <a:latin typeface="Times New Roman" panose="02020603050405020304" pitchFamily="18" charset="0"/>
                <a:cs typeface="Times New Roman" panose="02020603050405020304" pitchFamily="18" charset="0"/>
              </a:rPr>
              <a:t>. com is one of the biggest Chinese online travel agency. It represents almost half of the</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96517" y="2047200"/>
            <a:ext cx="10773096" cy="584775"/>
          </a:xfrm>
          <a:prstGeom prst="rect">
            <a:avLst/>
          </a:prstGeom>
        </p:spPr>
        <p:txBody>
          <a:bodyPr wrap="square">
            <a:spAutoFit/>
          </a:bodyPr>
          <a:lstStyle/>
          <a:p>
            <a:pPr algn="ctr"/>
            <a:r>
              <a:rPr lang="en-US" altLang="zh-CN" sz="3200" b="1" dirty="0">
                <a:solidFill>
                  <a:srgbClr val="FFC000"/>
                </a:solidFill>
              </a:rPr>
              <a:t>Online Travel Service Booming</a:t>
            </a:r>
            <a:endParaRPr lang="zh-CN" altLang="en-US" sz="2000" dirty="0"/>
          </a:p>
        </p:txBody>
      </p:sp>
      <p:sp>
        <p:nvSpPr>
          <p:cNvPr id="8" name="矩形 7">
            <a:extLst>
              <a:ext uri="{FF2B5EF4-FFF2-40B4-BE49-F238E27FC236}">
                <a16:creationId xmlns:a16="http://schemas.microsoft.com/office/drawing/2014/main" xmlns="" id="{0D6D01EC-08EE-43E6-BB91-164026CD5D55}"/>
              </a:ext>
            </a:extLst>
          </p:cNvPr>
          <p:cNvSpPr/>
          <p:nvPr/>
        </p:nvSpPr>
        <p:spPr>
          <a:xfrm>
            <a:off x="470032" y="459407"/>
            <a:ext cx="10999324" cy="1077218"/>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III    Extensive Reading: Online Travel Service Booming</a:t>
            </a:r>
          </a:p>
        </p:txBody>
      </p:sp>
      <p:pic>
        <p:nvPicPr>
          <p:cNvPr id="9" name="图片 6">
            <a:hlinkClick r:id="rId2" action="ppaction://hlinksldjump"/>
            <a:extLst>
              <a:ext uri="{FF2B5EF4-FFF2-40B4-BE49-F238E27FC236}">
                <a16:creationId xmlns:a16="http://schemas.microsoft.com/office/drawing/2014/main" xmlns="" id="{093CA8FB-07EC-4C08-9BEC-3DA0CA991B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04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636" y="889491"/>
            <a:ext cx="11078927" cy="5262979"/>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market share of online booking in China. Even though, the online portion of travel booking in China is only 10%, while in Western countries that is over 60%. Ding </a:t>
            </a:r>
            <a:r>
              <a:rPr lang="en-US" altLang="zh-CN" sz="2400" dirty="0" err="1">
                <a:solidFill>
                  <a:schemeClr val="bg1"/>
                </a:solidFill>
                <a:latin typeface="Times New Roman" panose="02020603050405020304" pitchFamily="18" charset="0"/>
                <a:cs typeface="Times New Roman" panose="02020603050405020304" pitchFamily="18" charset="0"/>
              </a:rPr>
              <a:t>Xiaoliang</a:t>
            </a:r>
            <a:r>
              <a:rPr lang="en-US" altLang="zh-CN" sz="2400" dirty="0">
                <a:solidFill>
                  <a:schemeClr val="bg1"/>
                </a:solidFill>
                <a:latin typeface="Times New Roman" panose="02020603050405020304" pitchFamily="18" charset="0"/>
                <a:cs typeface="Times New Roman" panose="02020603050405020304" pitchFamily="18" charset="0"/>
              </a:rPr>
              <a:t>, Vice President of Ctrip.com said “Currently, the majority of business trip are booked through the Internet. But most of the leisure travel or individual travel are still made offline. So how to develop leisure market and individual travel market is the common issue for all the online travel agents in China.” They are working on it by offering discounts and maximum of choices. And it seemed most of the travel services are welcomed by travelers.</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China’s online travel market volume has rapidly grown by 30% last year. International players are also willing to grab this opportunity: one of the world’s biggest online booking services has just launched its hotel booking brand, with Chinese version. </a:t>
            </a:r>
            <a:endParaRPr lang="zh-CN"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Both local and international online travel agencies believe that China’s travel market has great potential. With the rapid development of Internet and communication technology, the online travel services are to become the future trend for Chinese travelers.</a:t>
            </a:r>
            <a:endParaRPr lang="zh-CN" altLang="zh-CN" sz="2400" dirty="0">
              <a:solidFill>
                <a:schemeClr val="bg1"/>
              </a:solidFill>
              <a:latin typeface="Times New Roman" panose="02020603050405020304" pitchFamily="18" charset="0"/>
              <a:cs typeface="Times New Roman" panose="02020603050405020304" pitchFamily="18" charset="0"/>
            </a:endParaRPr>
          </a:p>
        </p:txBody>
      </p:sp>
      <p:pic>
        <p:nvPicPr>
          <p:cNvPr id="4" name="图片 6">
            <a:hlinkClick r:id="rId2" action="ppaction://hlinksldjump"/>
            <a:extLst>
              <a:ext uri="{FF2B5EF4-FFF2-40B4-BE49-F238E27FC236}">
                <a16:creationId xmlns:a16="http://schemas.microsoft.com/office/drawing/2014/main" xmlns="" id="{DA9D8F46-6082-4A57-A0A3-00550E8957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33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69161" y="1039771"/>
            <a:ext cx="10122171" cy="954107"/>
          </a:xfrm>
          <a:prstGeom prst="rect">
            <a:avLst/>
          </a:prstGeom>
        </p:spPr>
        <p:txBody>
          <a:bodyPr wrap="square">
            <a:spAutoFit/>
          </a:bodyPr>
          <a:lstStyle/>
          <a:p>
            <a:pPr lvl="0"/>
            <a:r>
              <a:rPr lang="en-US" altLang="zh-CN" sz="2800" b="1" dirty="0">
                <a:solidFill>
                  <a:srgbClr val="FFC000"/>
                </a:solidFill>
              </a:rPr>
              <a:t>Exercise 1: Decide whether the following statements are true (T) or false (F) according to the passage.</a:t>
            </a:r>
          </a:p>
        </p:txBody>
      </p:sp>
      <p:sp>
        <p:nvSpPr>
          <p:cNvPr id="6" name="矩形 5">
            <a:extLst>
              <a:ext uri="{FF2B5EF4-FFF2-40B4-BE49-F238E27FC236}">
                <a16:creationId xmlns:a16="http://schemas.microsoft.com/office/drawing/2014/main" xmlns="" id="{A0461C1C-D0BC-4E9A-B572-993118201F5F}"/>
              </a:ext>
            </a:extLst>
          </p:cNvPr>
          <p:cNvSpPr/>
          <p:nvPr/>
        </p:nvSpPr>
        <p:spPr>
          <a:xfrm>
            <a:off x="293503" y="2162783"/>
            <a:ext cx="11678363" cy="4293483"/>
          </a:xfrm>
          <a:prstGeom prst="rect">
            <a:avLst/>
          </a:prstGeom>
          <a:solidFill>
            <a:schemeClr val="accent2">
              <a:lumMod val="60000"/>
              <a:lumOff val="40000"/>
              <a:alpha val="42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100" dirty="0">
                <a:solidFill>
                  <a:schemeClr val="bg1"/>
                </a:solidFill>
                <a:latin typeface="Times New Roman" panose="02020603050405020304" pitchFamily="18" charset="0"/>
                <a:cs typeface="Times New Roman" panose="02020603050405020304" pitchFamily="18" charset="0"/>
              </a:rPr>
              <a:t>1. Booking flights or hotels online is not common in Western countries. (   )</a:t>
            </a:r>
          </a:p>
          <a:p>
            <a:r>
              <a:rPr lang="en-US" altLang="zh-CN" sz="2100" dirty="0">
                <a:solidFill>
                  <a:schemeClr val="bg1"/>
                </a:solidFill>
                <a:latin typeface="Times New Roman" panose="02020603050405020304" pitchFamily="18" charset="0"/>
                <a:cs typeface="Times New Roman" panose="02020603050405020304" pitchFamily="18" charset="0"/>
              </a:rPr>
              <a:t>2. People can see the whole trip clearly and they can compare the prices with the help of online travel services. (   )</a:t>
            </a:r>
          </a:p>
          <a:p>
            <a:r>
              <a:rPr lang="en-US" altLang="zh-CN" sz="2100" dirty="0">
                <a:solidFill>
                  <a:schemeClr val="bg1"/>
                </a:solidFill>
                <a:latin typeface="Times New Roman" panose="02020603050405020304" pitchFamily="18" charset="0"/>
                <a:cs typeface="Times New Roman" panose="02020603050405020304" pitchFamily="18" charset="0"/>
              </a:rPr>
              <a:t>3. Ctrip.com is one of the biggest Chinese online travel agencies. (   )</a:t>
            </a:r>
          </a:p>
          <a:p>
            <a:r>
              <a:rPr lang="en-US" altLang="zh-CN" sz="2100" dirty="0">
                <a:solidFill>
                  <a:schemeClr val="bg1"/>
                </a:solidFill>
                <a:latin typeface="Times New Roman" panose="02020603050405020304" pitchFamily="18" charset="0"/>
                <a:cs typeface="Times New Roman" panose="02020603050405020304" pitchFamily="18" charset="0"/>
              </a:rPr>
              <a:t>4. According to the passage, Ctrip.com represents 2/3 of the market share of online booking in China. (   )</a:t>
            </a:r>
          </a:p>
          <a:p>
            <a:r>
              <a:rPr lang="en-US" altLang="zh-CN" sz="2100" dirty="0">
                <a:solidFill>
                  <a:schemeClr val="bg1"/>
                </a:solidFill>
                <a:latin typeface="Times New Roman" panose="02020603050405020304" pitchFamily="18" charset="0"/>
                <a:cs typeface="Times New Roman" panose="02020603050405020304" pitchFamily="18" charset="0"/>
              </a:rPr>
              <a:t>5. Currently, the majority of business trip is booked through Internet. (   )</a:t>
            </a:r>
          </a:p>
          <a:p>
            <a:r>
              <a:rPr lang="en-US" altLang="zh-CN" sz="2100" dirty="0">
                <a:solidFill>
                  <a:schemeClr val="bg1"/>
                </a:solidFill>
                <a:latin typeface="Times New Roman" panose="02020603050405020304" pitchFamily="18" charset="0"/>
                <a:cs typeface="Times New Roman" panose="02020603050405020304" pitchFamily="18" charset="0"/>
              </a:rPr>
              <a:t>6. Most of the leisure travel or individual travel are made online. (   )</a:t>
            </a:r>
          </a:p>
          <a:p>
            <a:r>
              <a:rPr lang="en-US" altLang="zh-CN" sz="2100" dirty="0">
                <a:solidFill>
                  <a:schemeClr val="bg1"/>
                </a:solidFill>
                <a:latin typeface="Times New Roman" panose="02020603050405020304" pitchFamily="18" charset="0"/>
                <a:cs typeface="Times New Roman" panose="02020603050405020304" pitchFamily="18" charset="0"/>
              </a:rPr>
              <a:t>7. How to develop business travel market is the common issue for all the online travel agencies in China. (   )</a:t>
            </a:r>
          </a:p>
          <a:p>
            <a:r>
              <a:rPr lang="en-US" altLang="zh-CN" sz="2100" dirty="0">
                <a:solidFill>
                  <a:schemeClr val="bg1"/>
                </a:solidFill>
                <a:latin typeface="Times New Roman" panose="02020603050405020304" pitchFamily="18" charset="0"/>
                <a:cs typeface="Times New Roman" panose="02020603050405020304" pitchFamily="18" charset="0"/>
              </a:rPr>
              <a:t>8. China’s online travel market volume has rapidly grown by 60% last year. (   )</a:t>
            </a:r>
          </a:p>
          <a:p>
            <a:r>
              <a:rPr lang="en-US" altLang="zh-CN" sz="2100" dirty="0">
                <a:solidFill>
                  <a:schemeClr val="bg1"/>
                </a:solidFill>
                <a:latin typeface="Times New Roman" panose="02020603050405020304" pitchFamily="18" charset="0"/>
                <a:cs typeface="Times New Roman" panose="02020603050405020304" pitchFamily="18" charset="0"/>
              </a:rPr>
              <a:t>9. Both local and international online travel agencies believe that China’s travel market has great potential. (   )</a:t>
            </a:r>
          </a:p>
          <a:p>
            <a:r>
              <a:rPr lang="en-US" altLang="zh-CN" sz="2100" dirty="0">
                <a:solidFill>
                  <a:schemeClr val="bg1"/>
                </a:solidFill>
                <a:latin typeface="Times New Roman" panose="02020603050405020304" pitchFamily="18" charset="0"/>
                <a:cs typeface="Times New Roman" panose="02020603050405020304" pitchFamily="18" charset="0"/>
              </a:rPr>
              <a:t>10. The online travel services are likely to become the future trend for Chinese travelers. (   )</a:t>
            </a:r>
          </a:p>
        </p:txBody>
      </p:sp>
      <p:grpSp>
        <p:nvGrpSpPr>
          <p:cNvPr id="16" name="组合 15">
            <a:extLst>
              <a:ext uri="{FF2B5EF4-FFF2-40B4-BE49-F238E27FC236}">
                <a16:creationId xmlns:a16="http://schemas.microsoft.com/office/drawing/2014/main" xmlns="" id="{912B910B-4FF6-416A-B86E-0458971C8675}"/>
              </a:ext>
            </a:extLst>
          </p:cNvPr>
          <p:cNvGrpSpPr/>
          <p:nvPr/>
        </p:nvGrpSpPr>
        <p:grpSpPr>
          <a:xfrm>
            <a:off x="470033" y="329961"/>
            <a:ext cx="2611834" cy="623677"/>
            <a:chOff x="297176" y="1712116"/>
            <a:chExt cx="6055427" cy="882533"/>
          </a:xfrm>
        </p:grpSpPr>
        <p:sp>
          <p:nvSpPr>
            <p:cNvPr id="17" name="圆角矩形 24">
              <a:extLst>
                <a:ext uri="{FF2B5EF4-FFF2-40B4-BE49-F238E27FC236}">
                  <a16:creationId xmlns:a16="http://schemas.microsoft.com/office/drawing/2014/main" xmlns="" id="{61D981A7-D100-4E1B-BBC6-8799221A8400}"/>
                </a:ext>
              </a:extLst>
            </p:cNvPr>
            <p:cNvSpPr/>
            <p:nvPr/>
          </p:nvSpPr>
          <p:spPr>
            <a:xfrm>
              <a:off x="297176" y="2083858"/>
              <a:ext cx="6055427" cy="510791"/>
            </a:xfrm>
            <a:prstGeom prst="round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useBgFill="1">
          <p:nvSpPr>
            <p:cNvPr id="18" name="文本框 17">
              <a:extLst>
                <a:ext uri="{FF2B5EF4-FFF2-40B4-BE49-F238E27FC236}">
                  <a16:creationId xmlns:a16="http://schemas.microsoft.com/office/drawing/2014/main" xmlns="" id="{2A737C2C-AB2B-4C9A-BD2F-8ED9BD795DB6}"/>
                </a:ext>
              </a:extLst>
            </p:cNvPr>
            <p:cNvSpPr txBox="1"/>
            <p:nvPr/>
          </p:nvSpPr>
          <p:spPr>
            <a:xfrm>
              <a:off x="540598" y="1712116"/>
              <a:ext cx="5654969" cy="653278"/>
            </a:xfrm>
            <a:prstGeom prst="rect">
              <a:avLst/>
            </a:prstGeom>
          </p:spPr>
          <p:txBody>
            <a:bodyPr wrap="square" rtlCol="0">
              <a:spAutoFit/>
            </a:bodyPr>
            <a:lstStyle/>
            <a:p>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After Reading</a:t>
              </a:r>
            </a:p>
          </p:txBody>
        </p:sp>
      </p:grpSp>
      <p:sp>
        <p:nvSpPr>
          <p:cNvPr id="3" name="矩形 2">
            <a:extLst>
              <a:ext uri="{FF2B5EF4-FFF2-40B4-BE49-F238E27FC236}">
                <a16:creationId xmlns:a16="http://schemas.microsoft.com/office/drawing/2014/main" xmlns="" id="{04FAEF1F-8585-413B-BEF6-8A434BE6D584}"/>
              </a:ext>
            </a:extLst>
          </p:cNvPr>
          <p:cNvSpPr/>
          <p:nvPr/>
        </p:nvSpPr>
        <p:spPr>
          <a:xfrm>
            <a:off x="1430780" y="2835702"/>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19" name="矩形 18">
            <a:extLst>
              <a:ext uri="{FF2B5EF4-FFF2-40B4-BE49-F238E27FC236}">
                <a16:creationId xmlns:a16="http://schemas.microsoft.com/office/drawing/2014/main" xmlns="" id="{98DF7C30-3C7E-4804-BC80-88308AC2A27A}"/>
              </a:ext>
            </a:extLst>
          </p:cNvPr>
          <p:cNvSpPr/>
          <p:nvPr/>
        </p:nvSpPr>
        <p:spPr>
          <a:xfrm>
            <a:off x="8118151" y="2213582"/>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0" name="矩形 19">
            <a:extLst>
              <a:ext uri="{FF2B5EF4-FFF2-40B4-BE49-F238E27FC236}">
                <a16:creationId xmlns:a16="http://schemas.microsoft.com/office/drawing/2014/main" xmlns="" id="{E3314DF7-FAE7-4703-AA0B-94751EE66473}"/>
              </a:ext>
            </a:extLst>
          </p:cNvPr>
          <p:cNvSpPr/>
          <p:nvPr/>
        </p:nvSpPr>
        <p:spPr>
          <a:xfrm>
            <a:off x="7447414" y="3174413"/>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1" name="矩形 20">
            <a:extLst>
              <a:ext uri="{FF2B5EF4-FFF2-40B4-BE49-F238E27FC236}">
                <a16:creationId xmlns:a16="http://schemas.microsoft.com/office/drawing/2014/main" xmlns="" id="{6BBF5E8E-C448-4361-BE9A-E2CC587692F6}"/>
              </a:ext>
            </a:extLst>
          </p:cNvPr>
          <p:cNvSpPr/>
          <p:nvPr/>
        </p:nvSpPr>
        <p:spPr>
          <a:xfrm>
            <a:off x="11325701" y="3471828"/>
            <a:ext cx="338668" cy="369332"/>
          </a:xfrm>
          <a:prstGeom prst="rect">
            <a:avLst/>
          </a:prstGeom>
        </p:spPr>
        <p:txBody>
          <a:bodyPr wrap="square">
            <a:spAutoFit/>
          </a:bodyPr>
          <a:lstStyle/>
          <a:p>
            <a:r>
              <a:rPr lang="en-US" altLang="zh-CN" b="1" dirty="0">
                <a:solidFill>
                  <a:srgbClr val="C00000"/>
                </a:solidFill>
              </a:rPr>
              <a:t>F</a:t>
            </a:r>
            <a:endParaRPr lang="zh-CN" altLang="en-US" dirty="0">
              <a:solidFill>
                <a:srgbClr val="C00000"/>
              </a:solidFill>
            </a:endParaRPr>
          </a:p>
        </p:txBody>
      </p:sp>
      <p:sp>
        <p:nvSpPr>
          <p:cNvPr id="22" name="矩形 21">
            <a:extLst>
              <a:ext uri="{FF2B5EF4-FFF2-40B4-BE49-F238E27FC236}">
                <a16:creationId xmlns:a16="http://schemas.microsoft.com/office/drawing/2014/main" xmlns="" id="{6647F473-397E-4993-AEBF-021CEF502CC7}"/>
              </a:ext>
            </a:extLst>
          </p:cNvPr>
          <p:cNvSpPr/>
          <p:nvPr/>
        </p:nvSpPr>
        <p:spPr>
          <a:xfrm>
            <a:off x="8551335" y="5074761"/>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3" name="矩形 22">
            <a:extLst>
              <a:ext uri="{FF2B5EF4-FFF2-40B4-BE49-F238E27FC236}">
                <a16:creationId xmlns:a16="http://schemas.microsoft.com/office/drawing/2014/main" xmlns="" id="{D73A55C2-B01D-439E-8B44-F82BAF59DC43}"/>
              </a:ext>
            </a:extLst>
          </p:cNvPr>
          <p:cNvSpPr/>
          <p:nvPr/>
        </p:nvSpPr>
        <p:spPr>
          <a:xfrm>
            <a:off x="7840264" y="3821519"/>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4" name="矩形 23">
            <a:extLst>
              <a:ext uri="{FF2B5EF4-FFF2-40B4-BE49-F238E27FC236}">
                <a16:creationId xmlns:a16="http://schemas.microsoft.com/office/drawing/2014/main" xmlns="" id="{B15D6FA6-D8BC-403B-A53E-AE8FB0D67200}"/>
              </a:ext>
            </a:extLst>
          </p:cNvPr>
          <p:cNvSpPr/>
          <p:nvPr/>
        </p:nvSpPr>
        <p:spPr>
          <a:xfrm>
            <a:off x="7413548" y="4124858"/>
            <a:ext cx="311304"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5" name="矩形 24">
            <a:extLst>
              <a:ext uri="{FF2B5EF4-FFF2-40B4-BE49-F238E27FC236}">
                <a16:creationId xmlns:a16="http://schemas.microsoft.com/office/drawing/2014/main" xmlns="" id="{4DA2EB65-E0F6-4DEE-93D3-1EF5BF4AE6DC}"/>
              </a:ext>
            </a:extLst>
          </p:cNvPr>
          <p:cNvSpPr/>
          <p:nvPr/>
        </p:nvSpPr>
        <p:spPr>
          <a:xfrm>
            <a:off x="424985" y="4739295"/>
            <a:ext cx="300082" cy="369332"/>
          </a:xfrm>
          <a:prstGeom prst="rect">
            <a:avLst/>
          </a:prstGeom>
        </p:spPr>
        <p:txBody>
          <a:bodyPr wrap="none">
            <a:spAutoFit/>
          </a:bodyPr>
          <a:lstStyle/>
          <a:p>
            <a:r>
              <a:rPr lang="en-US" altLang="zh-CN" b="1" dirty="0">
                <a:solidFill>
                  <a:srgbClr val="C00000"/>
                </a:solidFill>
              </a:rPr>
              <a:t>F</a:t>
            </a:r>
            <a:endParaRPr lang="zh-CN" altLang="en-US" dirty="0">
              <a:solidFill>
                <a:srgbClr val="C00000"/>
              </a:solidFill>
            </a:endParaRPr>
          </a:p>
        </p:txBody>
      </p:sp>
      <p:sp>
        <p:nvSpPr>
          <p:cNvPr id="26" name="矩形 25">
            <a:extLst>
              <a:ext uri="{FF2B5EF4-FFF2-40B4-BE49-F238E27FC236}">
                <a16:creationId xmlns:a16="http://schemas.microsoft.com/office/drawing/2014/main" xmlns="" id="{8A3E4FF9-04A8-4014-BEB5-AA387723A8CB}"/>
              </a:ext>
            </a:extLst>
          </p:cNvPr>
          <p:cNvSpPr/>
          <p:nvPr/>
        </p:nvSpPr>
        <p:spPr>
          <a:xfrm>
            <a:off x="413763" y="5731796"/>
            <a:ext cx="311304" cy="369332"/>
          </a:xfrm>
          <a:prstGeom prst="rect">
            <a:avLst/>
          </a:prstGeom>
        </p:spPr>
        <p:txBody>
          <a:bodyPr wrap="none">
            <a:spAutoFit/>
          </a:bodyPr>
          <a:lstStyle/>
          <a:p>
            <a:r>
              <a:rPr lang="en-US" altLang="zh-CN" b="1" dirty="0">
                <a:solidFill>
                  <a:srgbClr val="C00000"/>
                </a:solidFill>
              </a:rPr>
              <a:t>T</a:t>
            </a:r>
            <a:endParaRPr lang="zh-CN" altLang="en-US" dirty="0">
              <a:solidFill>
                <a:srgbClr val="C00000"/>
              </a:solidFill>
            </a:endParaRPr>
          </a:p>
        </p:txBody>
      </p:sp>
      <p:sp>
        <p:nvSpPr>
          <p:cNvPr id="27" name="矩形 26">
            <a:extLst>
              <a:ext uri="{FF2B5EF4-FFF2-40B4-BE49-F238E27FC236}">
                <a16:creationId xmlns:a16="http://schemas.microsoft.com/office/drawing/2014/main" xmlns="" id="{E79F94BB-9AD6-4C77-82CA-36A3BC25B525}"/>
              </a:ext>
            </a:extLst>
          </p:cNvPr>
          <p:cNvSpPr/>
          <p:nvPr/>
        </p:nvSpPr>
        <p:spPr>
          <a:xfrm flipH="1">
            <a:off x="9941133" y="6052469"/>
            <a:ext cx="298295" cy="369332"/>
          </a:xfrm>
          <a:prstGeom prst="rect">
            <a:avLst/>
          </a:prstGeom>
        </p:spPr>
        <p:txBody>
          <a:bodyPr wrap="square">
            <a:spAutoFit/>
          </a:bodyPr>
          <a:lstStyle/>
          <a:p>
            <a:r>
              <a:rPr lang="en-US" altLang="zh-CN" b="1" dirty="0">
                <a:solidFill>
                  <a:srgbClr val="C00000"/>
                </a:solidFill>
              </a:rPr>
              <a:t>T</a:t>
            </a:r>
            <a:endParaRPr lang="zh-CN" altLang="en-US" dirty="0">
              <a:solidFill>
                <a:srgbClr val="C00000"/>
              </a:solidFill>
            </a:endParaRPr>
          </a:p>
        </p:txBody>
      </p:sp>
      <p:pic>
        <p:nvPicPr>
          <p:cNvPr id="28" name="图片 6">
            <a:hlinkClick r:id="rId2" action="ppaction://hlinksldjump"/>
            <a:extLst>
              <a:ext uri="{FF2B5EF4-FFF2-40B4-BE49-F238E27FC236}">
                <a16:creationId xmlns:a16="http://schemas.microsoft.com/office/drawing/2014/main" xmlns="" id="{89CFF7FF-5218-4827-BFE6-0A30FEDD74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85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fade">
                                      <p:cBhvr>
                                        <p:cTn id="53" dur="500"/>
                                        <p:tgtEl>
                                          <p:spTgt spid="6">
                                            <p:txEl>
                                              <p:pRg st="8" end="8"/>
                                            </p:txEl>
                                          </p:spTgt>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3" grpId="0"/>
      <p:bldP spid="19" grpId="0"/>
      <p:bldP spid="20" grpId="0"/>
      <p:bldP spid="21" grpId="0"/>
      <p:bldP spid="22" grpId="0"/>
      <p:bldP spid="23" grpId="0"/>
      <p:bldP spid="24" grpId="0"/>
      <p:bldP spid="25" grpId="0"/>
      <p:bldP spid="26" grpId="0"/>
      <p:bldP spid="2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表格 116">
            <a:extLst>
              <a:ext uri="{FF2B5EF4-FFF2-40B4-BE49-F238E27FC236}">
                <a16:creationId xmlns:a16="http://schemas.microsoft.com/office/drawing/2014/main" xmlns="" id="{51B45DAB-0C99-4FCF-8A55-C6A9C922071C}"/>
              </a:ext>
            </a:extLst>
          </p:cNvPr>
          <p:cNvGraphicFramePr>
            <a:graphicFrameLocks noGrp="1"/>
          </p:cNvGraphicFramePr>
          <p:nvPr>
            <p:extLst>
              <p:ext uri="{D42A27DB-BD31-4B8C-83A1-F6EECF244321}">
                <p14:modId xmlns:p14="http://schemas.microsoft.com/office/powerpoint/2010/main" val="1992637165"/>
              </p:ext>
            </p:extLst>
          </p:nvPr>
        </p:nvGraphicFramePr>
        <p:xfrm>
          <a:off x="1045902" y="1921933"/>
          <a:ext cx="10058401" cy="4275670"/>
        </p:xfrm>
        <a:graphic>
          <a:graphicData uri="http://schemas.openxmlformats.org/drawingml/2006/table">
            <a:tbl>
              <a:tblPr firstRow="1" bandRow="1">
                <a:tableStyleId>{C4B1156A-380E-4F78-BDF5-A606A8083BF9}</a:tableStyleId>
              </a:tblPr>
              <a:tblGrid>
                <a:gridCol w="6150765">
                  <a:extLst>
                    <a:ext uri="{9D8B030D-6E8A-4147-A177-3AD203B41FA5}">
                      <a16:colId xmlns:a16="http://schemas.microsoft.com/office/drawing/2014/main" xmlns="" val="3834547016"/>
                    </a:ext>
                  </a:extLst>
                </a:gridCol>
                <a:gridCol w="3907636">
                  <a:extLst>
                    <a:ext uri="{9D8B030D-6E8A-4147-A177-3AD203B41FA5}">
                      <a16:colId xmlns:a16="http://schemas.microsoft.com/office/drawing/2014/main" xmlns="" val="1854788187"/>
                    </a:ext>
                  </a:extLst>
                </a:gridCol>
              </a:tblGrid>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one of the biggest Chinese online travel agencies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624669001"/>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the team that are busy designing travel products of Ctrip.com</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855522592"/>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Vice President of Ctrip.com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751889468"/>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the market share of Ctrip.com online booking in China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2349581388"/>
                  </a:ext>
                </a:extLst>
              </a:tr>
              <a:tr h="855134">
                <a:tc>
                  <a:txBody>
                    <a:bodyPr/>
                    <a:lstStyle/>
                    <a:p>
                      <a:pPr algn="ctr"/>
                      <a:r>
                        <a:rPr lang="en-US" altLang="zh-CN" sz="1800" b="1" kern="1200" dirty="0">
                          <a:solidFill>
                            <a:schemeClr val="tx1"/>
                          </a:solidFill>
                          <a:latin typeface="Times New Roman" panose="02020603050405020304" pitchFamily="18" charset="0"/>
                          <a:ea typeface="+mn-ea"/>
                          <a:cs typeface="Times New Roman" panose="02020603050405020304" pitchFamily="18" charset="0"/>
                        </a:rPr>
                        <a:t>the online portion of travel booking in Western countries </a:t>
                      </a: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zh-CN" alt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255675356"/>
                  </a:ext>
                </a:extLst>
              </a:tr>
            </a:tbl>
          </a:graphicData>
        </a:graphic>
      </p:graphicFrame>
      <p:sp>
        <p:nvSpPr>
          <p:cNvPr id="119" name="矩形 118">
            <a:extLst>
              <a:ext uri="{FF2B5EF4-FFF2-40B4-BE49-F238E27FC236}">
                <a16:creationId xmlns:a16="http://schemas.microsoft.com/office/drawing/2014/main" xmlns="" id="{6B28326D-6B33-43BD-839F-0A1717EF84D6}"/>
              </a:ext>
            </a:extLst>
          </p:cNvPr>
          <p:cNvSpPr/>
          <p:nvPr/>
        </p:nvSpPr>
        <p:spPr>
          <a:xfrm>
            <a:off x="8508480" y="2219095"/>
            <a:ext cx="1422184" cy="461665"/>
          </a:xfrm>
          <a:prstGeom prst="rect">
            <a:avLst/>
          </a:prstGeom>
        </p:spPr>
        <p:txBody>
          <a:bodyPr wrap="none">
            <a:spAutoFit/>
          </a:bodyPr>
          <a:lstStyle/>
          <a:p>
            <a:pPr algn="just"/>
            <a:r>
              <a:rPr lang="en-US" altLang="zh-CN" sz="2400" kern="100" dirty="0">
                <a:solidFill>
                  <a:srgbClr val="FF0000"/>
                </a:solidFill>
                <a:latin typeface="Times New Roman" panose="02020603050405020304" pitchFamily="18" charset="0"/>
                <a:ea typeface="宋体" panose="02010600030101010101" pitchFamily="2" charset="-122"/>
              </a:rPr>
              <a:t>Ctrip.com</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0" name="矩形 119">
            <a:extLst>
              <a:ext uri="{FF2B5EF4-FFF2-40B4-BE49-F238E27FC236}">
                <a16:creationId xmlns:a16="http://schemas.microsoft.com/office/drawing/2014/main" xmlns="" id="{92915FD7-44F4-4803-89C4-50955CCB3EE4}"/>
              </a:ext>
            </a:extLst>
          </p:cNvPr>
          <p:cNvSpPr/>
          <p:nvPr/>
        </p:nvSpPr>
        <p:spPr>
          <a:xfrm>
            <a:off x="7250556" y="2777581"/>
            <a:ext cx="3819059" cy="830997"/>
          </a:xfrm>
          <a:prstGeom prst="rect">
            <a:avLst/>
          </a:prstGeom>
        </p:spPr>
        <p:txBody>
          <a:bodyPr wrap="none">
            <a:spAutoFit/>
          </a:bodyPr>
          <a:lstStyle/>
          <a:p>
            <a:pPr lvl="0" algn="ctr"/>
            <a:r>
              <a:rPr lang="en-US" altLang="zh-CN" sz="2400" kern="100" dirty="0">
                <a:solidFill>
                  <a:srgbClr val="FF0000"/>
                </a:solidFill>
                <a:latin typeface="Times New Roman" panose="02020603050405020304" pitchFamily="18" charset="0"/>
                <a:ea typeface="宋体" panose="02010600030101010101" pitchFamily="2" charset="-122"/>
              </a:rPr>
              <a:t>Zhao Yun’s team</a:t>
            </a:r>
          </a:p>
          <a:p>
            <a:pPr lvl="0" algn="ctr"/>
            <a:r>
              <a:rPr lang="en-US" altLang="zh-CN" sz="2400" kern="100" dirty="0">
                <a:solidFill>
                  <a:srgbClr val="FF0000"/>
                </a:solidFill>
                <a:latin typeface="Times New Roman" panose="02020603050405020304" pitchFamily="18" charset="0"/>
                <a:ea typeface="宋体" panose="02010600030101010101" pitchFamily="2" charset="-122"/>
              </a:rPr>
              <a:t>/Travel Products Department </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1" name="矩形 120">
            <a:extLst>
              <a:ext uri="{FF2B5EF4-FFF2-40B4-BE49-F238E27FC236}">
                <a16:creationId xmlns:a16="http://schemas.microsoft.com/office/drawing/2014/main" xmlns="" id="{2C60F8B3-8A20-460F-8B22-BA9F6298014D}"/>
              </a:ext>
            </a:extLst>
          </p:cNvPr>
          <p:cNvSpPr/>
          <p:nvPr/>
        </p:nvSpPr>
        <p:spPr>
          <a:xfrm>
            <a:off x="8136584" y="3868727"/>
            <a:ext cx="2165978" cy="461665"/>
          </a:xfrm>
          <a:prstGeom prst="rect">
            <a:avLst/>
          </a:prstGeom>
        </p:spPr>
        <p:txBody>
          <a:bodyPr wrap="none">
            <a:spAutoFit/>
          </a:bodyPr>
          <a:lstStyle/>
          <a:p>
            <a:pPr algn="just"/>
            <a:r>
              <a:rPr lang="zh-CN" altLang="zh-CN" sz="2400" kern="100" dirty="0">
                <a:solidFill>
                  <a:srgbClr val="FF0000"/>
                </a:solidFill>
                <a:latin typeface="Times New Roman" panose="02020603050405020304" pitchFamily="18" charset="0"/>
                <a:ea typeface="宋体" panose="02010600030101010101" pitchFamily="2" charset="-122"/>
              </a:rPr>
              <a:t> </a:t>
            </a:r>
            <a:r>
              <a:rPr lang="en-US" altLang="zh-CN" sz="2400" kern="100" dirty="0">
                <a:solidFill>
                  <a:srgbClr val="FF0000"/>
                </a:solidFill>
                <a:latin typeface="Times New Roman" panose="02020603050405020304" pitchFamily="18" charset="0"/>
                <a:ea typeface="宋体" panose="02010600030101010101" pitchFamily="2" charset="-122"/>
              </a:rPr>
              <a:t>Ding </a:t>
            </a:r>
            <a:r>
              <a:rPr lang="en-US" altLang="zh-CN" sz="2400" kern="100" dirty="0" err="1">
                <a:solidFill>
                  <a:srgbClr val="FF0000"/>
                </a:solidFill>
                <a:latin typeface="Times New Roman" panose="02020603050405020304" pitchFamily="18" charset="0"/>
                <a:ea typeface="宋体" panose="02010600030101010101" pitchFamily="2" charset="-122"/>
              </a:rPr>
              <a:t>Xiaoliang</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2" name="矩形 121">
            <a:extLst>
              <a:ext uri="{FF2B5EF4-FFF2-40B4-BE49-F238E27FC236}">
                <a16:creationId xmlns:a16="http://schemas.microsoft.com/office/drawing/2014/main" xmlns="" id="{1C070A66-313C-4B96-BCD4-9E1A94F66AF4}"/>
              </a:ext>
            </a:extLst>
          </p:cNvPr>
          <p:cNvSpPr/>
          <p:nvPr/>
        </p:nvSpPr>
        <p:spPr>
          <a:xfrm>
            <a:off x="8828904" y="4662711"/>
            <a:ext cx="662361" cy="461665"/>
          </a:xfrm>
          <a:prstGeom prst="rect">
            <a:avLst/>
          </a:prstGeom>
        </p:spPr>
        <p:txBody>
          <a:bodyPr wrap="none">
            <a:spAutoFit/>
          </a:bodyPr>
          <a:lstStyle/>
          <a:p>
            <a:pPr lvl="0"/>
            <a:r>
              <a:rPr lang="en-US" altLang="zh-CN" sz="2400" kern="100" dirty="0">
                <a:solidFill>
                  <a:srgbClr val="FF0000"/>
                </a:solidFill>
                <a:latin typeface="Times New Roman" panose="02020603050405020304" pitchFamily="18" charset="0"/>
                <a:ea typeface="宋体" panose="02010600030101010101" pitchFamily="2" charset="-122"/>
              </a:rPr>
              <a:t>half</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3" name="矩形 122">
            <a:extLst>
              <a:ext uri="{FF2B5EF4-FFF2-40B4-BE49-F238E27FC236}">
                <a16:creationId xmlns:a16="http://schemas.microsoft.com/office/drawing/2014/main" xmlns="" id="{6FF4296F-A16B-451F-A4F1-AC811401E008}"/>
              </a:ext>
            </a:extLst>
          </p:cNvPr>
          <p:cNvSpPr/>
          <p:nvPr/>
        </p:nvSpPr>
        <p:spPr>
          <a:xfrm>
            <a:off x="8473838" y="5456695"/>
            <a:ext cx="1372492" cy="461665"/>
          </a:xfrm>
          <a:prstGeom prst="rect">
            <a:avLst/>
          </a:prstGeom>
        </p:spPr>
        <p:txBody>
          <a:bodyPr wrap="none">
            <a:spAutoFit/>
          </a:bodyPr>
          <a:lstStyle/>
          <a:p>
            <a:r>
              <a:rPr lang="en-US" altLang="zh-CN" sz="2400" kern="100" dirty="0">
                <a:solidFill>
                  <a:srgbClr val="FF0000"/>
                </a:solidFill>
                <a:latin typeface="Times New Roman" panose="02020603050405020304" pitchFamily="18" charset="0"/>
                <a:ea typeface="宋体" panose="02010600030101010101" pitchFamily="2" charset="-122"/>
              </a:rPr>
              <a:t>over 60%</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sp>
        <p:nvSpPr>
          <p:cNvPr id="124" name="矩形 123">
            <a:extLst>
              <a:ext uri="{FF2B5EF4-FFF2-40B4-BE49-F238E27FC236}">
                <a16:creationId xmlns:a16="http://schemas.microsoft.com/office/drawing/2014/main" xmlns="" id="{FBB9EBC4-8607-4C3A-A13F-707A59B5DF4A}"/>
              </a:ext>
            </a:extLst>
          </p:cNvPr>
          <p:cNvSpPr/>
          <p:nvPr/>
        </p:nvSpPr>
        <p:spPr>
          <a:xfrm>
            <a:off x="1045902" y="635507"/>
            <a:ext cx="10122171" cy="954107"/>
          </a:xfrm>
          <a:prstGeom prst="rect">
            <a:avLst/>
          </a:prstGeom>
        </p:spPr>
        <p:txBody>
          <a:bodyPr wrap="square">
            <a:spAutoFit/>
          </a:bodyPr>
          <a:lstStyle/>
          <a:p>
            <a:pPr lvl="0"/>
            <a:r>
              <a:rPr lang="en-US" altLang="zh-CN" sz="2800" b="1" dirty="0">
                <a:solidFill>
                  <a:srgbClr val="FFC000"/>
                </a:solidFill>
              </a:rPr>
              <a:t>Exercise 2: Fill in the blanks with words or phrases according to the passage.</a:t>
            </a:r>
          </a:p>
        </p:txBody>
      </p:sp>
      <p:pic>
        <p:nvPicPr>
          <p:cNvPr id="9" name="图片 6">
            <a:hlinkClick r:id="rId2" action="ppaction://hlinksldjump"/>
            <a:extLst>
              <a:ext uri="{FF2B5EF4-FFF2-40B4-BE49-F238E27FC236}">
                <a16:creationId xmlns:a16="http://schemas.microsoft.com/office/drawing/2014/main" xmlns="" id="{8EE56DCD-DC9A-4CF9-8D00-05AE4C3724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55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500"/>
                                        <p:tgtEl>
                                          <p:spTgt spid="1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622812" y="1689572"/>
            <a:ext cx="4467661"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Back To Contents</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6884030" y="1689572"/>
            <a:ext cx="4760094"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To The Next Section</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5023"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53361" y1="39322" x2="57993" y2="58014"/>
                        <a14:foregroundMark x1="59764" y1="38918" x2="59605" y2="55390"/>
                      </a14:backgroundRemoval>
                    </a14:imgEffect>
                  </a14:imgLayer>
                </a14:imgProps>
              </a:ext>
              <a:ext uri="{28A0092B-C50C-407E-A947-70E740481C1C}">
                <a14:useLocalDpi xmlns:a14="http://schemas.microsoft.com/office/drawing/2010/main" val="0"/>
              </a:ext>
            </a:extLst>
          </a:blip>
          <a:srcRect l="32087" t="34777" r="36289" b="34020"/>
          <a:stretch>
            <a:fillRect/>
          </a:stretch>
        </p:blipFill>
        <p:spPr>
          <a:xfrm>
            <a:off x="4504784" y="3149121"/>
            <a:ext cx="2834502" cy="1573184"/>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83540" y="2067831"/>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31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8080275-1946-4A59-8D84-AE1E48772DE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9833" r="89749"/>
                    </a14:imgEffect>
                  </a14:imgLayer>
                </a14:imgProps>
              </a:ext>
            </a:extLst>
          </a:blip>
          <a:stretch>
            <a:fillRect/>
          </a:stretch>
        </p:blipFill>
        <p:spPr>
          <a:xfrm>
            <a:off x="2292458" y="2772588"/>
            <a:ext cx="7336177" cy="3468569"/>
          </a:xfrm>
          <a:prstGeom prst="rect">
            <a:avLst/>
          </a:prstGeom>
        </p:spPr>
      </p:pic>
      <p:sp>
        <p:nvSpPr>
          <p:cNvPr id="2" name="矩形 1"/>
          <p:cNvSpPr/>
          <p:nvPr/>
        </p:nvSpPr>
        <p:spPr>
          <a:xfrm>
            <a:off x="471626" y="676922"/>
            <a:ext cx="10999324" cy="584775"/>
          </a:xfrm>
          <a:prstGeom prst="rect">
            <a:avLst/>
          </a:prstGeom>
        </p:spPr>
        <p:txBody>
          <a:bodyPr wrap="square">
            <a:spAutoFit/>
          </a:bodyPr>
          <a:lstStyle/>
          <a:p>
            <a:r>
              <a:rPr lang="en-US" altLang="zh-CN" sz="3200" b="1" dirty="0">
                <a:solidFill>
                  <a:srgbClr val="FFFF00"/>
                </a:solidFill>
                <a:latin typeface="Times New Roman" panose="02020603050405020304" pitchFamily="18" charset="0"/>
                <a:ea typeface="宋体" panose="02010600030101010101" pitchFamily="2" charset="-122"/>
              </a:rPr>
              <a:t>Section IV   Writing: Business Email</a:t>
            </a:r>
          </a:p>
        </p:txBody>
      </p:sp>
      <p:sp>
        <p:nvSpPr>
          <p:cNvPr id="7" name="矩形 6">
            <a:extLst>
              <a:ext uri="{FF2B5EF4-FFF2-40B4-BE49-F238E27FC236}">
                <a16:creationId xmlns:a16="http://schemas.microsoft.com/office/drawing/2014/main" xmlns="" id="{6E374569-799B-4830-8F03-BB4AACB11A01}"/>
              </a:ext>
            </a:extLst>
          </p:cNvPr>
          <p:cNvSpPr/>
          <p:nvPr/>
        </p:nvSpPr>
        <p:spPr>
          <a:xfrm>
            <a:off x="910202" y="1256514"/>
            <a:ext cx="10753640" cy="954107"/>
          </a:xfrm>
          <a:prstGeom prst="rect">
            <a:avLst/>
          </a:prstGeom>
        </p:spPr>
        <p:txBody>
          <a:bodyPr wrap="square">
            <a:spAutoFit/>
          </a:bodyPr>
          <a:lstStyle/>
          <a:p>
            <a:pPr lvl="0"/>
            <a:r>
              <a:rPr lang="en-US" altLang="zh-CN" sz="2800" b="1" dirty="0">
                <a:solidFill>
                  <a:schemeClr val="accent4">
                    <a:lumMod val="40000"/>
                    <a:lumOff val="60000"/>
                  </a:schemeClr>
                </a:solidFill>
              </a:rPr>
              <a:t>1. Finish the following exercises concerning the useful words and expressions in this unit.</a:t>
            </a:r>
          </a:p>
        </p:txBody>
      </p:sp>
      <p:sp>
        <p:nvSpPr>
          <p:cNvPr id="8" name="矩形 7">
            <a:extLst>
              <a:ext uri="{FF2B5EF4-FFF2-40B4-BE49-F238E27FC236}">
                <a16:creationId xmlns:a16="http://schemas.microsoft.com/office/drawing/2014/main" xmlns="" id="{B0137080-8133-4CE9-A1E6-F20C49188324}"/>
              </a:ext>
            </a:extLst>
          </p:cNvPr>
          <p:cNvSpPr/>
          <p:nvPr/>
        </p:nvSpPr>
        <p:spPr>
          <a:xfrm>
            <a:off x="1699923" y="2210621"/>
            <a:ext cx="10122171" cy="523220"/>
          </a:xfrm>
          <a:prstGeom prst="rect">
            <a:avLst/>
          </a:prstGeom>
        </p:spPr>
        <p:txBody>
          <a:bodyPr wrap="square">
            <a:spAutoFit/>
          </a:bodyPr>
          <a:lstStyle/>
          <a:p>
            <a:pPr lvl="0"/>
            <a:r>
              <a:rPr lang="en-US" altLang="zh-CN" sz="2800" b="1" dirty="0">
                <a:solidFill>
                  <a:srgbClr val="FFC000"/>
                </a:solidFill>
              </a:rPr>
              <a:t>Exercise 1: Fill in the blanks to complete each word.</a:t>
            </a:r>
          </a:p>
        </p:txBody>
      </p:sp>
      <p:sp>
        <p:nvSpPr>
          <p:cNvPr id="103" name="矩形 102">
            <a:extLst>
              <a:ext uri="{FF2B5EF4-FFF2-40B4-BE49-F238E27FC236}">
                <a16:creationId xmlns:a16="http://schemas.microsoft.com/office/drawing/2014/main" xmlns="" id="{D4C12BF7-6439-4924-80CB-F0C8AD68552E}"/>
              </a:ext>
            </a:extLst>
          </p:cNvPr>
          <p:cNvSpPr/>
          <p:nvPr/>
        </p:nvSpPr>
        <p:spPr>
          <a:xfrm flipH="1">
            <a:off x="4802849" y="3735269"/>
            <a:ext cx="269626" cy="369332"/>
          </a:xfrm>
          <a:prstGeom prst="rect">
            <a:avLst/>
          </a:prstGeom>
        </p:spPr>
        <p:txBody>
          <a:bodyPr wrap="square">
            <a:spAutoFit/>
          </a:bodyPr>
          <a:lstStyle/>
          <a:p>
            <a:r>
              <a:rPr lang="en-US" altLang="zh-CN" b="1" dirty="0">
                <a:solidFill>
                  <a:srgbClr val="C00000"/>
                </a:solidFill>
              </a:rPr>
              <a:t>c</a:t>
            </a:r>
            <a:endParaRPr lang="zh-CN" altLang="en-US" dirty="0">
              <a:solidFill>
                <a:srgbClr val="C00000"/>
              </a:solidFill>
            </a:endParaRPr>
          </a:p>
        </p:txBody>
      </p:sp>
      <p:sp>
        <p:nvSpPr>
          <p:cNvPr id="104" name="矩形 103">
            <a:extLst>
              <a:ext uri="{FF2B5EF4-FFF2-40B4-BE49-F238E27FC236}">
                <a16:creationId xmlns:a16="http://schemas.microsoft.com/office/drawing/2014/main" xmlns="" id="{411AD449-E8E4-4D98-BEE7-4D2C4D55F70E}"/>
              </a:ext>
            </a:extLst>
          </p:cNvPr>
          <p:cNvSpPr/>
          <p:nvPr/>
        </p:nvSpPr>
        <p:spPr>
          <a:xfrm>
            <a:off x="4802849" y="4640144"/>
            <a:ext cx="308098" cy="369332"/>
          </a:xfrm>
          <a:prstGeom prst="rect">
            <a:avLst/>
          </a:prstGeom>
        </p:spPr>
        <p:txBody>
          <a:bodyPr wrap="none">
            <a:spAutoFit/>
          </a:bodyPr>
          <a:lstStyle/>
          <a:p>
            <a:r>
              <a:rPr lang="en-US" altLang="zh-CN" b="1" dirty="0">
                <a:solidFill>
                  <a:srgbClr val="C00000"/>
                </a:solidFill>
              </a:rPr>
              <a:t>e</a:t>
            </a:r>
            <a:endParaRPr lang="zh-CN" altLang="en-US" dirty="0">
              <a:solidFill>
                <a:srgbClr val="C00000"/>
              </a:solidFill>
            </a:endParaRPr>
          </a:p>
        </p:txBody>
      </p:sp>
      <p:sp>
        <p:nvSpPr>
          <p:cNvPr id="105" name="矩形 104">
            <a:extLst>
              <a:ext uri="{FF2B5EF4-FFF2-40B4-BE49-F238E27FC236}">
                <a16:creationId xmlns:a16="http://schemas.microsoft.com/office/drawing/2014/main" xmlns="" id="{3FE93E24-F0C1-420C-8BE5-A65793819970}"/>
              </a:ext>
            </a:extLst>
          </p:cNvPr>
          <p:cNvSpPr/>
          <p:nvPr/>
        </p:nvSpPr>
        <p:spPr>
          <a:xfrm>
            <a:off x="5862032" y="4665309"/>
            <a:ext cx="307172" cy="369332"/>
          </a:xfrm>
          <a:prstGeom prst="rect">
            <a:avLst/>
          </a:prstGeom>
        </p:spPr>
        <p:txBody>
          <a:bodyPr wrap="square">
            <a:spAutoFit/>
          </a:bodyPr>
          <a:lstStyle/>
          <a:p>
            <a:r>
              <a:rPr lang="en-US" altLang="zh-CN" b="1" dirty="0">
                <a:solidFill>
                  <a:srgbClr val="C00000"/>
                </a:solidFill>
              </a:rPr>
              <a:t>t</a:t>
            </a:r>
            <a:endParaRPr lang="zh-CN" altLang="en-US" dirty="0">
              <a:solidFill>
                <a:srgbClr val="C00000"/>
              </a:solidFill>
            </a:endParaRPr>
          </a:p>
        </p:txBody>
      </p:sp>
      <p:sp>
        <p:nvSpPr>
          <p:cNvPr id="106" name="矩形 105">
            <a:extLst>
              <a:ext uri="{FF2B5EF4-FFF2-40B4-BE49-F238E27FC236}">
                <a16:creationId xmlns:a16="http://schemas.microsoft.com/office/drawing/2014/main" xmlns="" id="{F98D776E-1135-4489-8733-1F0A7A97B473}"/>
              </a:ext>
            </a:extLst>
          </p:cNvPr>
          <p:cNvSpPr/>
          <p:nvPr/>
        </p:nvSpPr>
        <p:spPr>
          <a:xfrm>
            <a:off x="7416798" y="3815239"/>
            <a:ext cx="306494" cy="369332"/>
          </a:xfrm>
          <a:prstGeom prst="rect">
            <a:avLst/>
          </a:prstGeom>
        </p:spPr>
        <p:txBody>
          <a:bodyPr wrap="none">
            <a:spAutoFit/>
          </a:bodyPr>
          <a:lstStyle/>
          <a:p>
            <a:r>
              <a:rPr lang="en-US" altLang="zh-CN" b="1" dirty="0">
                <a:solidFill>
                  <a:srgbClr val="C00000"/>
                </a:solidFill>
              </a:rPr>
              <a:t>a</a:t>
            </a:r>
            <a:endParaRPr lang="zh-CN" altLang="en-US" dirty="0">
              <a:solidFill>
                <a:srgbClr val="C00000"/>
              </a:solidFill>
            </a:endParaRPr>
          </a:p>
        </p:txBody>
      </p:sp>
      <p:sp>
        <p:nvSpPr>
          <p:cNvPr id="13" name="矩形 12">
            <a:extLst>
              <a:ext uri="{FF2B5EF4-FFF2-40B4-BE49-F238E27FC236}">
                <a16:creationId xmlns:a16="http://schemas.microsoft.com/office/drawing/2014/main" xmlns="" id="{62FED399-8870-4183-A548-C8F11F77113A}"/>
              </a:ext>
            </a:extLst>
          </p:cNvPr>
          <p:cNvSpPr/>
          <p:nvPr/>
        </p:nvSpPr>
        <p:spPr>
          <a:xfrm>
            <a:off x="5828328" y="5487099"/>
            <a:ext cx="319785" cy="369332"/>
          </a:xfrm>
          <a:prstGeom prst="rect">
            <a:avLst/>
          </a:prstGeom>
        </p:spPr>
        <p:txBody>
          <a:bodyPr wrap="square">
            <a:spAutoFit/>
          </a:bodyPr>
          <a:lstStyle/>
          <a:p>
            <a:r>
              <a:rPr lang="en-US" altLang="zh-CN" b="1" dirty="0">
                <a:solidFill>
                  <a:srgbClr val="C00000"/>
                </a:solidFill>
              </a:rPr>
              <a:t>o</a:t>
            </a:r>
            <a:endParaRPr lang="zh-CN" altLang="en-US" dirty="0">
              <a:solidFill>
                <a:srgbClr val="C00000"/>
              </a:solidFill>
            </a:endParaRPr>
          </a:p>
        </p:txBody>
      </p:sp>
      <p:pic>
        <p:nvPicPr>
          <p:cNvPr id="12" name="图片 6">
            <a:hlinkClick r:id="rId4" action="ppaction://hlinksldjump"/>
            <a:extLst>
              <a:ext uri="{FF2B5EF4-FFF2-40B4-BE49-F238E27FC236}">
                <a16:creationId xmlns:a16="http://schemas.microsoft.com/office/drawing/2014/main" xmlns="" id="{214F6A75-0E32-4876-AF5B-AB9D50FD08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39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500"/>
                                        <p:tgtEl>
                                          <p:spTgt spid="10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500"/>
                                        <p:tgtEl>
                                          <p:spTgt spid="10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3" grpId="0"/>
      <p:bldP spid="104" grpId="0"/>
      <p:bldP spid="105" grpId="0"/>
      <p:bldP spid="106" grpId="0"/>
      <p:bldP spid="1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B0137080-8133-4CE9-A1E6-F20C49188324}"/>
              </a:ext>
            </a:extLst>
          </p:cNvPr>
          <p:cNvSpPr/>
          <p:nvPr/>
        </p:nvSpPr>
        <p:spPr>
          <a:xfrm>
            <a:off x="484307" y="268803"/>
            <a:ext cx="8941104" cy="954107"/>
          </a:xfrm>
          <a:prstGeom prst="rect">
            <a:avLst/>
          </a:prstGeom>
        </p:spPr>
        <p:txBody>
          <a:bodyPr wrap="square">
            <a:spAutoFit/>
          </a:bodyPr>
          <a:lstStyle/>
          <a:p>
            <a:pPr lvl="0"/>
            <a:r>
              <a:rPr lang="en-US" altLang="zh-CN" sz="2800" b="1" dirty="0">
                <a:solidFill>
                  <a:srgbClr val="FFC000"/>
                </a:solidFill>
              </a:rPr>
              <a:t>Exercise 2: Write down the proper English expressions based on the Chinese given below.</a:t>
            </a:r>
          </a:p>
        </p:txBody>
      </p:sp>
      <p:pic>
        <p:nvPicPr>
          <p:cNvPr id="4" name="图片 3">
            <a:extLst>
              <a:ext uri="{FF2B5EF4-FFF2-40B4-BE49-F238E27FC236}">
                <a16:creationId xmlns:a16="http://schemas.microsoft.com/office/drawing/2014/main" xmlns="" id="{403B1C2D-A0A6-4985-B424-905B8453858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260021" y="1411441"/>
            <a:ext cx="2880000" cy="2160000"/>
          </a:xfrm>
          <a:prstGeom prst="rect">
            <a:avLst/>
          </a:prstGeom>
        </p:spPr>
      </p:pic>
      <p:pic>
        <p:nvPicPr>
          <p:cNvPr id="107" name="图片 106">
            <a:extLst>
              <a:ext uri="{FF2B5EF4-FFF2-40B4-BE49-F238E27FC236}">
                <a16:creationId xmlns:a16="http://schemas.microsoft.com/office/drawing/2014/main" xmlns="" id="{0B2E503E-D4DC-4F12-8364-1FF466D34A1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545410" y="1404476"/>
            <a:ext cx="2880000" cy="2160000"/>
          </a:xfrm>
          <a:prstGeom prst="rect">
            <a:avLst/>
          </a:prstGeom>
        </p:spPr>
      </p:pic>
      <p:pic>
        <p:nvPicPr>
          <p:cNvPr id="109" name="图片 108">
            <a:extLst>
              <a:ext uri="{FF2B5EF4-FFF2-40B4-BE49-F238E27FC236}">
                <a16:creationId xmlns:a16="http://schemas.microsoft.com/office/drawing/2014/main" xmlns="" id="{FEFFA618-91A8-4C44-B7C0-66B85E24682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260021" y="4050904"/>
            <a:ext cx="2880000" cy="2160000"/>
          </a:xfrm>
          <a:prstGeom prst="rect">
            <a:avLst/>
          </a:prstGeom>
        </p:spPr>
      </p:pic>
      <p:pic>
        <p:nvPicPr>
          <p:cNvPr id="111" name="图片 110">
            <a:extLst>
              <a:ext uri="{FF2B5EF4-FFF2-40B4-BE49-F238E27FC236}">
                <a16:creationId xmlns:a16="http://schemas.microsoft.com/office/drawing/2014/main" xmlns="" id="{8CCC503D-28D3-4440-8E3C-06C7817481F4}"/>
              </a:ext>
            </a:extLst>
          </p:cNvPr>
          <p:cNvPicPr>
            <a:picLocks/>
          </p:cNvPicPr>
          <p:nvPr/>
        </p:nvPicPr>
        <p:blipFill rotWithShape="1">
          <a:blip r:embed="rId5" cstate="print">
            <a:extLst>
              <a:ext uri="{28A0092B-C50C-407E-A947-70E740481C1C}">
                <a14:useLocalDpi xmlns:a14="http://schemas.microsoft.com/office/drawing/2010/main" val="0"/>
              </a:ext>
            </a:extLst>
          </a:blip>
          <a:srcRect t="46710"/>
          <a:stretch/>
        </p:blipFill>
        <p:spPr>
          <a:xfrm>
            <a:off x="6545410" y="4130771"/>
            <a:ext cx="2880000" cy="2160000"/>
          </a:xfrm>
          <a:prstGeom prst="rect">
            <a:avLst/>
          </a:prstGeom>
        </p:spPr>
      </p:pic>
      <p:sp>
        <p:nvSpPr>
          <p:cNvPr id="113" name="矩形 112">
            <a:extLst>
              <a:ext uri="{FF2B5EF4-FFF2-40B4-BE49-F238E27FC236}">
                <a16:creationId xmlns:a16="http://schemas.microsoft.com/office/drawing/2014/main" xmlns="" id="{B6894E85-542B-4513-8EC1-4D5461F8C462}"/>
              </a:ext>
            </a:extLst>
          </p:cNvPr>
          <p:cNvSpPr/>
          <p:nvPr/>
        </p:nvSpPr>
        <p:spPr>
          <a:xfrm>
            <a:off x="4143918" y="2284486"/>
            <a:ext cx="1888246" cy="646331"/>
          </a:xfrm>
          <a:prstGeom prst="rect">
            <a:avLst/>
          </a:prstGeom>
        </p:spPr>
        <p:txBody>
          <a:bodyPr wrap="square">
            <a:spAutoFit/>
          </a:bodyPr>
          <a:lstStyle/>
          <a:p>
            <a:pPr algn="ctr"/>
            <a:r>
              <a:rPr lang="zh-CN" altLang="en-US" b="1" kern="100" dirty="0">
                <a:solidFill>
                  <a:schemeClr val="bg1"/>
                </a:solidFill>
                <a:latin typeface="Times New Roman" panose="02020603050405020304" pitchFamily="18" charset="0"/>
                <a:ea typeface="宋体" panose="02010600030101010101" pitchFamily="2" charset="-122"/>
              </a:rPr>
              <a:t>广告</a:t>
            </a:r>
            <a:endParaRPr lang="en-US" altLang="zh-CN" b="1" kern="100" dirty="0">
              <a:solidFill>
                <a:schemeClr val="bg1"/>
              </a:solidFill>
              <a:latin typeface="Times New Roman" panose="02020603050405020304" pitchFamily="18" charset="0"/>
              <a:ea typeface="宋体" panose="02010600030101010101" pitchFamily="2" charset="-122"/>
            </a:endParaRPr>
          </a:p>
          <a:p>
            <a:pPr algn="ctr"/>
            <a:r>
              <a:rPr lang="en-US" altLang="zh-CN" b="1" kern="100" dirty="0">
                <a:solidFill>
                  <a:schemeClr val="bg1"/>
                </a:solidFill>
                <a:latin typeface="Times New Roman" panose="02020603050405020304" pitchFamily="18" charset="0"/>
                <a:ea typeface="宋体" panose="02010600030101010101" pitchFamily="2" charset="-122"/>
              </a:rPr>
              <a:t>advertisement</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4" name="矩形 113">
            <a:extLst>
              <a:ext uri="{FF2B5EF4-FFF2-40B4-BE49-F238E27FC236}">
                <a16:creationId xmlns:a16="http://schemas.microsoft.com/office/drawing/2014/main" xmlns="" id="{C53E5DBC-FCB3-4C1F-BD08-82071D4B7623}"/>
              </a:ext>
            </a:extLst>
          </p:cNvPr>
          <p:cNvSpPr/>
          <p:nvPr/>
        </p:nvSpPr>
        <p:spPr>
          <a:xfrm>
            <a:off x="9381922" y="2364476"/>
            <a:ext cx="2167467" cy="646331"/>
          </a:xfrm>
          <a:prstGeom prst="rect">
            <a:avLst/>
          </a:prstGeom>
        </p:spPr>
        <p:txBody>
          <a:bodyPr wrap="square">
            <a:spAutoFit/>
          </a:bodyPr>
          <a:lstStyle/>
          <a:p>
            <a:pPr algn="ctr"/>
            <a:r>
              <a:rPr lang="zh-CN" altLang="en-US" b="1" kern="100" dirty="0">
                <a:solidFill>
                  <a:schemeClr val="bg1"/>
                </a:solidFill>
                <a:latin typeface="Times New Roman" panose="02020603050405020304" pitchFamily="18" charset="0"/>
                <a:ea typeface="宋体" panose="02010600030101010101" pitchFamily="2" charset="-122"/>
              </a:rPr>
              <a:t>价目表</a:t>
            </a:r>
            <a:endParaRPr lang="en-US" altLang="zh-CN" b="1" kern="100" dirty="0">
              <a:solidFill>
                <a:schemeClr val="bg1"/>
              </a:solidFill>
              <a:latin typeface="Times New Roman" panose="02020603050405020304" pitchFamily="18" charset="0"/>
              <a:ea typeface="宋体" panose="02010600030101010101" pitchFamily="2" charset="-122"/>
            </a:endParaRPr>
          </a:p>
          <a:p>
            <a:pPr algn="ctr"/>
            <a:r>
              <a:rPr lang="en-US" altLang="zh-CN" b="1" kern="100" dirty="0">
                <a:solidFill>
                  <a:schemeClr val="bg1"/>
                </a:solidFill>
                <a:latin typeface="Times New Roman" panose="02020603050405020304" pitchFamily="18" charset="0"/>
                <a:ea typeface="宋体" panose="02010600030101010101" pitchFamily="2" charset="-122"/>
              </a:rPr>
              <a:t>price list</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5" name="矩形 114">
            <a:extLst>
              <a:ext uri="{FF2B5EF4-FFF2-40B4-BE49-F238E27FC236}">
                <a16:creationId xmlns:a16="http://schemas.microsoft.com/office/drawing/2014/main" xmlns="" id="{B419CE7F-F50E-4B99-BF56-5F9B4972147C}"/>
              </a:ext>
            </a:extLst>
          </p:cNvPr>
          <p:cNvSpPr/>
          <p:nvPr/>
        </p:nvSpPr>
        <p:spPr>
          <a:xfrm>
            <a:off x="4050785" y="4807738"/>
            <a:ext cx="2074512" cy="646331"/>
          </a:xfrm>
          <a:prstGeom prst="rect">
            <a:avLst/>
          </a:prstGeom>
        </p:spPr>
        <p:txBody>
          <a:bodyPr wrap="square">
            <a:spAutoFit/>
          </a:bodyPr>
          <a:lstStyle/>
          <a:p>
            <a:pPr algn="ctr"/>
            <a:r>
              <a:rPr lang="zh-CN" altLang="en-US" b="1" kern="100" dirty="0">
                <a:solidFill>
                  <a:schemeClr val="bg1"/>
                </a:solidFill>
                <a:latin typeface="Times New Roman" panose="02020603050405020304" pitchFamily="18" charset="0"/>
                <a:ea typeface="宋体" panose="02010600030101010101" pitchFamily="2" charset="-122"/>
              </a:rPr>
              <a:t>网站</a:t>
            </a:r>
            <a:endParaRPr lang="en-US" altLang="zh-CN" b="1" kern="100" dirty="0">
              <a:solidFill>
                <a:schemeClr val="bg1"/>
              </a:solidFill>
              <a:latin typeface="Times New Roman" panose="02020603050405020304" pitchFamily="18" charset="0"/>
              <a:ea typeface="宋体" panose="02010600030101010101" pitchFamily="2" charset="-122"/>
            </a:endParaRPr>
          </a:p>
          <a:p>
            <a:pPr algn="ctr"/>
            <a:r>
              <a:rPr lang="en-US" altLang="zh-CN" b="1" kern="100" dirty="0">
                <a:solidFill>
                  <a:schemeClr val="bg1"/>
                </a:solidFill>
                <a:latin typeface="Times New Roman" panose="02020603050405020304" pitchFamily="18" charset="0"/>
                <a:ea typeface="宋体" panose="02010600030101010101" pitchFamily="2" charset="-122"/>
              </a:rPr>
              <a:t>website</a:t>
            </a:r>
            <a:endParaRPr lang="zh-CN" altLang="zh-CN" b="1" kern="100" dirty="0">
              <a:solidFill>
                <a:schemeClr val="bg1"/>
              </a:solidFill>
              <a:latin typeface="Times New Roman" panose="02020603050405020304" pitchFamily="18" charset="0"/>
              <a:ea typeface="宋体" panose="02010600030101010101" pitchFamily="2" charset="-122"/>
            </a:endParaRPr>
          </a:p>
        </p:txBody>
      </p:sp>
      <p:sp>
        <p:nvSpPr>
          <p:cNvPr id="116" name="矩形 115">
            <a:extLst>
              <a:ext uri="{FF2B5EF4-FFF2-40B4-BE49-F238E27FC236}">
                <a16:creationId xmlns:a16="http://schemas.microsoft.com/office/drawing/2014/main" xmlns="" id="{193D342B-AE85-4568-89C6-2086CF618A1B}"/>
              </a:ext>
            </a:extLst>
          </p:cNvPr>
          <p:cNvSpPr/>
          <p:nvPr/>
        </p:nvSpPr>
        <p:spPr>
          <a:xfrm>
            <a:off x="9713775" y="4939844"/>
            <a:ext cx="1546892" cy="646331"/>
          </a:xfrm>
          <a:prstGeom prst="rect">
            <a:avLst/>
          </a:prstGeom>
        </p:spPr>
        <p:txBody>
          <a:bodyPr wrap="square">
            <a:spAutoFit/>
          </a:bodyPr>
          <a:lstStyle/>
          <a:p>
            <a:pPr lvl="0" algn="ctr">
              <a:spcAft>
                <a:spcPts val="0"/>
              </a:spcAft>
            </a:pPr>
            <a:r>
              <a:rPr lang="zh-CN" altLang="en-US" b="1" kern="100" dirty="0">
                <a:solidFill>
                  <a:schemeClr val="bg1"/>
                </a:solidFill>
                <a:latin typeface="Times New Roman" panose="02020603050405020304" pitchFamily="18" charset="0"/>
                <a:ea typeface="宋体" panose="02010600030101010101" pitchFamily="2" charset="-122"/>
              </a:rPr>
              <a:t>市场份额</a:t>
            </a:r>
            <a:r>
              <a:rPr lang="en-US" altLang="zh-CN" b="1" kern="100" dirty="0">
                <a:solidFill>
                  <a:schemeClr val="bg1"/>
                </a:solidFill>
                <a:latin typeface="Times New Roman" panose="02020603050405020304" pitchFamily="18" charset="0"/>
                <a:ea typeface="宋体" panose="02010600030101010101" pitchFamily="2" charset="-122"/>
              </a:rPr>
              <a:t> </a:t>
            </a:r>
          </a:p>
          <a:p>
            <a:pPr algn="ctr"/>
            <a:r>
              <a:rPr lang="en-US" altLang="zh-CN" b="1" kern="100" dirty="0">
                <a:solidFill>
                  <a:schemeClr val="bg1"/>
                </a:solidFill>
                <a:latin typeface="Times New Roman" panose="02020603050405020304" pitchFamily="18" charset="0"/>
                <a:ea typeface="宋体" panose="02010600030101010101" pitchFamily="2" charset="-122"/>
              </a:rPr>
              <a:t>market share</a:t>
            </a:r>
            <a:endParaRPr lang="zh-CN" altLang="zh-CN" b="1" kern="100" dirty="0">
              <a:solidFill>
                <a:schemeClr val="bg1"/>
              </a:solidFill>
              <a:latin typeface="Times New Roman" panose="02020603050405020304" pitchFamily="18" charset="0"/>
              <a:ea typeface="宋体" panose="02010600030101010101" pitchFamily="2" charset="-122"/>
            </a:endParaRPr>
          </a:p>
        </p:txBody>
      </p:sp>
      <p:pic>
        <p:nvPicPr>
          <p:cNvPr id="12" name="图片 6">
            <a:hlinkClick r:id="rId6" action="ppaction://hlinksldjump"/>
            <a:extLst>
              <a:ext uri="{FF2B5EF4-FFF2-40B4-BE49-F238E27FC236}">
                <a16:creationId xmlns:a16="http://schemas.microsoft.com/office/drawing/2014/main" xmlns="" id="{310487A1-91B0-4480-B9DF-9477F3B639E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703650" y="4739556"/>
            <a:ext cx="705530" cy="353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8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500"/>
                                        <p:tgtEl>
                                          <p:spTgt spid="1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500"/>
                                        <p:tgtEl>
                                          <p:spTgt spid="1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3" grpId="0"/>
      <p:bldP spid="114" grpId="0"/>
      <p:bldP spid="115" grpId="0"/>
      <p:bldP spid="11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4"/>
</p:tagLst>
</file>

<file path=ppt/tags/tag10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3"/>
</p:tagLst>
</file>

<file path=ppt/tags/tag10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4"/>
</p:tagLst>
</file>

<file path=ppt/tags/tag10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0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4"/>
</p:tagLst>
</file>

<file path=ppt/tags/tag10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5"/>
</p:tagLst>
</file>

<file path=ppt/tags/tag10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0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5"/>
</p:tagLst>
</file>

<file path=ppt/tags/tag10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0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0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1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1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2"/>
</p:tagLst>
</file>

<file path=ppt/tags/tag11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1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2"/>
</p:tagLst>
</file>

<file path=ppt/tags/tag11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3"/>
</p:tagLst>
</file>

<file path=ppt/tags/tag11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1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3"/>
</p:tagLst>
</file>

<file path=ppt/tags/tag11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4"/>
</p:tagLst>
</file>

<file path=ppt/tags/tag11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4"/>
</p:tagLst>
</file>

<file path=ppt/tags/tag12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4"/>
</p:tagLst>
</file>

<file path=ppt/tags/tag12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5"/>
</p:tagLst>
</file>

<file path=ppt/tags/tag12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2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5"/>
</p:tagLst>
</file>

<file path=ppt/tags/tag12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2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2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2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1"/>
</p:tagLst>
</file>

<file path=ppt/tags/tag12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5"/>
</p:tagLst>
</file>

<file path=ppt/tags/tag13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3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2"/>
</p:tagLst>
</file>

<file path=ppt/tags/tag13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3"/>
</p:tagLst>
</file>

<file path=ppt/tags/tag13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3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3"/>
</p:tagLst>
</file>

<file path=ppt/tags/tag13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4"/>
</p:tagLst>
</file>

<file path=ppt/tags/tag13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3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4"/>
</p:tagLst>
</file>

<file path=ppt/tags/tag13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5"/>
</p:tagLst>
</file>

<file path=ppt/tags/tag13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4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5"/>
</p:tagLst>
</file>

<file path=ppt/tags/tag14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4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4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1"/>
</p:tagLst>
</file>

<file path=ppt/tags/tag14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4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1"/>
</p:tagLst>
</file>

<file path=ppt/tags/tag14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2"/>
</p:tagLst>
</file>

<file path=ppt/tags/tag14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4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2"/>
</p:tagLst>
</file>

<file path=ppt/tags/tag14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5"/>
</p:tagLst>
</file>

<file path=ppt/tags/tag15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5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3"/>
</p:tagLst>
</file>

<file path=ppt/tags/tag15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4"/>
</p:tagLst>
</file>

<file path=ppt/tags/tag15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5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4"/>
</p:tagLst>
</file>

<file path=ppt/tags/tag15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5"/>
</p:tagLst>
</file>

<file path=ppt/tags/tag15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5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5"/>
</p:tagLst>
</file>

<file path=ppt/tags/tag15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5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6"/>
</p:tagLst>
</file>

<file path=ppt/tags/tag1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1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7"/>
</p:tagLst>
</file>

<file path=ppt/tags/tag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2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2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2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2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2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2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3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3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5"/>
</p:tagLst>
</file>

<file path=ppt/tags/tag3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3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5"/>
</p:tagLst>
</file>

<file path=ppt/tags/tag3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4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4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4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3"/>
</p:tagLst>
</file>

<file path=ppt/tags/tag4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4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5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5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5"/>
</p:tagLst>
</file>

<file path=ppt/tags/tag5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5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5"/>
</p:tagLst>
</file>

<file path=ppt/tags/tag5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5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5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6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3"/>
</p:tagLst>
</file>

<file path=ppt/tags/tag6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6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3"/>
</p:tagLst>
</file>

<file path=ppt/tags/tag6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6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5"/>
</p:tagLst>
</file>

<file path=ppt/tags/tag7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7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5"/>
</p:tagLst>
</file>

<file path=ppt/tags/tag7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7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7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7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2"/>
</p:tagLst>
</file>

<file path=ppt/tags/tag7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8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2"/>
</p:tagLst>
</file>

<file path=ppt/tags/tag8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3"/>
</p:tagLst>
</file>

<file path=ppt/tags/tag8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8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3"/>
</p:tagLst>
</file>

<file path=ppt/tags/tag8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4"/>
</p:tagLst>
</file>

<file path=ppt/tags/tag8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8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4"/>
</p:tagLst>
</file>

<file path=ppt/tags/tag8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5"/>
</p:tagLst>
</file>

<file path=ppt/tags/tag8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8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3"/>
</p:tagLst>
</file>

<file path=ppt/tags/tag90.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91.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92.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94.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1"/>
</p:tagLst>
</file>

<file path=ppt/tags/tag95.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2"/>
</p:tagLst>
</file>

<file path=ppt/tags/tag96.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ags/tag97.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ENTRY"/>
  <p:tag name="ID" val="626765"/>
  <p:tag name="MH_ORDER" val="2"/>
</p:tagLst>
</file>

<file path=ppt/tags/tag98.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NUMBER"/>
  <p:tag name="ID" val="626765"/>
  <p:tag name="MH_ORDER" val="3"/>
</p:tagLst>
</file>

<file path=ppt/tags/tag99.xml><?xml version="1.0" encoding="utf-8"?>
<p:tagLst xmlns:a="http://schemas.openxmlformats.org/drawingml/2006/main" xmlns:r="http://schemas.openxmlformats.org/officeDocument/2006/relationships" xmlns:p="http://schemas.openxmlformats.org/presentationml/2006/main">
  <p:tag name="MH" val="20160622235400"/>
  <p:tag name="MH_LIBRARY" val="CONTENTS"/>
  <p:tag name="MH_TYPE" val="OTHERS"/>
  <p:tag name="ID" val="62676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11140</Words>
  <Application>Microsoft Office PowerPoint</Application>
  <PresentationFormat>宽屏</PresentationFormat>
  <Paragraphs>1518</Paragraphs>
  <Slides>216</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216</vt:i4>
      </vt:variant>
    </vt:vector>
  </HeadingPairs>
  <TitlesOfParts>
    <vt:vector size="230" baseType="lpstr">
      <vt:lpstr>等线</vt:lpstr>
      <vt:lpstr>等线 Light</vt:lpstr>
      <vt:lpstr>黑体</vt:lpstr>
      <vt:lpstr>华文新魏</vt:lpstr>
      <vt:lpstr>宋体</vt:lpstr>
      <vt:lpstr>微软雅黑</vt:lpstr>
      <vt:lpstr>幼圆</vt:lpstr>
      <vt:lpstr>造字工房尚黑 G0v1 常规体</vt:lpstr>
      <vt:lpstr>造字工房尚黑 G0v1 粗体</vt:lpstr>
      <vt:lpstr>Arial</vt:lpstr>
      <vt:lpstr>Blackadder ITC</vt:lpstr>
      <vt:lpstr>Calibri</vt:lpstr>
      <vt:lpstr>Times New Roman</vt:lpstr>
      <vt:lpstr>Office 主题​​</vt:lpstr>
      <vt:lpstr>PowerPoint 演示文稿</vt:lpstr>
      <vt:lpstr>旅游职业英语读写实务①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dc:creator>
  <cp:lastModifiedBy>王思敏</cp:lastModifiedBy>
  <cp:revision>705</cp:revision>
  <dcterms:created xsi:type="dcterms:W3CDTF">2016-06-23T12:40:00Z</dcterms:created>
  <dcterms:modified xsi:type="dcterms:W3CDTF">2019-09-06T06:32:24Z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